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2" r:id="rId6"/>
    <p:sldId id="260" r:id="rId7"/>
    <p:sldId id="261" r:id="rId8"/>
    <p:sldId id="263" r:id="rId9"/>
    <p:sldId id="264" r:id="rId10"/>
    <p:sldId id="267" r:id="rId11"/>
    <p:sldId id="268" r:id="rId12"/>
    <p:sldId id="269" r:id="rId13"/>
    <p:sldId id="265" r:id="rId14"/>
    <p:sldId id="266"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8FD4C90E-8E4C-444D-8781-6BA2BD959E2D}" type="datetimeFigureOut">
              <a:rPr lang="fr-FR" smtClean="0"/>
              <a:pPr/>
              <a:t>17/11/2010</a:t>
            </a:fld>
            <a:endParaRPr lang="fr-FR"/>
          </a:p>
        </p:txBody>
      </p:sp>
      <p:sp>
        <p:nvSpPr>
          <p:cNvPr id="17" name="Footer Placeholder 16"/>
          <p:cNvSpPr>
            <a:spLocks noGrp="1"/>
          </p:cNvSpPr>
          <p:nvPr>
            <p:ph type="ftr" sz="quarter" idx="11"/>
          </p:nvPr>
        </p:nvSpPr>
        <p:spPr/>
        <p:txBody>
          <a:bodyPr/>
          <a:lstStyle/>
          <a:p>
            <a:endParaRPr lang="fr-F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F9D4C67-9BC9-4B59-9B97-DE4A2CE912FA}" type="slidenum">
              <a:rPr lang="fr-FR" smtClean="0"/>
              <a:pPr/>
              <a:t>‹#›</a:t>
            </a:fld>
            <a:endParaRPr lang="fr-F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D4C90E-8E4C-444D-8781-6BA2BD959E2D}" type="datetimeFigureOut">
              <a:rPr lang="fr-FR" smtClean="0"/>
              <a:pPr/>
              <a:t>17/11/2010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EF9D4C67-9BC9-4B59-9B97-DE4A2CE912FA}" type="slidenum">
              <a:rPr lang="fr-FR" smtClean="0"/>
              <a:pPr/>
              <a:t>‹#›</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EF9D4C67-9BC9-4B59-9B97-DE4A2CE912FA}" type="slidenum">
              <a:rPr lang="fr-FR" smtClean="0"/>
              <a:pPr/>
              <a:t>‹#›</a:t>
            </a:fld>
            <a:endParaRPr lang="fr-F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D4C90E-8E4C-444D-8781-6BA2BD959E2D}" type="datetimeFigureOut">
              <a:rPr lang="fr-FR" smtClean="0"/>
              <a:pPr/>
              <a:t>17/11/2010</a:t>
            </a:fld>
            <a:endParaRPr lang="fr-FR"/>
          </a:p>
        </p:txBody>
      </p:sp>
      <p:sp>
        <p:nvSpPr>
          <p:cNvPr id="5" name="Footer Placeholder 4"/>
          <p:cNvSpPr>
            <a:spLocks noGrp="1"/>
          </p:cNvSpPr>
          <p:nvPr>
            <p:ph type="ftr" sz="quarter" idx="11"/>
          </p:nvPr>
        </p:nvSpPr>
        <p:spPr/>
        <p:txBody>
          <a:bodyPr/>
          <a:lstStyle/>
          <a:p>
            <a:endParaRPr lang="fr-F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8FD4C90E-8E4C-444D-8781-6BA2BD959E2D}" type="datetimeFigureOut">
              <a:rPr lang="fr-FR" smtClean="0"/>
              <a:pPr/>
              <a:t>17/11/2010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4361688" y="1026372"/>
            <a:ext cx="457200" cy="441325"/>
          </a:xfrm>
        </p:spPr>
        <p:txBody>
          <a:bodyPr/>
          <a:lstStyle/>
          <a:p>
            <a:fld id="{EF9D4C67-9BC9-4B59-9B97-DE4A2CE912FA}" type="slidenum">
              <a:rPr lang="fr-FR" smtClean="0"/>
              <a:pPr/>
              <a:t>‹#›</a:t>
            </a:fld>
            <a:endParaRPr lang="fr-F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fr-FR"/>
          </a:p>
        </p:txBody>
      </p:sp>
      <p:sp>
        <p:nvSpPr>
          <p:cNvPr id="4" name="Date Placeholder 3"/>
          <p:cNvSpPr>
            <a:spLocks noGrp="1"/>
          </p:cNvSpPr>
          <p:nvPr>
            <p:ph type="dt" sz="half" idx="10"/>
          </p:nvPr>
        </p:nvSpPr>
        <p:spPr/>
        <p:txBody>
          <a:bodyPr/>
          <a:lstStyle/>
          <a:p>
            <a:fld id="{8FD4C90E-8E4C-444D-8781-6BA2BD959E2D}" type="datetimeFigureOut">
              <a:rPr lang="fr-FR" smtClean="0"/>
              <a:pPr/>
              <a:t>17/11/2010</a:t>
            </a:fld>
            <a:endParaRPr lang="fr-F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EF9D4C67-9BC9-4B59-9B97-DE4A2CE912FA}" type="slidenum">
              <a:rPr lang="fr-FR" smtClean="0"/>
              <a:pPr/>
              <a:t>‹#›</a:t>
            </a:fld>
            <a:endParaRPr lang="fr-F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8FD4C90E-8E4C-444D-8781-6BA2BD959E2D}" type="datetimeFigureOut">
              <a:rPr lang="fr-FR" smtClean="0"/>
              <a:pPr/>
              <a:t>17/11/2010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EF9D4C67-9BC9-4B59-9B97-DE4A2CE912FA}" type="slidenum">
              <a:rPr lang="fr-FR" smtClean="0"/>
              <a:pPr/>
              <a:t>‹#›</a:t>
            </a:fld>
            <a:endParaRPr lang="fr-F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8FD4C90E-8E4C-444D-8781-6BA2BD959E2D}" type="datetimeFigureOut">
              <a:rPr lang="fr-FR" smtClean="0"/>
              <a:pPr/>
              <a:t>17/11/2010</a:t>
            </a:fld>
            <a:endParaRPr lang="fr-FR"/>
          </a:p>
        </p:txBody>
      </p:sp>
      <p:sp>
        <p:nvSpPr>
          <p:cNvPr id="8" name="Footer Placeholder 7"/>
          <p:cNvSpPr>
            <a:spLocks noGrp="1"/>
          </p:cNvSpPr>
          <p:nvPr>
            <p:ph type="ftr" sz="quarter" idx="11"/>
          </p:nvPr>
        </p:nvSpPr>
        <p:spPr>
          <a:xfrm>
            <a:off x="304800" y="6409944"/>
            <a:ext cx="3581400" cy="365760"/>
          </a:xfrm>
        </p:spPr>
        <p:txBody>
          <a:bodyPr/>
          <a:lstStyle/>
          <a:p>
            <a:endParaRPr lang="fr-F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EF9D4C67-9BC9-4B59-9B97-DE4A2CE912FA}" type="slidenum">
              <a:rPr lang="fr-FR" smtClean="0"/>
              <a:pPr/>
              <a:t>‹#›</a:t>
            </a:fld>
            <a:endParaRPr lang="fr-F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FD4C90E-8E4C-444D-8781-6BA2BD959E2D}" type="datetimeFigureOut">
              <a:rPr lang="fr-FR" smtClean="0"/>
              <a:pPr/>
              <a:t>17/11/2010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a:xfrm>
            <a:off x="4343400" y="1036020"/>
            <a:ext cx="457200" cy="441325"/>
          </a:xfrm>
        </p:spPr>
        <p:txBody>
          <a:bodyPr/>
          <a:lstStyle/>
          <a:p>
            <a:fld id="{EF9D4C67-9BC9-4B59-9B97-DE4A2CE912FA}"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8FD4C90E-8E4C-444D-8781-6BA2BD959E2D}" type="datetimeFigureOut">
              <a:rPr lang="fr-FR" smtClean="0"/>
              <a:pPr/>
              <a:t>17/11/2010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EF9D4C67-9BC9-4B59-9B97-DE4A2CE912FA}"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F9D4C67-9BC9-4B59-9B97-DE4A2CE912FA}" type="slidenum">
              <a:rPr lang="fr-FR" smtClean="0"/>
              <a:pPr/>
              <a:t>‹#›</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8FD4C90E-8E4C-444D-8781-6BA2BD959E2D}" type="datetimeFigureOut">
              <a:rPr lang="fr-FR" smtClean="0"/>
              <a:pPr/>
              <a:t>17/11/2010</a:t>
            </a:fld>
            <a:endParaRPr lang="fr-FR"/>
          </a:p>
        </p:txBody>
      </p:sp>
      <p:sp>
        <p:nvSpPr>
          <p:cNvPr id="6" name="Footer Placeholder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EF9D4C67-9BC9-4B59-9B97-DE4A2CE912FA}" type="slidenum">
              <a:rPr lang="fr-FR" smtClean="0"/>
              <a:pPr/>
              <a:t>‹#›</a:t>
            </a:fld>
            <a:endParaRPr lang="fr-F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8FD4C90E-8E4C-444D-8781-6BA2BD959E2D}" type="datetimeFigureOut">
              <a:rPr lang="fr-FR" smtClean="0"/>
              <a:pPr/>
              <a:t>17/11/2010</a:t>
            </a:fld>
            <a:endParaRPr lang="fr-FR"/>
          </a:p>
        </p:txBody>
      </p:sp>
      <p:sp>
        <p:nvSpPr>
          <p:cNvPr id="6" name="Footer Placeholder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8FD4C90E-8E4C-444D-8781-6BA2BD959E2D}" type="datetimeFigureOut">
              <a:rPr lang="fr-FR" smtClean="0"/>
              <a:pPr/>
              <a:t>17/11/2010</a:t>
            </a:fld>
            <a:endParaRPr lang="fr-F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EF9D4C67-9BC9-4B59-9B97-DE4A2CE912FA}" type="slidenum">
              <a:rPr lang="fr-FR" smtClean="0"/>
              <a:pPr/>
              <a:t>‹#›</a:t>
            </a:fld>
            <a:endParaRPr lang="fr-F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55576" y="4365104"/>
            <a:ext cx="7772400" cy="1224136"/>
          </a:xfrm>
        </p:spPr>
        <p:txBody>
          <a:bodyPr/>
          <a:lstStyle/>
          <a:p>
            <a:r>
              <a:rPr lang="fr-FR" dirty="0" smtClean="0"/>
              <a:t>Thomas </a:t>
            </a:r>
            <a:r>
              <a:rPr lang="fr-FR" dirty="0" err="1" smtClean="0"/>
              <a:t>Hemmelgarn</a:t>
            </a:r>
            <a:r>
              <a:rPr lang="fr-FR" dirty="0" smtClean="0"/>
              <a:t> and </a:t>
            </a:r>
            <a:r>
              <a:rPr lang="fr-FR" dirty="0" err="1" smtClean="0"/>
              <a:t>Gaetan</a:t>
            </a:r>
            <a:r>
              <a:rPr lang="fr-FR" dirty="0" smtClean="0"/>
              <a:t> Nicodème - 2009</a:t>
            </a:r>
            <a:endParaRPr lang="fr-FR" dirty="0"/>
          </a:p>
        </p:txBody>
      </p:sp>
      <p:sp>
        <p:nvSpPr>
          <p:cNvPr id="2" name="Title 1"/>
          <p:cNvSpPr>
            <a:spLocks noGrp="1"/>
          </p:cNvSpPr>
          <p:nvPr>
            <p:ph type="ctrTitle"/>
          </p:nvPr>
        </p:nvSpPr>
        <p:spPr>
          <a:xfrm>
            <a:off x="683568" y="260648"/>
            <a:ext cx="7772400" cy="1944216"/>
          </a:xfrm>
        </p:spPr>
        <p:txBody>
          <a:bodyPr>
            <a:normAutofit fontScale="90000"/>
          </a:bodyPr>
          <a:lstStyle/>
          <a:p>
            <a:r>
              <a:rPr lang="en-GB" dirty="0" smtClean="0"/>
              <a:t>Tax</a:t>
            </a:r>
            <a:r>
              <a:rPr lang="fr-FR" dirty="0" smtClean="0"/>
              <a:t> Coordination </a:t>
            </a:r>
            <a:r>
              <a:rPr lang="en-GB" dirty="0" smtClean="0"/>
              <a:t>in Europe: Assessing the first years of the EU-Savings Taxation Directive</a:t>
            </a:r>
            <a:endParaRPr lang="fr-FR" dirty="0"/>
          </a:p>
        </p:txBody>
      </p:sp>
      <p:sp>
        <p:nvSpPr>
          <p:cNvPr id="4" name="TextBox 3"/>
          <p:cNvSpPr txBox="1"/>
          <p:nvPr/>
        </p:nvSpPr>
        <p:spPr>
          <a:xfrm>
            <a:off x="6372200" y="5949280"/>
            <a:ext cx="2556792" cy="307777"/>
          </a:xfrm>
          <a:prstGeom prst="rect">
            <a:avLst/>
          </a:prstGeom>
          <a:noFill/>
        </p:spPr>
        <p:txBody>
          <a:bodyPr wrap="square" rtlCol="0">
            <a:spAutoFit/>
          </a:bodyPr>
          <a:lstStyle/>
          <a:p>
            <a:r>
              <a:rPr lang="en-GB" sz="1400" dirty="0" smtClean="0">
                <a:solidFill>
                  <a:schemeClr val="tx2">
                    <a:lumMod val="50000"/>
                  </a:schemeClr>
                </a:solidFill>
              </a:rPr>
              <a:t>Rakesh NICHANAMETLA</a:t>
            </a:r>
            <a:endParaRPr lang="en-GB" sz="1400" dirty="0">
              <a:solidFill>
                <a:schemeClr val="tx2">
                  <a:lumMod val="50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Empirical evidence</a:t>
            </a:r>
            <a:endParaRPr lang="en-GB" dirty="0"/>
          </a:p>
        </p:txBody>
      </p:sp>
      <p:pic>
        <p:nvPicPr>
          <p:cNvPr id="4" name="Content Placeholder 3"/>
          <p:cNvPicPr>
            <a:picLocks noGrp="1"/>
          </p:cNvPicPr>
          <p:nvPr>
            <p:ph sz="quarter" idx="1"/>
          </p:nvPr>
        </p:nvPicPr>
        <p:blipFill>
          <a:blip r:embed="rId2" cstate="print"/>
          <a:srcRect/>
          <a:stretch>
            <a:fillRect/>
          </a:stretch>
        </p:blipFill>
        <p:spPr bwMode="auto">
          <a:xfrm>
            <a:off x="446996" y="1527175"/>
            <a:ext cx="8213495" cy="4572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Empirical evidence</a:t>
            </a:r>
            <a:endParaRPr lang="en-GB" dirty="0"/>
          </a:p>
        </p:txBody>
      </p:sp>
      <p:pic>
        <p:nvPicPr>
          <p:cNvPr id="1026" name="Picture 2"/>
          <p:cNvPicPr>
            <a:picLocks noGrp="1" noChangeAspect="1" noChangeArrowheads="1"/>
          </p:cNvPicPr>
          <p:nvPr>
            <p:ph sz="quarter" idx="1"/>
          </p:nvPr>
        </p:nvPicPr>
        <p:blipFill>
          <a:blip r:embed="rId2" cstate="print"/>
          <a:srcRect/>
          <a:stretch>
            <a:fillRect/>
          </a:stretch>
        </p:blipFill>
        <p:spPr bwMode="auto">
          <a:xfrm>
            <a:off x="755576" y="1700808"/>
            <a:ext cx="7813412" cy="4363045"/>
          </a:xfrm>
          <a:prstGeom prst="rect">
            <a:avLst/>
          </a:prstGeom>
          <a:noFill/>
          <a:ln w="9525">
            <a:noFill/>
            <a:miter lim="800000"/>
            <a:headEnd/>
            <a:tailEnd/>
          </a:ln>
        </p:spPr>
      </p:pic>
      <p:sp>
        <p:nvSpPr>
          <p:cNvPr id="5" name="Oval 4"/>
          <p:cNvSpPr/>
          <p:nvPr/>
        </p:nvSpPr>
        <p:spPr>
          <a:xfrm>
            <a:off x="1907704" y="4293096"/>
            <a:ext cx="720080" cy="129614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Empirical Evidence</a:t>
            </a:r>
            <a:endParaRPr lang="en-GB" dirty="0"/>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683568" y="1628800"/>
            <a:ext cx="7848872" cy="4765703"/>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Proposed Amendments</a:t>
            </a:r>
            <a:endParaRPr lang="en-GB" dirty="0"/>
          </a:p>
        </p:txBody>
      </p:sp>
      <p:sp>
        <p:nvSpPr>
          <p:cNvPr id="3" name="Content Placeholder 2"/>
          <p:cNvSpPr>
            <a:spLocks noGrp="1"/>
          </p:cNvSpPr>
          <p:nvPr>
            <p:ph sz="quarter" idx="1"/>
          </p:nvPr>
        </p:nvSpPr>
        <p:spPr/>
        <p:txBody>
          <a:bodyPr/>
          <a:lstStyle/>
          <a:p>
            <a:r>
              <a:rPr lang="en-GB" dirty="0" smtClean="0"/>
              <a:t>Using the Anti-Money Laundering Directive</a:t>
            </a:r>
          </a:p>
          <a:p>
            <a:r>
              <a:rPr lang="en-GB" dirty="0" smtClean="0"/>
              <a:t>Include all sorts of investment vehicles to which the directive is applicable</a:t>
            </a:r>
          </a:p>
          <a:p>
            <a:r>
              <a:rPr lang="en-GB" dirty="0" smtClean="0"/>
              <a:t>Automatic exchange of information applied to Belgium, Luxembourg and Austria</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sz="quarter" idx="1"/>
          </p:nvPr>
        </p:nvSpPr>
        <p:spPr/>
        <p:txBody>
          <a:bodyPr/>
          <a:lstStyle/>
          <a:p>
            <a:r>
              <a:rPr lang="en-GB" dirty="0" smtClean="0"/>
              <a:t>Despite poor data availability, the analysis suggests that the Directive had no significant effects on the development (evolution) of investment patterns which fall under this scope.</a:t>
            </a:r>
          </a:p>
          <a:p>
            <a:r>
              <a:rPr lang="en-GB" dirty="0" smtClean="0"/>
              <a:t>In any case, the insignificant effect could be explained due to the several loopholes suffered by the Directive.</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Preliminary Concepts</a:t>
            </a:r>
            <a:endParaRPr lang="en-GB" dirty="0"/>
          </a:p>
        </p:txBody>
      </p:sp>
      <p:sp>
        <p:nvSpPr>
          <p:cNvPr id="3" name="Content Placeholder 2"/>
          <p:cNvSpPr>
            <a:spLocks noGrp="1"/>
          </p:cNvSpPr>
          <p:nvPr>
            <p:ph sz="quarter" idx="1"/>
          </p:nvPr>
        </p:nvSpPr>
        <p:spPr/>
        <p:txBody>
          <a:bodyPr/>
          <a:lstStyle/>
          <a:p>
            <a:r>
              <a:rPr lang="en-GB" dirty="0" smtClean="0"/>
              <a:t>Tax competition and Tax coordination</a:t>
            </a:r>
          </a:p>
          <a:p>
            <a:r>
              <a:rPr lang="en-GB" dirty="0" smtClean="0"/>
              <a:t>Savings Income Taxation</a:t>
            </a:r>
          </a:p>
          <a:p>
            <a:r>
              <a:rPr lang="en-GB" dirty="0" smtClean="0"/>
              <a:t>Withholding Tax</a:t>
            </a:r>
          </a:p>
          <a:p>
            <a:r>
              <a:rPr lang="en-GB" dirty="0" smtClean="0"/>
              <a:t>Various groups – EU, BIS reporting countries, Third countries</a:t>
            </a:r>
          </a:p>
          <a:p>
            <a:r>
              <a:rPr lang="en-GB" dirty="0" smtClean="0"/>
              <a:t>Grandfathering</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sz="quarter" idx="1"/>
          </p:nvPr>
        </p:nvSpPr>
        <p:spPr/>
        <p:txBody>
          <a:bodyPr/>
          <a:lstStyle/>
          <a:p>
            <a:r>
              <a:rPr lang="en-GB" dirty="0" smtClean="0"/>
              <a:t>Tax competition and Tax coordination - its long tradition in public economics: e.g. seen in the ongoing currency wars</a:t>
            </a:r>
          </a:p>
          <a:p>
            <a:r>
              <a:rPr lang="en-GB" dirty="0" smtClean="0"/>
              <a:t>Few examples of Tax coordination including this Directive due to complexities of international consensus</a:t>
            </a:r>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EU-Savings Taxation Directive – Council Directive 2003/48/EC</a:t>
            </a:r>
            <a:endParaRPr lang="en-GB" dirty="0"/>
          </a:p>
        </p:txBody>
      </p:sp>
      <p:sp>
        <p:nvSpPr>
          <p:cNvPr id="3" name="Content Placeholder 2"/>
          <p:cNvSpPr>
            <a:spLocks noGrp="1"/>
          </p:cNvSpPr>
          <p:nvPr>
            <p:ph sz="quarter" idx="1"/>
          </p:nvPr>
        </p:nvSpPr>
        <p:spPr/>
        <p:txBody>
          <a:bodyPr/>
          <a:lstStyle/>
          <a:p>
            <a:r>
              <a:rPr lang="en-GB" dirty="0" smtClean="0"/>
              <a:t>Into effect from 1 July 2005</a:t>
            </a:r>
          </a:p>
          <a:p>
            <a:r>
              <a:rPr lang="en-US" dirty="0"/>
              <a:t>The European Union is pursuing its ultimate goal of enabling interest on savings received in one Member State by individuals who are resident for tax purposes in another Member State to be made subject to effective taxation in accordance with the laws of the latter Member State.</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Aim of the Directive</a:t>
            </a:r>
            <a:endParaRPr lang="en-GB" dirty="0"/>
          </a:p>
        </p:txBody>
      </p:sp>
      <p:sp>
        <p:nvSpPr>
          <p:cNvPr id="3" name="Content Placeholder 2"/>
          <p:cNvSpPr>
            <a:spLocks noGrp="1"/>
          </p:cNvSpPr>
          <p:nvPr>
            <p:ph sz="quarter" idx="1"/>
          </p:nvPr>
        </p:nvSpPr>
        <p:spPr/>
        <p:txBody>
          <a:bodyPr>
            <a:normAutofit/>
          </a:bodyPr>
          <a:lstStyle/>
          <a:p>
            <a:r>
              <a:rPr lang="en-US" dirty="0"/>
              <a:t>As part of the "tax package" aimed at combating harmful tax competition, the European Community (EC) decided to draw up a legislative instrument to overcome existing distortions in the effective taxation of savings income in the form of interest payments</a:t>
            </a:r>
            <a:r>
              <a:rPr lang="en-US" dirty="0" smtClean="0"/>
              <a:t>.</a:t>
            </a:r>
          </a:p>
          <a:p>
            <a:r>
              <a:rPr lang="en-US" dirty="0" smtClean="0"/>
              <a:t>In a nutshell – discourage tax evasion due to free capital movement - distorts internal market - tax pressure on immobile sources like labor increases labor costs        employment</a:t>
            </a:r>
            <a:endParaRPr lang="en-GB" dirty="0"/>
          </a:p>
        </p:txBody>
      </p:sp>
      <p:sp>
        <p:nvSpPr>
          <p:cNvPr id="4" name="Right Arrow 3"/>
          <p:cNvSpPr/>
          <p:nvPr/>
        </p:nvSpPr>
        <p:spPr>
          <a:xfrm>
            <a:off x="2699792" y="5661248"/>
            <a:ext cx="432048"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Scope of application</a:t>
            </a:r>
            <a:endParaRPr lang="en-GB" dirty="0"/>
          </a:p>
        </p:txBody>
      </p:sp>
      <p:sp>
        <p:nvSpPr>
          <p:cNvPr id="3" name="Content Placeholder 2"/>
          <p:cNvSpPr>
            <a:spLocks noGrp="1"/>
          </p:cNvSpPr>
          <p:nvPr>
            <p:ph sz="quarter" idx="1"/>
          </p:nvPr>
        </p:nvSpPr>
        <p:spPr>
          <a:xfrm>
            <a:off x="457200" y="1600200"/>
            <a:ext cx="8229600" cy="4781128"/>
          </a:xfrm>
        </p:spPr>
        <p:txBody>
          <a:bodyPr>
            <a:normAutofit/>
          </a:bodyPr>
          <a:lstStyle/>
          <a:p>
            <a:r>
              <a:rPr lang="en-US" i="1" dirty="0"/>
              <a:t>"interest paid or credited to an account, relating to debt claims of every </a:t>
            </a:r>
            <a:r>
              <a:rPr lang="en-US" i="1" dirty="0" smtClean="0"/>
              <a:t>kind, whether </a:t>
            </a:r>
            <a:r>
              <a:rPr lang="en-US" i="1" dirty="0"/>
              <a:t>or not secured by mortgage and whether or not carrying a right to participate in </a:t>
            </a:r>
            <a:r>
              <a:rPr lang="en-US" i="1" dirty="0" smtClean="0"/>
              <a:t>the debtor's </a:t>
            </a:r>
            <a:r>
              <a:rPr lang="en-US" i="1" dirty="0"/>
              <a:t>profits, and, in particular, income from government securities and income </a:t>
            </a:r>
            <a:r>
              <a:rPr lang="en-US" i="1" dirty="0" smtClean="0"/>
              <a:t>from bonds </a:t>
            </a:r>
            <a:r>
              <a:rPr lang="en-US" i="1" dirty="0"/>
              <a:t>or debentures, including premiums and prizes attaching to such securities, bonds </a:t>
            </a:r>
            <a:r>
              <a:rPr lang="en-US" i="1" dirty="0" smtClean="0"/>
              <a:t>or debentures</a:t>
            </a:r>
            <a:r>
              <a:rPr lang="en-US" i="1" dirty="0"/>
              <a:t>; penalty charges for late payments shall not be regarded as interest payments</a:t>
            </a:r>
            <a:r>
              <a:rPr lang="en-US" i="1" dirty="0" smtClean="0"/>
              <a:t>.“ </a:t>
            </a:r>
          </a:p>
          <a:p>
            <a:r>
              <a:rPr lang="en-US" i="1" dirty="0" smtClean="0"/>
              <a:t>+ 3 more categories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534400" cy="758952"/>
          </a:xfrm>
        </p:spPr>
        <p:txBody>
          <a:bodyPr>
            <a:normAutofit fontScale="90000"/>
          </a:bodyPr>
          <a:lstStyle/>
          <a:p>
            <a:r>
              <a:rPr lang="en-GB" dirty="0" smtClean="0"/>
              <a:t>Functioning (1) – Paying Agents and Geographical Scope</a:t>
            </a:r>
            <a:endParaRPr lang="en-GB" dirty="0"/>
          </a:p>
        </p:txBody>
      </p:sp>
      <p:sp>
        <p:nvSpPr>
          <p:cNvPr id="3" name="Content Placeholder 2"/>
          <p:cNvSpPr>
            <a:spLocks noGrp="1"/>
          </p:cNvSpPr>
          <p:nvPr>
            <p:ph sz="quarter" idx="1"/>
          </p:nvPr>
        </p:nvSpPr>
        <p:spPr/>
        <p:txBody>
          <a:bodyPr/>
          <a:lstStyle/>
          <a:p>
            <a:r>
              <a:rPr lang="en-GB" dirty="0" smtClean="0"/>
              <a:t>Limited to EU + ...</a:t>
            </a:r>
          </a:p>
          <a:p>
            <a:r>
              <a:rPr lang="en-GB" dirty="0" smtClean="0"/>
              <a:t>Equivalent measures for 5 third countries – Andorra, Liechtenstein, Monaco, San Marino</a:t>
            </a:r>
            <a:r>
              <a:rPr lang="en-GB" dirty="0"/>
              <a:t> </a:t>
            </a:r>
            <a:r>
              <a:rPr lang="en-GB" dirty="0" smtClean="0"/>
              <a:t>and Switzerland</a:t>
            </a:r>
          </a:p>
          <a:p>
            <a:r>
              <a:rPr lang="en-GB" dirty="0" smtClean="0"/>
              <a:t>And to 10 dependant territories (Cayman Islands, British Virgin Islands, Jersey, Isle of Man etc.)</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Functioning (2) – Beneficial Owner</a:t>
            </a:r>
            <a:endParaRPr lang="en-GB" dirty="0"/>
          </a:p>
        </p:txBody>
      </p:sp>
      <p:sp>
        <p:nvSpPr>
          <p:cNvPr id="3" name="Content Placeholder 2"/>
          <p:cNvSpPr>
            <a:spLocks noGrp="1"/>
          </p:cNvSpPr>
          <p:nvPr>
            <p:ph sz="quarter" idx="1"/>
          </p:nvPr>
        </p:nvSpPr>
        <p:spPr/>
        <p:txBody>
          <a:bodyPr/>
          <a:lstStyle/>
          <a:p>
            <a:r>
              <a:rPr lang="en-US" i="1" dirty="0"/>
              <a:t>"any individual who receives an interest payment or </a:t>
            </a:r>
            <a:r>
              <a:rPr lang="en-US" i="1" dirty="0" smtClean="0"/>
              <a:t>any individual </a:t>
            </a:r>
            <a:r>
              <a:rPr lang="en-US" i="1" dirty="0"/>
              <a:t>for whom an interest payment is </a:t>
            </a:r>
            <a:r>
              <a:rPr lang="en-US" i="1" dirty="0" smtClean="0"/>
              <a:t>secured“</a:t>
            </a:r>
          </a:p>
          <a:p>
            <a:r>
              <a:rPr lang="en-US" dirty="0" smtClean="0"/>
              <a:t>Applies to only individuals and not companies or other legal persons – outcome “discretionary” funds</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Functioning (3) – Definition of Interest Income</a:t>
            </a:r>
            <a:endParaRPr lang="en-GB" dirty="0"/>
          </a:p>
        </p:txBody>
      </p:sp>
      <p:sp>
        <p:nvSpPr>
          <p:cNvPr id="3" name="Content Placeholder 2"/>
          <p:cNvSpPr>
            <a:spLocks noGrp="1"/>
          </p:cNvSpPr>
          <p:nvPr>
            <p:ph sz="quarter" idx="1"/>
          </p:nvPr>
        </p:nvSpPr>
        <p:spPr>
          <a:xfrm>
            <a:off x="395536" y="2332037"/>
            <a:ext cx="8229600" cy="2537123"/>
          </a:xfrm>
        </p:spPr>
        <p:txBody>
          <a:bodyPr/>
          <a:lstStyle/>
          <a:p>
            <a:r>
              <a:rPr lang="en-GB" dirty="0" smtClean="0"/>
              <a:t>Grandfathering of debt instruments</a:t>
            </a:r>
          </a:p>
          <a:p>
            <a:r>
              <a:rPr lang="en-GB" dirty="0" smtClean="0"/>
              <a:t>Innovative financial vehicles with capital protection and life-insurance products</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236</TotalTime>
  <Words>513</Words>
  <Application>Microsoft Office PowerPoint</Application>
  <PresentationFormat>On-screen Show (4:3)</PresentationFormat>
  <Paragraphs>41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Tax Coordination in Europe: Assessing the first years of the EU-Savings Taxation Directive</vt:lpstr>
      <vt:lpstr>Preliminary Concepts</vt:lpstr>
      <vt:lpstr>Introduction</vt:lpstr>
      <vt:lpstr>The EU-Savings Taxation Directive – Council Directive 2003/48/EC</vt:lpstr>
      <vt:lpstr>Aim of the Directive</vt:lpstr>
      <vt:lpstr>Scope of application</vt:lpstr>
      <vt:lpstr>Functioning (1) – Paying Agents and Geographical Scope</vt:lpstr>
      <vt:lpstr>Functioning (2) – Beneficial Owner</vt:lpstr>
      <vt:lpstr>Functioning (3) – Definition of Interest Income</vt:lpstr>
      <vt:lpstr>Empirical evidence</vt:lpstr>
      <vt:lpstr>Empirical evidence</vt:lpstr>
      <vt:lpstr>Empirical Evidence</vt:lpstr>
      <vt:lpstr>Proposed Amendments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Rakesh Gupta</dc:creator>
  <cp:lastModifiedBy>Rakesh Gupta</cp:lastModifiedBy>
  <cp:revision>26</cp:revision>
  <dcterms:created xsi:type="dcterms:W3CDTF">2010-10-17T15:23:00Z</dcterms:created>
  <dcterms:modified xsi:type="dcterms:W3CDTF">2010-11-18T00:42:57Z</dcterms:modified>
</cp:coreProperties>
</file>