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2" r:id="rId6"/>
    <p:sldId id="260" r:id="rId7"/>
    <p:sldId id="261" r:id="rId8"/>
    <p:sldId id="263" r:id="rId9"/>
    <p:sldId id="265" r:id="rId10"/>
    <p:sldId id="26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1934EC-8D5E-4913-8DA7-AAE91998A09C}" type="datetimeFigureOut">
              <a:rPr lang="fr-FR" smtClean="0"/>
              <a:pPr/>
              <a:t>13/10/2010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75404-C465-4EE3-AF7C-A6D69B565B2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R/GDP has been stable </a:t>
            </a:r>
            <a:r>
              <a:rPr lang="fr-FR" dirty="0" err="1" smtClean="0"/>
              <a:t>during</a:t>
            </a:r>
            <a:r>
              <a:rPr lang="fr-FR" dirty="0" smtClean="0"/>
              <a:t> the </a:t>
            </a:r>
            <a:r>
              <a:rPr lang="fr-FR" dirty="0" err="1" smtClean="0"/>
              <a:t>same</a:t>
            </a:r>
            <a:r>
              <a:rPr lang="fr-FR" dirty="0" smtClean="0"/>
              <a:t> </a:t>
            </a:r>
            <a:r>
              <a:rPr lang="fr-FR" dirty="0" err="1" smtClean="0"/>
              <a:t>period</a:t>
            </a:r>
            <a:endParaRPr lang="fr-FR" dirty="0" smtClean="0"/>
          </a:p>
        </p:txBody>
      </p:sp>
      <p:sp>
        <p:nvSpPr>
          <p:cNvPr id="4" name="Espace réservé du numéro de diapositive 3"/>
          <p:cNvSpPr>
            <a:spLocks noGrp="1"/>
          </p:cNvSpPr>
          <p:nvPr>
            <p:ph type="sldNum" sz="quarter" idx="10"/>
          </p:nvPr>
        </p:nvSpPr>
        <p:spPr/>
        <p:txBody>
          <a:bodyPr/>
          <a:lstStyle/>
          <a:p>
            <a:fld id="{64D75404-C465-4EE3-AF7C-A6D69B565B21}"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Mention </a:t>
            </a:r>
            <a:r>
              <a:rPr lang="fr-FR" dirty="0" err="1" smtClean="0"/>
              <a:t>that</a:t>
            </a:r>
            <a:r>
              <a:rPr lang="fr-FR" dirty="0" smtClean="0"/>
              <a:t> </a:t>
            </a:r>
            <a:r>
              <a:rPr lang="fr-FR" dirty="0" err="1" smtClean="0"/>
              <a:t>there</a:t>
            </a:r>
            <a:r>
              <a:rPr lang="fr-FR" dirty="0" smtClean="0"/>
              <a:t> </a:t>
            </a:r>
            <a:r>
              <a:rPr lang="fr-FR" dirty="0" err="1" smtClean="0"/>
              <a:t>was</a:t>
            </a:r>
            <a:r>
              <a:rPr lang="fr-FR" dirty="0" smtClean="0"/>
              <a:t> lot</a:t>
            </a:r>
            <a:r>
              <a:rPr lang="fr-FR" baseline="0" dirty="0" smtClean="0"/>
              <a:t> of </a:t>
            </a:r>
            <a:r>
              <a:rPr lang="fr-FR" baseline="0" dirty="0" err="1" smtClean="0"/>
              <a:t>missed</a:t>
            </a:r>
            <a:r>
              <a:rPr lang="fr-FR" baseline="0" dirty="0" smtClean="0"/>
              <a:t> values for the </a:t>
            </a:r>
            <a:r>
              <a:rPr lang="fr-FR" baseline="0" dirty="0" err="1" smtClean="0"/>
              <a:t>other</a:t>
            </a:r>
            <a:r>
              <a:rPr lang="fr-FR" baseline="0" dirty="0" smtClean="0"/>
              <a:t> countries.</a:t>
            </a:r>
            <a:endParaRPr lang="fr-FR" dirty="0"/>
          </a:p>
        </p:txBody>
      </p:sp>
      <p:sp>
        <p:nvSpPr>
          <p:cNvPr id="4" name="Espace réservé du numéro de diapositive 3"/>
          <p:cNvSpPr>
            <a:spLocks noGrp="1"/>
          </p:cNvSpPr>
          <p:nvPr>
            <p:ph type="sldNum" sz="quarter" idx="10"/>
          </p:nvPr>
        </p:nvSpPr>
        <p:spPr/>
        <p:txBody>
          <a:bodyPr/>
          <a:lstStyle/>
          <a:p>
            <a:fld id="{64D75404-C465-4EE3-AF7C-A6D69B565B21}" type="slidenum">
              <a:rPr lang="fr-FR" smtClean="0"/>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75404-C465-4EE3-AF7C-A6D69B565B21}"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C84BE2E-E0F5-4DF3-8FA5-6007CDBA0177}"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84BE2E-E0F5-4DF3-8FA5-6007CDBA017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1C84BE2E-E0F5-4DF3-8FA5-6007CDBA0177}"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1C84BE2E-E0F5-4DF3-8FA5-6007CDBA0177}"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C84BE2E-E0F5-4DF3-8FA5-6007CDBA0177}"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5410D5C1-E7AC-4B77-8615-33D6177FF016}" type="datetimeFigureOut">
              <a:rPr lang="fr-FR" smtClean="0"/>
              <a:pPr/>
              <a:t>13/10/2010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84BE2E-E0F5-4DF3-8FA5-6007CDBA0177}"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1C84BE2E-E0F5-4DF3-8FA5-6007CDBA0177}"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1C84BE2E-E0F5-4DF3-8FA5-6007CDBA017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C84BE2E-E0F5-4DF3-8FA5-6007CDBA017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C84BE2E-E0F5-4DF3-8FA5-6007CDBA0177}"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5410D5C1-E7AC-4B77-8615-33D6177FF016}" type="datetimeFigureOut">
              <a:rPr lang="fr-FR" smtClean="0"/>
              <a:pPr/>
              <a:t>13/10/2010</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1C84BE2E-E0F5-4DF3-8FA5-6007CDBA0177}"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5410D5C1-E7AC-4B77-8615-33D6177FF016}" type="datetimeFigureOut">
              <a:rPr lang="fr-FR" smtClean="0"/>
              <a:pPr/>
              <a:t>13/10/2010</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410D5C1-E7AC-4B77-8615-33D6177FF016}" type="datetimeFigureOut">
              <a:rPr lang="fr-FR" smtClean="0"/>
              <a:pPr/>
              <a:t>13/10/2010</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C84BE2E-E0F5-4DF3-8FA5-6007CDBA0177}"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2819400"/>
            <a:ext cx="6400800" cy="3273896"/>
          </a:xfrm>
        </p:spPr>
        <p:txBody>
          <a:bodyPr>
            <a:normAutofit/>
          </a:bodyPr>
          <a:lstStyle/>
          <a:p>
            <a:r>
              <a:rPr lang="en-US" dirty="0" smtClean="0"/>
              <a:t>Joanna </a:t>
            </a:r>
            <a:r>
              <a:rPr lang="en-US" dirty="0" err="1" smtClean="0"/>
              <a:t>Piotrowska</a:t>
            </a:r>
            <a:endParaRPr lang="en-US" dirty="0" smtClean="0"/>
          </a:p>
          <a:p>
            <a:r>
              <a:rPr lang="en-US" dirty="0" smtClean="0"/>
              <a:t>&amp;</a:t>
            </a:r>
          </a:p>
          <a:p>
            <a:r>
              <a:rPr lang="en-US" dirty="0" smtClean="0"/>
              <a:t>Werner </a:t>
            </a:r>
            <a:r>
              <a:rPr lang="en-US" dirty="0" err="1" smtClean="0"/>
              <a:t>Vanborren</a:t>
            </a:r>
            <a:endParaRPr lang="en-US" dirty="0" smtClean="0"/>
          </a:p>
          <a:p>
            <a:pPr algn="l"/>
            <a:endParaRPr lang="en-US" dirty="0" smtClean="0"/>
          </a:p>
          <a:p>
            <a:pPr algn="l"/>
            <a:endParaRPr lang="en-US" dirty="0" smtClean="0"/>
          </a:p>
          <a:p>
            <a:pPr algn="l"/>
            <a:endParaRPr lang="en-US" dirty="0" smtClean="0"/>
          </a:p>
          <a:p>
            <a:pPr algn="l"/>
            <a:endParaRPr lang="en-US" dirty="0" smtClean="0"/>
          </a:p>
          <a:p>
            <a:r>
              <a:rPr lang="en-US" dirty="0" smtClean="0"/>
              <a:t>Presented by:</a:t>
            </a:r>
          </a:p>
          <a:p>
            <a:r>
              <a:rPr lang="en-US" dirty="0" smtClean="0"/>
              <a:t>Georges Vivien </a:t>
            </a:r>
            <a:r>
              <a:rPr lang="en-US" dirty="0" err="1" smtClean="0"/>
              <a:t>Houngbonon</a:t>
            </a:r>
            <a:endParaRPr lang="en-US" dirty="0"/>
          </a:p>
        </p:txBody>
      </p:sp>
      <p:sp>
        <p:nvSpPr>
          <p:cNvPr id="2" name="Titre 1"/>
          <p:cNvSpPr>
            <a:spLocks noGrp="1"/>
          </p:cNvSpPr>
          <p:nvPr>
            <p:ph type="ctrTitle"/>
          </p:nvPr>
        </p:nvSpPr>
        <p:spPr>
          <a:xfrm>
            <a:off x="179512" y="381000"/>
            <a:ext cx="8712968" cy="1752600"/>
          </a:xfrm>
        </p:spPr>
        <p:txBody>
          <a:bodyPr>
            <a:normAutofit fontScale="90000"/>
          </a:bodyPr>
          <a:lstStyle/>
          <a:p>
            <a:r>
              <a:rPr lang="en-US" dirty="0" smtClean="0"/>
              <a:t>The corporate income tax rate-revenue paradox: Evidence in the EU</a:t>
            </a:r>
            <a:endParaRPr lang="en-US" dirty="0"/>
          </a:p>
        </p:txBody>
      </p:sp>
      <p:pic>
        <p:nvPicPr>
          <p:cNvPr id="2050" name="Picture 2" descr="C:\Documents and Settings\Georges Vivien H\Local Settings\Temporary Internet Files\Content.IE5\W2GEEB4S\MC900432552[1].png"/>
          <p:cNvPicPr>
            <a:picLocks noChangeAspect="1" noChangeArrowheads="1"/>
          </p:cNvPicPr>
          <p:nvPr/>
        </p:nvPicPr>
        <p:blipFill>
          <a:blip r:embed="rId2" cstate="print"/>
          <a:srcRect/>
          <a:stretch>
            <a:fillRect/>
          </a:stretch>
        </p:blipFill>
        <p:spPr bwMode="auto">
          <a:xfrm>
            <a:off x="6660232" y="2852936"/>
            <a:ext cx="2285714" cy="2285714"/>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2852936"/>
            <a:ext cx="7272808" cy="707886"/>
          </a:xfrm>
          <a:prstGeom prst="rect">
            <a:avLst/>
          </a:prstGeom>
          <a:noFill/>
        </p:spPr>
        <p:txBody>
          <a:bodyPr wrap="square" rtlCol="0">
            <a:spAutoFit/>
          </a:bodyPr>
          <a:lstStyle/>
          <a:p>
            <a:pPr algn="ctr"/>
            <a:r>
              <a:rPr lang="en-US" sz="4000" dirty="0" smtClean="0"/>
              <a:t>Thanks for your attention</a:t>
            </a:r>
            <a:endParaRPr lang="en-US" sz="4000" dirty="0"/>
          </a:p>
        </p:txBody>
      </p:sp>
      <p:pic>
        <p:nvPicPr>
          <p:cNvPr id="1026" name="Picture 2" descr="C:\Documents and Settings\Georges Vivien H\Local Settings\Temporary Internet Files\Content.IE5\QX6ZMJA5\MC900286930[1].wmf"/>
          <p:cNvPicPr>
            <a:picLocks noChangeAspect="1" noChangeArrowheads="1"/>
          </p:cNvPicPr>
          <p:nvPr/>
        </p:nvPicPr>
        <p:blipFill>
          <a:blip r:embed="rId2" cstate="print"/>
          <a:srcRect/>
          <a:stretch>
            <a:fillRect/>
          </a:stretch>
        </p:blipFill>
        <p:spPr bwMode="auto">
          <a:xfrm>
            <a:off x="3563888" y="836712"/>
            <a:ext cx="2132091" cy="2165287"/>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5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2">
                                            <p:txEl>
                                              <p:pRg st="0" end="0"/>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dirty="0" smtClean="0"/>
              <a:t>Outlines</a:t>
            </a:r>
            <a:endParaRPr lang="en-US" sz="4000" dirty="0"/>
          </a:p>
        </p:txBody>
      </p:sp>
      <p:sp>
        <p:nvSpPr>
          <p:cNvPr id="3" name="Espace réservé du contenu 2"/>
          <p:cNvSpPr>
            <a:spLocks noGrp="1"/>
          </p:cNvSpPr>
          <p:nvPr>
            <p:ph sz="quarter" idx="1"/>
          </p:nvPr>
        </p:nvSpPr>
        <p:spPr/>
        <p:txBody>
          <a:bodyPr/>
          <a:lstStyle/>
          <a:p>
            <a:endParaRPr lang="fr-FR" sz="4000" dirty="0" smtClean="0"/>
          </a:p>
          <a:p>
            <a:r>
              <a:rPr lang="en-US" sz="4000" dirty="0" smtClean="0"/>
              <a:t>Preliminaries</a:t>
            </a:r>
          </a:p>
          <a:p>
            <a:endParaRPr lang="en-US" dirty="0" smtClean="0"/>
          </a:p>
          <a:p>
            <a:endParaRPr lang="en-US" dirty="0" smtClean="0"/>
          </a:p>
          <a:p>
            <a:endParaRPr lang="en-US" dirty="0" smtClean="0"/>
          </a:p>
          <a:p>
            <a:endParaRPr lang="en-US" dirty="0" smtClean="0"/>
          </a:p>
          <a:p>
            <a:r>
              <a:rPr lang="en-US" sz="4000" dirty="0" smtClean="0"/>
              <a:t>Outcomes of the study</a:t>
            </a:r>
            <a:endParaRPr lang="en-US" sz="40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60648"/>
            <a:ext cx="8534400" cy="792088"/>
          </a:xfrm>
        </p:spPr>
        <p:txBody>
          <a:bodyPr>
            <a:noAutofit/>
          </a:bodyPr>
          <a:lstStyle/>
          <a:p>
            <a:r>
              <a:rPr lang="en-US" sz="3200" dirty="0" smtClean="0"/>
              <a:t>Corporate income tax-revenue paradox?</a:t>
            </a:r>
            <a:endParaRPr lang="en-US" sz="3200" dirty="0"/>
          </a:p>
        </p:txBody>
      </p:sp>
      <p:sp>
        <p:nvSpPr>
          <p:cNvPr id="3" name="Espace réservé du contenu 2"/>
          <p:cNvSpPr>
            <a:spLocks noGrp="1"/>
          </p:cNvSpPr>
          <p:nvPr>
            <p:ph sz="quarter" idx="1"/>
          </p:nvPr>
        </p:nvSpPr>
        <p:spPr>
          <a:xfrm>
            <a:off x="301752" y="1527048"/>
            <a:ext cx="8503920" cy="4854280"/>
          </a:xfrm>
        </p:spPr>
        <p:txBody>
          <a:bodyPr>
            <a:normAutofit/>
          </a:bodyPr>
          <a:lstStyle/>
          <a:p>
            <a:r>
              <a:rPr lang="en-US" dirty="0" smtClean="0"/>
              <a:t>Corporate tax competition within EU.</a:t>
            </a:r>
          </a:p>
          <a:p>
            <a:endParaRPr lang="en-US" dirty="0" smtClean="0"/>
          </a:p>
          <a:p>
            <a:r>
              <a:rPr lang="en-US" dirty="0" smtClean="0"/>
              <a:t>Corporate </a:t>
            </a:r>
            <a:r>
              <a:rPr lang="en-US" dirty="0" smtClean="0"/>
              <a:t>tax rate decreases from 1994 to 2005 : From 33% to 27</a:t>
            </a:r>
            <a:r>
              <a:rPr lang="en-US" dirty="0" smtClean="0"/>
              <a:t>%.</a:t>
            </a:r>
            <a:endParaRPr lang="en-US" dirty="0" smtClean="0"/>
          </a:p>
          <a:p>
            <a:endParaRPr lang="en-US" dirty="0" smtClean="0"/>
          </a:p>
          <a:p>
            <a:r>
              <a:rPr lang="en-US" dirty="0" smtClean="0"/>
              <a:t>But corporate income tax revenues relative to GDP has been relatively stable around 3%.</a:t>
            </a:r>
          </a:p>
          <a:p>
            <a:pPr lvl="1">
              <a:buNone/>
            </a:pPr>
            <a:endParaRPr lang="en-US" b="1" dirty="0" smtClean="0"/>
          </a:p>
          <a:p>
            <a:r>
              <a:rPr lang="en-US" dirty="0" smtClean="0"/>
              <a:t>Purpose of the article: explain why? </a:t>
            </a:r>
            <a:r>
              <a:rPr lang="en-US" sz="2400" dirty="0" smtClean="0">
                <a:solidFill>
                  <a:schemeClr val="bg2">
                    <a:lumMod val="40000"/>
                    <a:lumOff val="60000"/>
                  </a:schemeClr>
                </a:solidFill>
              </a:rPr>
              <a:t>(Graph 1)</a:t>
            </a:r>
            <a:endParaRPr lang="en-US" dirty="0" smtClean="0">
              <a:solidFill>
                <a:schemeClr val="bg2">
                  <a:lumMod val="40000"/>
                  <a:lumOff val="60000"/>
                </a:schemeClr>
              </a:solidFill>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err="1" smtClean="0"/>
              <a:t>Some</a:t>
            </a:r>
            <a:r>
              <a:rPr lang="fr-FR" sz="3200" dirty="0" smtClean="0"/>
              <a:t> </a:t>
            </a:r>
            <a:r>
              <a:rPr lang="fr-FR" sz="3200" dirty="0" err="1" smtClean="0"/>
              <a:t>reasons</a:t>
            </a:r>
            <a:r>
              <a:rPr lang="fr-FR" sz="3200" dirty="0" smtClean="0"/>
              <a:t> </a:t>
            </a:r>
            <a:r>
              <a:rPr lang="fr-FR" sz="3200" dirty="0" err="1" smtClean="0"/>
              <a:t>given</a:t>
            </a:r>
            <a:r>
              <a:rPr lang="fr-FR" sz="3200" dirty="0" smtClean="0"/>
              <a:t> in the </a:t>
            </a:r>
            <a:r>
              <a:rPr lang="fr-FR" sz="3200" dirty="0" err="1" smtClean="0"/>
              <a:t>litterature</a:t>
            </a:r>
            <a:endParaRPr lang="fr-FR" sz="3200" dirty="0"/>
          </a:p>
        </p:txBody>
      </p:sp>
      <p:sp>
        <p:nvSpPr>
          <p:cNvPr id="3" name="Espace réservé du contenu 2"/>
          <p:cNvSpPr>
            <a:spLocks noGrp="1"/>
          </p:cNvSpPr>
          <p:nvPr>
            <p:ph sz="quarter" idx="1"/>
          </p:nvPr>
        </p:nvSpPr>
        <p:spPr>
          <a:xfrm>
            <a:off x="301752" y="1527048"/>
            <a:ext cx="8503920" cy="4854280"/>
          </a:xfrm>
        </p:spPr>
        <p:txBody>
          <a:bodyPr>
            <a:normAutofit lnSpcReduction="10000"/>
          </a:bodyPr>
          <a:lstStyle/>
          <a:p>
            <a:r>
              <a:rPr lang="en-US" dirty="0" smtClean="0"/>
              <a:t>First thoughts: </a:t>
            </a:r>
            <a:r>
              <a:rPr lang="en-US" b="1" dirty="0" smtClean="0"/>
              <a:t>data limitations, lack of specific analyses</a:t>
            </a:r>
            <a:r>
              <a:rPr lang="en-US" dirty="0" smtClean="0"/>
              <a:t>.</a:t>
            </a:r>
          </a:p>
          <a:p>
            <a:endParaRPr lang="en-US" sz="2000" dirty="0" smtClean="0"/>
          </a:p>
          <a:p>
            <a:r>
              <a:rPr lang="en-US" b="1" dirty="0" smtClean="0"/>
              <a:t>The specificities of the corporate tax system</a:t>
            </a:r>
            <a:r>
              <a:rPr lang="en-US" dirty="0" smtClean="0"/>
              <a:t>; </a:t>
            </a:r>
            <a:r>
              <a:rPr lang="en-US" sz="2400" dirty="0" err="1" smtClean="0"/>
              <a:t>Auerbach</a:t>
            </a:r>
            <a:r>
              <a:rPr lang="en-US" sz="2400" dirty="0" smtClean="0"/>
              <a:t> (2006); </a:t>
            </a:r>
            <a:r>
              <a:rPr lang="en-US" sz="2400" dirty="0" err="1" smtClean="0"/>
              <a:t>Creedy</a:t>
            </a:r>
            <a:r>
              <a:rPr lang="en-US" sz="2400" dirty="0" smtClean="0"/>
              <a:t> and </a:t>
            </a:r>
            <a:r>
              <a:rPr lang="en-US" sz="2400" dirty="0" err="1" smtClean="0"/>
              <a:t>Gemmell</a:t>
            </a:r>
            <a:r>
              <a:rPr lang="en-US" sz="2400" dirty="0" smtClean="0"/>
              <a:t> (2007).</a:t>
            </a:r>
          </a:p>
          <a:p>
            <a:endParaRPr lang="en-US" sz="1800" dirty="0" smtClean="0"/>
          </a:p>
          <a:p>
            <a:r>
              <a:rPr lang="en-US" b="1" dirty="0" smtClean="0"/>
              <a:t>Corporatization and income shifting</a:t>
            </a:r>
            <a:r>
              <a:rPr lang="en-US" dirty="0" smtClean="0"/>
              <a:t>; </a:t>
            </a:r>
            <a:r>
              <a:rPr lang="en-US" sz="2400" dirty="0" err="1" smtClean="0"/>
              <a:t>Clausing</a:t>
            </a:r>
            <a:r>
              <a:rPr lang="en-US" sz="2400" dirty="0" smtClean="0"/>
              <a:t> (2006); </a:t>
            </a:r>
            <a:r>
              <a:rPr lang="en-US" sz="2400" dirty="0" err="1" smtClean="0"/>
              <a:t>Sørensen</a:t>
            </a:r>
            <a:r>
              <a:rPr lang="en-US" sz="2400" dirty="0" smtClean="0"/>
              <a:t> (2006).</a:t>
            </a:r>
          </a:p>
          <a:p>
            <a:endParaRPr lang="en-US" sz="2200" dirty="0" smtClean="0"/>
          </a:p>
          <a:p>
            <a:r>
              <a:rPr lang="en-US" b="1" dirty="0" smtClean="0"/>
              <a:t>Corporate profitability and capital income</a:t>
            </a:r>
            <a:r>
              <a:rPr lang="en-US" dirty="0" smtClean="0"/>
              <a:t>; </a:t>
            </a:r>
            <a:r>
              <a:rPr lang="en-US" sz="2400" dirty="0" err="1" smtClean="0"/>
              <a:t>Auerbach</a:t>
            </a:r>
            <a:r>
              <a:rPr lang="en-US" sz="2400" dirty="0" smtClean="0"/>
              <a:t> and </a:t>
            </a:r>
            <a:r>
              <a:rPr lang="en-US" sz="2400" dirty="0" err="1" smtClean="0"/>
              <a:t>Poterba</a:t>
            </a:r>
            <a:r>
              <a:rPr lang="en-US" sz="2400" dirty="0" smtClean="0"/>
              <a:t> (1987); Douglas (1990); </a:t>
            </a:r>
            <a:r>
              <a:rPr lang="en-US" sz="2400" dirty="0" err="1" smtClean="0"/>
              <a:t>Swiston</a:t>
            </a:r>
            <a:r>
              <a:rPr lang="en-US" sz="2400" dirty="0" smtClean="0"/>
              <a:t> and al. (2007).</a:t>
            </a:r>
            <a:endParaRPr lang="en-US"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err="1" smtClean="0"/>
              <a:t>Methodology</a:t>
            </a:r>
            <a:endParaRPr lang="fr-FR" sz="3200" dirty="0"/>
          </a:p>
        </p:txBody>
      </p:sp>
      <p:sp>
        <p:nvSpPr>
          <p:cNvPr id="3" name="Espace réservé du contenu 2"/>
          <p:cNvSpPr>
            <a:spLocks noGrp="1"/>
          </p:cNvSpPr>
          <p:nvPr>
            <p:ph sz="quarter" idx="1"/>
          </p:nvPr>
        </p:nvSpPr>
        <p:spPr>
          <a:xfrm>
            <a:off x="301752" y="1527048"/>
            <a:ext cx="8503920" cy="4854280"/>
          </a:xfrm>
        </p:spPr>
        <p:txBody>
          <a:bodyPr/>
          <a:lstStyle/>
          <a:p>
            <a:r>
              <a:rPr lang="en-US" dirty="0" smtClean="0"/>
              <a:t>Data from </a:t>
            </a:r>
            <a:r>
              <a:rPr lang="en-US" dirty="0" err="1" smtClean="0"/>
              <a:t>Eurostat</a:t>
            </a:r>
            <a:r>
              <a:rPr lang="en-US" dirty="0" smtClean="0"/>
              <a:t> on 16 selected EU countries from 1994 to 2005</a:t>
            </a:r>
          </a:p>
          <a:p>
            <a:r>
              <a:rPr lang="en-US" dirty="0" smtClean="0"/>
              <a:t>Decomposition of the ratio : corporate income tax revenues over GDP (R/GDP).</a:t>
            </a:r>
          </a:p>
          <a:p>
            <a:r>
              <a:rPr lang="en-US" dirty="0" smtClean="0"/>
              <a:t>Let </a:t>
            </a:r>
            <a:r>
              <a:rPr lang="en-US" b="1" dirty="0" smtClean="0"/>
              <a:t>R </a:t>
            </a:r>
            <a:r>
              <a:rPr lang="en-US" dirty="0" smtClean="0"/>
              <a:t>= Corporate income tax revenues;                       </a:t>
            </a:r>
            <a:r>
              <a:rPr lang="en-US" b="1" dirty="0" smtClean="0"/>
              <a:t>C </a:t>
            </a:r>
            <a:r>
              <a:rPr lang="en-US" dirty="0" smtClean="0"/>
              <a:t>= corporate income and </a:t>
            </a:r>
            <a:r>
              <a:rPr lang="en-US" b="1" dirty="0" smtClean="0"/>
              <a:t>P</a:t>
            </a:r>
            <a:r>
              <a:rPr lang="en-US" dirty="0" smtClean="0"/>
              <a:t> = Business income</a:t>
            </a:r>
          </a:p>
          <a:p>
            <a:r>
              <a:rPr lang="en-US" dirty="0" smtClean="0"/>
              <a:t>According to </a:t>
            </a:r>
            <a:r>
              <a:rPr lang="en-US" dirty="0" err="1" smtClean="0"/>
              <a:t>Sørensen’s</a:t>
            </a:r>
            <a:r>
              <a:rPr lang="en-US" dirty="0" smtClean="0"/>
              <a:t> formula: </a:t>
            </a:r>
          </a:p>
          <a:p>
            <a:endParaRPr lang="en-US" dirty="0" smtClean="0"/>
          </a:p>
          <a:p>
            <a:r>
              <a:rPr lang="fr-FR" sz="3600" b="1" dirty="0" smtClean="0"/>
              <a:t>R/GDP = (R/C)*(C/P)*(P/GDP)</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28600"/>
            <a:ext cx="8784976" cy="758952"/>
          </a:xfrm>
        </p:spPr>
        <p:txBody>
          <a:bodyPr>
            <a:noAutofit/>
          </a:bodyPr>
          <a:lstStyle/>
          <a:p>
            <a:r>
              <a:rPr lang="fr-FR" sz="3200" dirty="0" smtClean="0"/>
              <a:t>The </a:t>
            </a:r>
            <a:r>
              <a:rPr lang="fr-FR" sz="3200" dirty="0" err="1" smtClean="0"/>
              <a:t>outcomes</a:t>
            </a:r>
            <a:r>
              <a:rPr lang="fr-FR" sz="3200" dirty="0" smtClean="0"/>
              <a:t> of the </a:t>
            </a:r>
            <a:r>
              <a:rPr lang="fr-FR" sz="3200" dirty="0" err="1" smtClean="0"/>
              <a:t>study</a:t>
            </a:r>
            <a:r>
              <a:rPr lang="fr-FR" sz="3200" dirty="0" smtClean="0"/>
              <a:t> </a:t>
            </a:r>
            <a:r>
              <a:rPr lang="fr-FR" sz="3200" dirty="0" err="1" smtClean="0"/>
              <a:t>at</a:t>
            </a:r>
            <a:r>
              <a:rPr lang="fr-FR" sz="3200" dirty="0" smtClean="0"/>
              <a:t> the </a:t>
            </a:r>
            <a:r>
              <a:rPr lang="fr-FR" sz="3200" dirty="0" err="1" smtClean="0"/>
              <a:t>regional</a:t>
            </a:r>
            <a:r>
              <a:rPr lang="fr-FR" sz="3200" dirty="0" smtClean="0"/>
              <a:t> </a:t>
            </a:r>
            <a:r>
              <a:rPr lang="fr-FR" sz="3200" dirty="0" err="1" smtClean="0"/>
              <a:t>scale</a:t>
            </a:r>
            <a:endParaRPr lang="fr-FR" sz="3200" dirty="0"/>
          </a:p>
        </p:txBody>
      </p:sp>
      <p:sp>
        <p:nvSpPr>
          <p:cNvPr id="3" name="Espace réservé du contenu 2"/>
          <p:cNvSpPr>
            <a:spLocks noGrp="1"/>
          </p:cNvSpPr>
          <p:nvPr>
            <p:ph sz="quarter" idx="1"/>
          </p:nvPr>
        </p:nvSpPr>
        <p:spPr>
          <a:xfrm>
            <a:off x="301752" y="1527048"/>
            <a:ext cx="8503920" cy="4854280"/>
          </a:xfrm>
        </p:spPr>
        <p:txBody>
          <a:bodyPr>
            <a:normAutofit/>
          </a:bodyPr>
          <a:lstStyle/>
          <a:p>
            <a:r>
              <a:rPr lang="en-US" dirty="0" smtClean="0"/>
              <a:t>R/C = corporate tax level has increased and also decreased.</a:t>
            </a:r>
          </a:p>
          <a:p>
            <a:endParaRPr lang="en-US" dirty="0" smtClean="0"/>
          </a:p>
          <a:p>
            <a:r>
              <a:rPr lang="en-US" dirty="0" smtClean="0"/>
              <a:t>C/P = corporatization has increased by 8,2%.</a:t>
            </a:r>
          </a:p>
          <a:p>
            <a:endParaRPr lang="en-US" dirty="0" smtClean="0"/>
          </a:p>
          <a:p>
            <a:r>
              <a:rPr lang="en-US" dirty="0" smtClean="0"/>
              <a:t> P/GDP = part of business income in GDP has been relatively stable. </a:t>
            </a:r>
            <a:r>
              <a:rPr lang="en-US" dirty="0" smtClean="0">
                <a:solidFill>
                  <a:schemeClr val="bg2">
                    <a:lumMod val="40000"/>
                    <a:lumOff val="60000"/>
                  </a:schemeClr>
                </a:solidFill>
              </a:rPr>
              <a:t>(Graph 2)</a:t>
            </a:r>
          </a:p>
          <a:p>
            <a:pPr lvl="3"/>
            <a:endParaRPr lang="en-US" sz="1700" b="1" dirty="0" smtClean="0"/>
          </a:p>
          <a:p>
            <a:pPr lvl="3"/>
            <a:r>
              <a:rPr lang="en-US" sz="2400" b="1" dirty="0" smtClean="0"/>
              <a:t>Corporatization is the most driven factor of the stability of corporate income tax revenues relative to the GDP in the EU.</a:t>
            </a:r>
            <a:endParaRPr lang="en-US" sz="2400" b="1" dirty="0"/>
          </a:p>
        </p:txBody>
      </p:sp>
      <p:sp>
        <p:nvSpPr>
          <p:cNvPr id="4" name="Flèche droite 3"/>
          <p:cNvSpPr/>
          <p:nvPr/>
        </p:nvSpPr>
        <p:spPr>
          <a:xfrm>
            <a:off x="251520" y="51571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The </a:t>
            </a:r>
            <a:r>
              <a:rPr lang="fr-FR" sz="3200" dirty="0" err="1" smtClean="0"/>
              <a:t>outcomes</a:t>
            </a:r>
            <a:r>
              <a:rPr lang="fr-FR" sz="3200" dirty="0" smtClean="0"/>
              <a:t> of the </a:t>
            </a:r>
            <a:r>
              <a:rPr lang="fr-FR" sz="3200" dirty="0" err="1" smtClean="0"/>
              <a:t>study</a:t>
            </a:r>
            <a:r>
              <a:rPr lang="fr-FR" sz="3200" dirty="0" smtClean="0"/>
              <a:t> </a:t>
            </a:r>
            <a:r>
              <a:rPr lang="fr-FR" sz="3200" dirty="0" err="1" smtClean="0"/>
              <a:t>at</a:t>
            </a:r>
            <a:r>
              <a:rPr lang="fr-FR" sz="3200" dirty="0" smtClean="0"/>
              <a:t> country </a:t>
            </a:r>
            <a:r>
              <a:rPr lang="fr-FR" sz="3200" dirty="0" err="1" smtClean="0"/>
              <a:t>scale</a:t>
            </a:r>
            <a:endParaRPr lang="fr-FR" sz="3200" dirty="0"/>
          </a:p>
        </p:txBody>
      </p:sp>
      <p:sp>
        <p:nvSpPr>
          <p:cNvPr id="5" name="Espace réservé du contenu 4"/>
          <p:cNvSpPr>
            <a:spLocks noGrp="1"/>
          </p:cNvSpPr>
          <p:nvPr>
            <p:ph sz="quarter" idx="1"/>
          </p:nvPr>
        </p:nvSpPr>
        <p:spPr>
          <a:xfrm>
            <a:off x="301752" y="1527048"/>
            <a:ext cx="8503920" cy="4854280"/>
          </a:xfrm>
        </p:spPr>
        <p:txBody>
          <a:bodyPr>
            <a:normAutofit/>
          </a:bodyPr>
          <a:lstStyle/>
          <a:p>
            <a:r>
              <a:rPr lang="en-US" dirty="0" smtClean="0"/>
              <a:t>The three indicators vary differently according to countries.</a:t>
            </a:r>
          </a:p>
          <a:p>
            <a:r>
              <a:rPr lang="en-US" dirty="0" smtClean="0"/>
              <a:t>However C/P (share of total business income accruing to the corporate sector) seems to have increased in many countries </a:t>
            </a:r>
            <a:r>
              <a:rPr lang="en-US" sz="2000" dirty="0" smtClean="0"/>
              <a:t>(table on next slide)</a:t>
            </a:r>
          </a:p>
          <a:p>
            <a:r>
              <a:rPr lang="en-US" dirty="0" smtClean="0"/>
              <a:t>Except from Slovakia and Finland respectively where R/GDP has decrease and increased steadily, this ratio has remained stable throughout the period of study.</a:t>
            </a:r>
          </a:p>
          <a:p>
            <a:pPr lvl="4"/>
            <a:r>
              <a:rPr lang="en-US" sz="2400" b="1" dirty="0" smtClean="0"/>
              <a:t>Corporatization is again found to be the driving factor of R/GDP within EU </a:t>
            </a:r>
            <a:r>
              <a:rPr lang="en-US" sz="2400" b="1" dirty="0" err="1" smtClean="0"/>
              <a:t>coutries</a:t>
            </a:r>
            <a:r>
              <a:rPr lang="en-US" sz="2400" b="1" dirty="0" smtClean="0"/>
              <a:t>.</a:t>
            </a:r>
          </a:p>
        </p:txBody>
      </p:sp>
      <p:sp>
        <p:nvSpPr>
          <p:cNvPr id="6" name="Flèche droite 5"/>
          <p:cNvSpPr/>
          <p:nvPr/>
        </p:nvSpPr>
        <p:spPr>
          <a:xfrm>
            <a:off x="323528" y="56612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decel="50000" fill="hold">
                                          <p:stCondLst>
                                            <p:cond delay="0"/>
                                          </p:stCondLst>
                                        </p:cTn>
                                        <p:tgtEl>
                                          <p:spTgt spid="5">
                                            <p:txEl>
                                              <p:pRg st="3" end="3"/>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5">
                                            <p:txEl>
                                              <p:pRg st="3" end="3"/>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5">
                                            <p:txEl>
                                              <p:pRg st="3" end="3"/>
                                            </p:txEl>
                                          </p:spTgt>
                                        </p:tgtEl>
                                        <p:attrNameLst>
                                          <p:attrName>ppt_w</p:attrName>
                                        </p:attrNameLst>
                                      </p:cBhvr>
                                      <p:tavLst>
                                        <p:tav tm="0">
                                          <p:val>
                                            <p:strVal val="#ppt_w*.05"/>
                                          </p:val>
                                        </p:tav>
                                        <p:tav tm="100000">
                                          <p:val>
                                            <p:strVal val="#ppt_w"/>
                                          </p:val>
                                        </p:tav>
                                      </p:tavLst>
                                    </p:anim>
                                    <p:anim calcmode="lin" valueType="num">
                                      <p:cBhvr>
                                        <p:cTn id="22" dur="1000" fill="hold"/>
                                        <p:tgtEl>
                                          <p:spTgt spid="5">
                                            <p:txEl>
                                              <p:pRg st="3" end="3"/>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5">
                                            <p:txEl>
                                              <p:pRg st="3" end="3"/>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5">
                                            <p:txEl>
                                              <p:pRg st="3" end="3"/>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5">
                                            <p:txEl>
                                              <p:pRg st="3" end="3"/>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251520" y="188640"/>
          <a:ext cx="8504240" cy="5510784"/>
        </p:xfrm>
        <a:graphic>
          <a:graphicData uri="http://schemas.openxmlformats.org/drawingml/2006/table">
            <a:tbl>
              <a:tblPr firstRow="1" bandRow="1">
                <a:tableStyleId>{5C22544A-7EE6-4342-B048-85BDC9FD1C3A}</a:tableStyleId>
              </a:tblPr>
              <a:tblGrid>
                <a:gridCol w="2126060"/>
                <a:gridCol w="2126060"/>
                <a:gridCol w="2126060"/>
                <a:gridCol w="2126060"/>
              </a:tblGrid>
              <a:tr h="313578">
                <a:tc>
                  <a:txBody>
                    <a:bodyPr/>
                    <a:lstStyle/>
                    <a:p>
                      <a:r>
                        <a:rPr lang="fr-FR" dirty="0" smtClean="0"/>
                        <a:t>Country</a:t>
                      </a:r>
                      <a:endParaRPr lang="fr-FR" dirty="0"/>
                    </a:p>
                  </a:txBody>
                  <a:tcPr/>
                </a:tc>
                <a:tc>
                  <a:txBody>
                    <a:bodyPr/>
                    <a:lstStyle/>
                    <a:p>
                      <a:r>
                        <a:rPr lang="fr-FR" dirty="0" smtClean="0"/>
                        <a:t>R/C</a:t>
                      </a:r>
                      <a:endParaRPr lang="fr-FR" dirty="0"/>
                    </a:p>
                  </a:txBody>
                  <a:tcPr/>
                </a:tc>
                <a:tc>
                  <a:txBody>
                    <a:bodyPr/>
                    <a:lstStyle/>
                    <a:p>
                      <a:r>
                        <a:rPr lang="fr-FR" dirty="0" smtClean="0"/>
                        <a:t>C/P</a:t>
                      </a:r>
                      <a:endParaRPr lang="fr-FR" dirty="0"/>
                    </a:p>
                  </a:txBody>
                  <a:tcPr/>
                </a:tc>
                <a:tc>
                  <a:txBody>
                    <a:bodyPr/>
                    <a:lstStyle/>
                    <a:p>
                      <a:r>
                        <a:rPr lang="fr-FR" dirty="0" smtClean="0"/>
                        <a:t>P/GDP</a:t>
                      </a:r>
                      <a:endParaRPr lang="fr-FR" dirty="0"/>
                    </a:p>
                  </a:txBody>
                  <a:tcPr/>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69595" marR="558800" algn="l">
                        <a:lnSpc>
                          <a:spcPct val="115000"/>
                        </a:lnSpc>
                        <a:spcAft>
                          <a:spcPts val="0"/>
                        </a:spcAft>
                      </a:pPr>
                      <a:r>
                        <a:rPr lang="fr-FR" sz="1400" b="1" dirty="0" err="1" smtClean="0">
                          <a:solidFill>
                            <a:srgbClr val="231E1F"/>
                          </a:solidFill>
                          <a:latin typeface="Times New Roman"/>
                          <a:ea typeface="Times New Roman"/>
                          <a:cs typeface="Times New Roman"/>
                        </a:rPr>
                        <a:t>Belgium</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54050" marR="6413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smtClean="0">
                        <a:latin typeface="Times New Roman"/>
                        <a:ea typeface="Times New Roman"/>
                        <a:cs typeface="Times New Roman"/>
                      </a:endParaRPr>
                    </a:p>
                    <a:p>
                      <a:pPr marL="566420" marR="555625" algn="l">
                        <a:lnSpc>
                          <a:spcPct val="115000"/>
                        </a:lnSpc>
                        <a:spcAft>
                          <a:spcPts val="0"/>
                        </a:spcAft>
                      </a:pPr>
                      <a:r>
                        <a:rPr lang="fr-FR" sz="1400" b="1" dirty="0" err="1" smtClean="0">
                          <a:solidFill>
                            <a:srgbClr val="231E1F"/>
                          </a:solidFill>
                          <a:latin typeface="Times New Roman"/>
                          <a:ea typeface="Times New Roman"/>
                          <a:cs typeface="Times New Roman"/>
                        </a:rPr>
                        <a:t>Czech</a:t>
                      </a:r>
                      <a:r>
                        <a:rPr lang="fr-FR" sz="1400" b="1" dirty="0" smtClean="0">
                          <a:solidFill>
                            <a:srgbClr val="231E1F"/>
                          </a:solidFill>
                          <a:latin typeface="Times New Roman"/>
                          <a:ea typeface="Times New Roman"/>
                          <a:cs typeface="Times New Roman"/>
                        </a:rPr>
                        <a:t> R.</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80720" marR="66802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58165" marR="546735" algn="l">
                        <a:lnSpc>
                          <a:spcPct val="115000"/>
                        </a:lnSpc>
                        <a:spcAft>
                          <a:spcPts val="0"/>
                        </a:spcAft>
                      </a:pPr>
                      <a:r>
                        <a:rPr lang="fr-FR" sz="1400" b="1" dirty="0" smtClean="0">
                          <a:solidFill>
                            <a:srgbClr val="231E1F"/>
                          </a:solidFill>
                          <a:latin typeface="Times New Roman"/>
                          <a:ea typeface="Times New Roman"/>
                          <a:cs typeface="Times New Roman"/>
                        </a:rPr>
                        <a:t>Danemark</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54050" marR="64135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5800" marR="671830" algn="ctr">
                        <a:lnSpc>
                          <a:spcPct val="115000"/>
                        </a:lnSpc>
                        <a:spcAft>
                          <a:spcPts val="0"/>
                        </a:spcAft>
                      </a:pPr>
                      <a:r>
                        <a:rPr lang="fr-FR" sz="1400" b="1" dirty="0">
                          <a:solidFill>
                            <a:srgbClr val="231E1F"/>
                          </a:solidFill>
                          <a:latin typeface="Times New Roman"/>
                          <a:ea typeface="Times New Roman"/>
                          <a:cs typeface="Times New Roman"/>
                        </a:rPr>
                        <a:t>0</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69595" marR="558800" algn="l">
                        <a:lnSpc>
                          <a:spcPct val="115000"/>
                        </a:lnSpc>
                        <a:spcAft>
                          <a:spcPts val="0"/>
                        </a:spcAft>
                      </a:pPr>
                      <a:r>
                        <a:rPr lang="fr-FR" sz="1400" b="1" dirty="0" err="1" smtClean="0">
                          <a:solidFill>
                            <a:srgbClr val="231E1F"/>
                          </a:solidFill>
                          <a:latin typeface="Times New Roman"/>
                          <a:ea typeface="Times New Roman"/>
                          <a:cs typeface="Times New Roman"/>
                        </a:rPr>
                        <a:t>Estonia</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0720" marR="66802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77850" marR="565150" algn="l">
                        <a:lnSpc>
                          <a:spcPct val="115000"/>
                        </a:lnSpc>
                        <a:spcAft>
                          <a:spcPts val="0"/>
                        </a:spcAft>
                      </a:pPr>
                      <a:r>
                        <a:rPr lang="fr-FR" sz="1400" b="1" dirty="0" smtClean="0">
                          <a:solidFill>
                            <a:srgbClr val="231E1F"/>
                          </a:solidFill>
                          <a:latin typeface="Times New Roman"/>
                          <a:ea typeface="Times New Roman"/>
                          <a:cs typeface="Times New Roman"/>
                        </a:rPr>
                        <a:t>Spain</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54050" marR="64135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45490" marR="7346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69595" marR="558800" algn="l">
                        <a:lnSpc>
                          <a:spcPct val="115000"/>
                        </a:lnSpc>
                        <a:spcAft>
                          <a:spcPts val="0"/>
                        </a:spcAft>
                      </a:pPr>
                      <a:r>
                        <a:rPr lang="fr-FR" sz="1400" b="1" dirty="0" smtClean="0">
                          <a:solidFill>
                            <a:srgbClr val="231E1F"/>
                          </a:solidFill>
                          <a:latin typeface="Times New Roman"/>
                          <a:ea typeface="Times New Roman"/>
                          <a:cs typeface="Times New Roman"/>
                        </a:rPr>
                        <a:t>France</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54050" marR="64135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5800" marR="671830" algn="ctr">
                        <a:lnSpc>
                          <a:spcPct val="115000"/>
                        </a:lnSpc>
                        <a:spcAft>
                          <a:spcPts val="0"/>
                        </a:spcAft>
                      </a:pPr>
                      <a:r>
                        <a:rPr lang="fr-FR" sz="1400" b="1" dirty="0">
                          <a:solidFill>
                            <a:srgbClr val="231E1F"/>
                          </a:solidFill>
                          <a:latin typeface="Times New Roman"/>
                          <a:ea typeface="Times New Roman"/>
                          <a:cs typeface="Times New Roman"/>
                        </a:rPr>
                        <a:t>0</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88010" marR="577215" algn="l">
                        <a:lnSpc>
                          <a:spcPct val="115000"/>
                        </a:lnSpc>
                        <a:spcAft>
                          <a:spcPts val="0"/>
                        </a:spcAft>
                      </a:pPr>
                      <a:r>
                        <a:rPr lang="fr-FR" sz="1400" b="1" dirty="0" err="1" smtClean="0">
                          <a:solidFill>
                            <a:srgbClr val="231E1F"/>
                          </a:solidFill>
                          <a:latin typeface="Times New Roman"/>
                          <a:ea typeface="Times New Roman"/>
                          <a:cs typeface="Times New Roman"/>
                        </a:rPr>
                        <a:t>Italy</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69595" marR="558800" algn="l">
                        <a:lnSpc>
                          <a:spcPct val="115000"/>
                        </a:lnSpc>
                        <a:spcAft>
                          <a:spcPts val="0"/>
                        </a:spcAft>
                      </a:pPr>
                      <a:r>
                        <a:rPr lang="fr-FR" sz="1400" b="1" dirty="0" err="1" smtClean="0">
                          <a:solidFill>
                            <a:srgbClr val="231E1F"/>
                          </a:solidFill>
                          <a:latin typeface="Times New Roman"/>
                          <a:ea typeface="Times New Roman"/>
                          <a:cs typeface="Times New Roman"/>
                        </a:rPr>
                        <a:t>Lithuania</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69290" marR="658495"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66420" marR="553720" algn="l">
                        <a:lnSpc>
                          <a:spcPct val="115000"/>
                        </a:lnSpc>
                        <a:spcAft>
                          <a:spcPts val="0"/>
                        </a:spcAft>
                      </a:pPr>
                      <a:r>
                        <a:rPr lang="fr-FR" sz="1400" b="1" dirty="0" err="1" smtClean="0">
                          <a:solidFill>
                            <a:srgbClr val="231E1F"/>
                          </a:solidFill>
                          <a:latin typeface="Times New Roman"/>
                          <a:ea typeface="Times New Roman"/>
                          <a:cs typeface="Times New Roman"/>
                        </a:rPr>
                        <a:t>Netherland</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0720" marR="66802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66420" marR="553720" algn="l">
                        <a:lnSpc>
                          <a:spcPct val="115000"/>
                        </a:lnSpc>
                        <a:spcAft>
                          <a:spcPts val="0"/>
                        </a:spcAft>
                      </a:pPr>
                      <a:r>
                        <a:rPr lang="fr-FR" sz="1400" b="1" dirty="0" err="1" smtClean="0">
                          <a:solidFill>
                            <a:srgbClr val="231E1F"/>
                          </a:solidFill>
                          <a:latin typeface="Times New Roman"/>
                          <a:ea typeface="Times New Roman"/>
                          <a:cs typeface="Times New Roman"/>
                        </a:rPr>
                        <a:t>Austria</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54050" marR="64135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0720" marR="66802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74675" marR="561975" algn="l">
                        <a:lnSpc>
                          <a:spcPct val="115000"/>
                        </a:lnSpc>
                        <a:spcAft>
                          <a:spcPts val="0"/>
                        </a:spcAft>
                      </a:pPr>
                      <a:r>
                        <a:rPr lang="fr-FR" sz="1400" b="1" dirty="0" err="1" smtClean="0">
                          <a:solidFill>
                            <a:srgbClr val="231E1F"/>
                          </a:solidFill>
                          <a:latin typeface="Times New Roman"/>
                          <a:ea typeface="Times New Roman"/>
                          <a:cs typeface="Times New Roman"/>
                        </a:rPr>
                        <a:t>Poland</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0720" marR="66802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74675" marR="561975" algn="l">
                        <a:lnSpc>
                          <a:spcPct val="115000"/>
                        </a:lnSpc>
                        <a:spcAft>
                          <a:spcPts val="0"/>
                        </a:spcAft>
                      </a:pPr>
                      <a:r>
                        <a:rPr lang="fr-FR" sz="1400" b="1" dirty="0" smtClean="0">
                          <a:solidFill>
                            <a:srgbClr val="231E1F"/>
                          </a:solidFill>
                          <a:latin typeface="Times New Roman"/>
                          <a:ea typeface="Times New Roman"/>
                          <a:cs typeface="Times New Roman"/>
                        </a:rPr>
                        <a:t>Portugal</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54050" marR="64135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45490" marR="7346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r">
                        <a:lnSpc>
                          <a:spcPts val="600"/>
                        </a:lnSpc>
                        <a:spcBef>
                          <a:spcPts val="40"/>
                        </a:spcBef>
                        <a:spcAft>
                          <a:spcPts val="0"/>
                        </a:spcAft>
                      </a:pPr>
                      <a:endParaRPr lang="fr-FR" sz="1400" b="1" i="1" dirty="0">
                        <a:latin typeface="Times New Roman"/>
                        <a:ea typeface="Times New Roman"/>
                        <a:cs typeface="Times New Roman"/>
                      </a:endParaRPr>
                    </a:p>
                    <a:p>
                      <a:pPr marL="569595" marR="558800" algn="r">
                        <a:lnSpc>
                          <a:spcPct val="115000"/>
                        </a:lnSpc>
                        <a:spcAft>
                          <a:spcPts val="0"/>
                        </a:spcAft>
                      </a:pPr>
                      <a:r>
                        <a:rPr lang="fr-FR" sz="1400" b="1" i="1" dirty="0" err="1" smtClean="0">
                          <a:solidFill>
                            <a:srgbClr val="231E1F"/>
                          </a:solidFill>
                          <a:latin typeface="Times New Roman"/>
                          <a:ea typeface="Times New Roman"/>
                          <a:cs typeface="Times New Roman"/>
                        </a:rPr>
                        <a:t>Slovakia</a:t>
                      </a:r>
                      <a:endParaRPr lang="fr-FR" sz="1400" b="1" i="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45490" marR="7346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r">
                        <a:lnSpc>
                          <a:spcPts val="600"/>
                        </a:lnSpc>
                        <a:spcBef>
                          <a:spcPts val="40"/>
                        </a:spcBef>
                        <a:spcAft>
                          <a:spcPts val="0"/>
                        </a:spcAft>
                      </a:pPr>
                      <a:endParaRPr lang="fr-FR" sz="1400" b="1" i="1" dirty="0">
                        <a:latin typeface="Times New Roman"/>
                        <a:ea typeface="Times New Roman"/>
                        <a:cs typeface="Times New Roman"/>
                      </a:endParaRPr>
                    </a:p>
                    <a:p>
                      <a:pPr marL="593090" marR="580390" algn="r">
                        <a:lnSpc>
                          <a:spcPct val="115000"/>
                        </a:lnSpc>
                        <a:spcAft>
                          <a:spcPts val="0"/>
                        </a:spcAft>
                      </a:pPr>
                      <a:r>
                        <a:rPr lang="fr-FR" sz="1400" b="1" i="1" dirty="0" err="1" smtClean="0">
                          <a:solidFill>
                            <a:srgbClr val="231E1F"/>
                          </a:solidFill>
                          <a:latin typeface="Times New Roman"/>
                          <a:ea typeface="Times New Roman"/>
                          <a:cs typeface="Times New Roman"/>
                        </a:rPr>
                        <a:t>Finland</a:t>
                      </a:r>
                      <a:endParaRPr lang="fr-FR" sz="1400" b="1" i="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57860" marR="646430" algn="ctr">
                        <a:lnSpc>
                          <a:spcPct val="115000"/>
                        </a:lnSpc>
                        <a:spcAft>
                          <a:spcPts val="0"/>
                        </a:spcAft>
                      </a:pPr>
                      <a:r>
                        <a:rPr lang="fr-FR" sz="1400" b="1" dirty="0">
                          <a:solidFill>
                            <a:srgbClr val="231E1F"/>
                          </a:solidFill>
                          <a:latin typeface="Times New Roman"/>
                          <a:ea typeface="Times New Roman"/>
                          <a:cs typeface="Times New Roman"/>
                        </a:rPr>
                        <a:t>0</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0720" marR="66802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i="1" dirty="0">
                        <a:latin typeface="Times New Roman"/>
                        <a:ea typeface="Times New Roman"/>
                        <a:cs typeface="Times New Roman"/>
                      </a:endParaRPr>
                    </a:p>
                    <a:p>
                      <a:pPr marL="577850" marR="565150" algn="l">
                        <a:lnSpc>
                          <a:spcPct val="115000"/>
                        </a:lnSpc>
                        <a:spcAft>
                          <a:spcPts val="0"/>
                        </a:spcAft>
                      </a:pPr>
                      <a:r>
                        <a:rPr lang="fr-FR" sz="1400" b="1" i="0" dirty="0" err="1" smtClean="0">
                          <a:solidFill>
                            <a:srgbClr val="231E1F"/>
                          </a:solidFill>
                          <a:latin typeface="Times New Roman"/>
                          <a:ea typeface="Times New Roman"/>
                          <a:cs typeface="Times New Roman"/>
                        </a:rPr>
                        <a:t>Sweden</a:t>
                      </a:r>
                      <a:endParaRPr lang="fr-FR" sz="1400" b="1" i="0"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a:latin typeface="Times New Roman"/>
                        <a:ea typeface="Times New Roman"/>
                        <a:cs typeface="Times New Roman"/>
                      </a:endParaRPr>
                    </a:p>
                    <a:p>
                      <a:pPr marL="654050" marR="641350" algn="ctr">
                        <a:lnSpc>
                          <a:spcPct val="115000"/>
                        </a:lnSpc>
                        <a:spcAft>
                          <a:spcPts val="0"/>
                        </a:spcAft>
                      </a:pPr>
                      <a:r>
                        <a:rPr lang="fr-FR" sz="1400" b="1">
                          <a:solidFill>
                            <a:srgbClr val="231E1F"/>
                          </a:solidFill>
                          <a:latin typeface="Times New Roman"/>
                          <a:ea typeface="Times New Roman"/>
                          <a:cs typeface="Times New Roman"/>
                        </a:rPr>
                        <a:t>+</a:t>
                      </a:r>
                      <a:endParaRPr lang="fr-FR" sz="1400" b="1">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97865" marR="68326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r>
              <a:tr h="313578">
                <a:tc>
                  <a:txBody>
                    <a:bodyPr/>
                    <a:lstStyle/>
                    <a:p>
                      <a:pPr algn="l">
                        <a:lnSpc>
                          <a:spcPts val="600"/>
                        </a:lnSpc>
                        <a:spcBef>
                          <a:spcPts val="40"/>
                        </a:spcBef>
                        <a:spcAft>
                          <a:spcPts val="0"/>
                        </a:spcAft>
                      </a:pPr>
                      <a:endParaRPr lang="fr-FR" sz="1400" b="1" dirty="0">
                        <a:latin typeface="Times New Roman"/>
                        <a:ea typeface="Times New Roman"/>
                        <a:cs typeface="Times New Roman"/>
                      </a:endParaRPr>
                    </a:p>
                    <a:p>
                      <a:pPr marL="558165" marR="546735" algn="l">
                        <a:lnSpc>
                          <a:spcPct val="115000"/>
                        </a:lnSpc>
                        <a:spcAft>
                          <a:spcPts val="0"/>
                        </a:spcAft>
                      </a:pPr>
                      <a:r>
                        <a:rPr lang="fr-FR" sz="1400" b="1" dirty="0" smtClean="0">
                          <a:solidFill>
                            <a:srgbClr val="231E1F"/>
                          </a:solidFill>
                          <a:latin typeface="Times New Roman"/>
                          <a:ea typeface="Times New Roman"/>
                          <a:cs typeface="Times New Roman"/>
                        </a:rPr>
                        <a:t>UK</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69290" marR="658495"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730250" marR="717550" algn="ctr">
                        <a:lnSpc>
                          <a:spcPct val="115000"/>
                        </a:lnSpc>
                        <a:spcAft>
                          <a:spcPts val="0"/>
                        </a:spcAft>
                      </a:pPr>
                      <a:r>
                        <a:rPr lang="fr-FR" sz="1400" b="1" dirty="0">
                          <a:solidFill>
                            <a:srgbClr val="231E1F"/>
                          </a:solidFill>
                          <a:latin typeface="Times New Roman"/>
                          <a:ea typeface="Times New Roman"/>
                          <a:cs typeface="Times New Roman"/>
                        </a:rPr>
                        <a:t>+</a:t>
                      </a:r>
                      <a:endParaRPr lang="fr-FR" sz="1400" b="1" dirty="0">
                        <a:latin typeface="Calibri"/>
                        <a:ea typeface="Times New Roman"/>
                        <a:cs typeface="Times New Roman"/>
                      </a:endParaRPr>
                    </a:p>
                  </a:txBody>
                  <a:tcPr marL="0" marR="0" marT="0" marB="0"/>
                </a:tc>
                <a:tc>
                  <a:txBody>
                    <a:bodyPr/>
                    <a:lstStyle/>
                    <a:p>
                      <a:pPr>
                        <a:lnSpc>
                          <a:spcPts val="600"/>
                        </a:lnSpc>
                        <a:spcBef>
                          <a:spcPts val="10"/>
                        </a:spcBef>
                        <a:spcAft>
                          <a:spcPts val="0"/>
                        </a:spcAft>
                      </a:pPr>
                      <a:endParaRPr lang="fr-FR" sz="1400" b="1" dirty="0">
                        <a:latin typeface="Times New Roman"/>
                        <a:ea typeface="Times New Roman"/>
                        <a:cs typeface="Times New Roman"/>
                      </a:endParaRPr>
                    </a:p>
                    <a:p>
                      <a:pPr marL="685800" marR="671830" algn="ctr">
                        <a:lnSpc>
                          <a:spcPct val="115000"/>
                        </a:lnSpc>
                        <a:spcAft>
                          <a:spcPts val="0"/>
                        </a:spcAft>
                      </a:pPr>
                      <a:r>
                        <a:rPr lang="fr-FR" sz="1400" b="1" dirty="0">
                          <a:solidFill>
                            <a:srgbClr val="231E1F"/>
                          </a:solidFill>
                          <a:latin typeface="Times New Roman"/>
                          <a:ea typeface="Times New Roman"/>
                          <a:cs typeface="Times New Roman"/>
                        </a:rPr>
                        <a:t>0</a:t>
                      </a:r>
                      <a:endParaRPr lang="fr-FR" sz="1400" b="1" dirty="0">
                        <a:latin typeface="Calibri"/>
                        <a:ea typeface="Times New Roman"/>
                        <a:cs typeface="Times New Roman"/>
                      </a:endParaRPr>
                    </a:p>
                  </a:txBody>
                  <a:tcPr marL="0" marR="0" marT="0" marB="0"/>
                </a:tc>
              </a:tr>
            </a:tbl>
          </a:graphicData>
        </a:graphic>
      </p:graphicFrame>
      <p:sp>
        <p:nvSpPr>
          <p:cNvPr id="3" name="ZoneTexte 2"/>
          <p:cNvSpPr txBox="1"/>
          <p:nvPr/>
        </p:nvSpPr>
        <p:spPr>
          <a:xfrm>
            <a:off x="539552" y="5661248"/>
            <a:ext cx="7848872" cy="646331"/>
          </a:xfrm>
          <a:prstGeom prst="rect">
            <a:avLst/>
          </a:prstGeom>
          <a:noFill/>
        </p:spPr>
        <p:txBody>
          <a:bodyPr wrap="square" rtlCol="0">
            <a:spAutoFit/>
          </a:bodyPr>
          <a:lstStyle/>
          <a:p>
            <a:r>
              <a:rPr lang="fr-FR" dirty="0" smtClean="0"/>
              <a:t>+ </a:t>
            </a:r>
            <a:r>
              <a:rPr lang="en-US" dirty="0" smtClean="0"/>
              <a:t>: increase	- : decrease	0: stable</a:t>
            </a:r>
          </a:p>
          <a:p>
            <a:r>
              <a:rPr lang="en-US" dirty="0" smtClean="0"/>
              <a:t>Source: </a:t>
            </a:r>
            <a:r>
              <a:rPr lang="en-US" dirty="0" err="1" smtClean="0"/>
              <a:t>Autors</a:t>
            </a:r>
            <a:r>
              <a:rPr lang="en-US" dirty="0" smtClean="0"/>
              <a:t>’ computations</a:t>
            </a:r>
            <a:endParaRPr lang="en-US"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Conclusion</a:t>
            </a:r>
            <a:endParaRPr lang="fr-FR" sz="4000" dirty="0"/>
          </a:p>
        </p:txBody>
      </p:sp>
      <p:sp>
        <p:nvSpPr>
          <p:cNvPr id="3" name="Espace réservé du contenu 2"/>
          <p:cNvSpPr>
            <a:spLocks noGrp="1"/>
          </p:cNvSpPr>
          <p:nvPr>
            <p:ph sz="quarter" idx="1"/>
          </p:nvPr>
        </p:nvSpPr>
        <p:spPr>
          <a:xfrm>
            <a:off x="301752" y="1412776"/>
            <a:ext cx="8503920" cy="4968552"/>
          </a:xfrm>
        </p:spPr>
        <p:txBody>
          <a:bodyPr/>
          <a:lstStyle/>
          <a:p>
            <a:pPr>
              <a:buNone/>
            </a:pPr>
            <a:endParaRPr lang="fr-FR" dirty="0" smtClean="0"/>
          </a:p>
          <a:p>
            <a:endParaRPr lang="fr-FR" dirty="0" smtClean="0"/>
          </a:p>
          <a:p>
            <a:pPr>
              <a:lnSpc>
                <a:spcPct val="150000"/>
              </a:lnSpc>
            </a:pPr>
            <a:r>
              <a:rPr lang="en-US" dirty="0" smtClean="0"/>
              <a:t>Corporatization which is the share of total business income accruing to the corporate sector is the most driving factor of the corporate income tax revenue relative to the GDP evolution both at regional and country level.</a:t>
            </a:r>
            <a:endParaRPr lang="en-US"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656</TotalTime>
  <Words>501</Words>
  <Application>Microsoft Office PowerPoint</Application>
  <PresentationFormat>Affichage à l'écran (4:3)</PresentationFormat>
  <Paragraphs>198</Paragraphs>
  <Slides>10</Slides>
  <Notes>3</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Civil</vt:lpstr>
      <vt:lpstr>The corporate income tax rate-revenue paradox: Evidence in the EU</vt:lpstr>
      <vt:lpstr>Outlines</vt:lpstr>
      <vt:lpstr>Corporate income tax-revenue paradox?</vt:lpstr>
      <vt:lpstr>Some reasons given in the litterature</vt:lpstr>
      <vt:lpstr>Methodology</vt:lpstr>
      <vt:lpstr>The outcomes of the study at the regional scale</vt:lpstr>
      <vt:lpstr>The outcomes of the study at country scale</vt:lpstr>
      <vt:lpstr>Diapositive 8</vt:lpstr>
      <vt:lpstr>Conclusion</vt:lpstr>
      <vt:lpstr>Diapositive 10</vt:lpstr>
    </vt:vector>
  </TitlesOfParts>
  <Company>Statisticien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corporate income tax-revenue paradox: Evidence in the EU</dc:title>
  <dc:creator>Georges Vivien HOUNGBONON</dc:creator>
  <cp:lastModifiedBy>Georges Vivien HOUNGBONON</cp:lastModifiedBy>
  <cp:revision>39</cp:revision>
  <dcterms:created xsi:type="dcterms:W3CDTF">2010-10-05T12:24:49Z</dcterms:created>
  <dcterms:modified xsi:type="dcterms:W3CDTF">2010-10-13T15:21:58Z</dcterms:modified>
</cp:coreProperties>
</file>