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9" r:id="rId2"/>
    <p:sldId id="468" r:id="rId3"/>
    <p:sldId id="489" r:id="rId4"/>
    <p:sldId id="472" r:id="rId5"/>
    <p:sldId id="473" r:id="rId6"/>
    <p:sldId id="474" r:id="rId7"/>
    <p:sldId id="475" r:id="rId8"/>
    <p:sldId id="476" r:id="rId9"/>
    <p:sldId id="477" r:id="rId10"/>
    <p:sldId id="478" r:id="rId11"/>
    <p:sldId id="479" r:id="rId12"/>
    <p:sldId id="480" r:id="rId13"/>
    <p:sldId id="481" r:id="rId14"/>
    <p:sldId id="482" r:id="rId15"/>
    <p:sldId id="483" r:id="rId16"/>
    <p:sldId id="484" r:id="rId17"/>
    <p:sldId id="485" r:id="rId18"/>
    <p:sldId id="486" r:id="rId19"/>
    <p:sldId id="487" r:id="rId20"/>
    <p:sldId id="488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0088" autoAdjust="0"/>
  </p:normalViewPr>
  <p:slideViewPr>
    <p:cSldViewPr snapToGrid="0">
      <p:cViewPr varScale="1">
        <p:scale>
          <a:sx n="77" d="100"/>
          <a:sy n="77" d="100"/>
        </p:scale>
        <p:origin x="341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73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BE597-678B-461B-9DE2-4B081FE2A791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46502-5F46-4BDA-8B28-AD38A7D126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095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51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8E58CD9-473F-4F00-BAE8-08505D99BB9C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017808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53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95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46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93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35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67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254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77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37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4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94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91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258417" y="854764"/>
            <a:ext cx="11658600" cy="196794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fr-FR" sz="4900" b="1" dirty="0" smtClean="0">
                <a:latin typeface="+mn-lt"/>
              </a:rPr>
              <a:t>On the political contradictions </a:t>
            </a:r>
            <a:br>
              <a:rPr lang="en-US" altLang="fr-FR" sz="4900" b="1" dirty="0" smtClean="0">
                <a:latin typeface="+mn-lt"/>
              </a:rPr>
            </a:br>
            <a:r>
              <a:rPr lang="en-US" altLang="fr-FR" sz="4900" b="1" dirty="0" smtClean="0">
                <a:latin typeface="+mn-lt"/>
              </a:rPr>
              <a:t>of accumulation</a:t>
            </a:r>
            <a:endParaRPr lang="fr-FR" altLang="fr-FR" sz="4900" b="1" dirty="0"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8418" y="3093939"/>
            <a:ext cx="11539330" cy="242902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500" dirty="0"/>
              <a:t>Thomas </a:t>
            </a:r>
            <a:r>
              <a:rPr lang="en-US" sz="3500" dirty="0" err="1"/>
              <a:t>Piketty</a:t>
            </a:r>
            <a:endParaRPr lang="en-US" sz="3500" dirty="0"/>
          </a:p>
          <a:p>
            <a:pPr>
              <a:defRPr/>
            </a:pPr>
            <a:r>
              <a:rPr lang="en-US" sz="3500" smtClean="0"/>
              <a:t>EHESS </a:t>
            </a:r>
            <a:r>
              <a:rPr lang="en-US" sz="3500" smtClean="0"/>
              <a:t>&amp; </a:t>
            </a:r>
            <a:r>
              <a:rPr lang="en-US" sz="3500" dirty="0" smtClean="0"/>
              <a:t>Paris </a:t>
            </a:r>
            <a:r>
              <a:rPr lang="en-US" sz="3500" dirty="0"/>
              <a:t>School of </a:t>
            </a:r>
            <a:r>
              <a:rPr lang="en-US" sz="3500" dirty="0" smtClean="0"/>
              <a:t>Economics</a:t>
            </a:r>
          </a:p>
          <a:p>
            <a:pPr>
              <a:defRPr/>
            </a:pPr>
            <a:r>
              <a:rPr lang="en-US" sz="3500" dirty="0" smtClean="0"/>
              <a:t>Paris-Dauphine, </a:t>
            </a:r>
            <a:r>
              <a:rPr lang="en-US" sz="3500" i="1" dirty="0" smtClean="0"/>
              <a:t>Accumulating Capital</a:t>
            </a:r>
            <a:r>
              <a:rPr lang="en-US" sz="3500" dirty="0" smtClean="0"/>
              <a:t> colloquium, June 6 2019</a:t>
            </a:r>
          </a:p>
        </p:txBody>
      </p:sp>
    </p:spTree>
    <p:extLst>
      <p:ext uri="{BB962C8B-B14F-4D97-AF65-F5344CB8AC3E}">
        <p14:creationId xmlns:p14="http://schemas.microsoft.com/office/powerpoint/2010/main" val="186775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33" y="0"/>
            <a:ext cx="11213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71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94" y="0"/>
            <a:ext cx="110484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68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31" y="0"/>
            <a:ext cx="10959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44" y="0"/>
            <a:ext cx="114917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5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56" y="139148"/>
            <a:ext cx="11007888" cy="671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05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13" y="0"/>
            <a:ext cx="101923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3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65" y="188842"/>
            <a:ext cx="11157870" cy="666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91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03" y="208722"/>
            <a:ext cx="11290193" cy="664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9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515"/>
            <a:ext cx="12192000" cy="617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63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08" y="198782"/>
            <a:ext cx="11155384" cy="665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3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94" y="285050"/>
            <a:ext cx="3881213" cy="6086578"/>
          </a:xfr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4462671" y="379688"/>
            <a:ext cx="7563678" cy="5991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 dirty="0" smtClean="0">
                <a:cs typeface="Arial" panose="020B0604020202020204" pitchFamily="34" charset="0"/>
              </a:rPr>
              <a:t>In this talk, I </a:t>
            </a:r>
            <a:r>
              <a:rPr lang="fr-FR" b="1" dirty="0" err="1" smtClean="0">
                <a:cs typeface="Arial" panose="020B0604020202020204" pitchFamily="34" charset="0"/>
              </a:rPr>
              <a:t>will</a:t>
            </a:r>
            <a:r>
              <a:rPr lang="fr-FR" b="1" dirty="0" smtClean="0"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cs typeface="Arial" panose="020B0604020202020204" pitchFamily="34" charset="0"/>
              </a:rPr>
              <a:t>present</a:t>
            </a:r>
            <a:r>
              <a:rPr lang="fr-FR" b="1" dirty="0" smtClean="0"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cs typeface="Arial" panose="020B0604020202020204" pitchFamily="34" charset="0"/>
              </a:rPr>
              <a:t>some</a:t>
            </a:r>
            <a:r>
              <a:rPr lang="fr-FR" b="1" dirty="0" smtClean="0">
                <a:cs typeface="Arial" panose="020B0604020202020204" pitchFamily="34" charset="0"/>
              </a:rPr>
              <a:t> material from my new book </a:t>
            </a:r>
            <a:r>
              <a:rPr lang="fr-FR" dirty="0" smtClean="0">
                <a:cs typeface="Arial" panose="020B0604020202020204" pitchFamily="34" charset="0"/>
              </a:rPr>
              <a:t>(</a:t>
            </a:r>
            <a:r>
              <a:rPr lang="fr-FR" dirty="0" err="1" smtClean="0">
                <a:cs typeface="Arial" panose="020B0604020202020204" pitchFamily="34" charset="0"/>
              </a:rPr>
              <a:t>forthcoming</a:t>
            </a:r>
            <a:r>
              <a:rPr lang="fr-FR" dirty="0" smtClean="0">
                <a:cs typeface="Arial" panose="020B0604020202020204" pitchFamily="34" charset="0"/>
              </a:rPr>
              <a:t> in </a:t>
            </a:r>
            <a:r>
              <a:rPr lang="fr-FR" dirty="0" err="1" smtClean="0">
                <a:cs typeface="Arial" panose="020B0604020202020204" pitchFamily="34" charset="0"/>
              </a:rPr>
              <a:t>september</a:t>
            </a:r>
            <a:r>
              <a:rPr lang="fr-FR" dirty="0" smtClean="0">
                <a:cs typeface="Arial" panose="020B0604020202020204" pitchFamily="34" charset="0"/>
              </a:rPr>
              <a:t> 2019, Seuil, and </a:t>
            </a:r>
            <a:r>
              <a:rPr lang="fr-FR" dirty="0" err="1" smtClean="0">
                <a:cs typeface="Arial" panose="020B0604020202020204" pitchFamily="34" charset="0"/>
              </a:rPr>
              <a:t>march</a:t>
            </a:r>
            <a:r>
              <a:rPr lang="fr-FR" dirty="0" smtClean="0">
                <a:cs typeface="Arial" panose="020B0604020202020204" pitchFamily="34" charset="0"/>
              </a:rPr>
              <a:t> 2020, Harvard UP)</a:t>
            </a:r>
            <a:br>
              <a:rPr lang="fr-FR" dirty="0" smtClean="0">
                <a:cs typeface="Arial" panose="020B0604020202020204" pitchFamily="34" charset="0"/>
              </a:rPr>
            </a:br>
            <a:r>
              <a:rPr lang="fr-FR" dirty="0" smtClean="0">
                <a:cs typeface="Arial" panose="020B0604020202020204" pitchFamily="34" charset="0"/>
              </a:rPr>
              <a:t/>
            </a:r>
            <a:br>
              <a:rPr lang="fr-FR" dirty="0" smtClean="0">
                <a:cs typeface="Arial" panose="020B0604020202020204" pitchFamily="34" charset="0"/>
              </a:rPr>
            </a:br>
            <a:r>
              <a:rPr lang="fr-FR" b="1" dirty="0" smtClean="0">
                <a:cs typeface="Arial" panose="020B0604020202020204" pitchFamily="34" charset="0"/>
              </a:rPr>
              <a:t>An </a:t>
            </a:r>
            <a:r>
              <a:rPr lang="fr-FR" b="1" dirty="0" err="1" smtClean="0">
                <a:cs typeface="Arial" panose="020B0604020202020204" pitchFamily="34" charset="0"/>
              </a:rPr>
              <a:t>economic</a:t>
            </a:r>
            <a:r>
              <a:rPr lang="fr-FR" b="1" dirty="0" smtClean="0">
                <a:cs typeface="Arial" panose="020B0604020202020204" pitchFamily="34" charset="0"/>
              </a:rPr>
              <a:t>, social &amp; </a:t>
            </a:r>
            <a:r>
              <a:rPr lang="fr-FR" b="1" dirty="0" err="1" smtClean="0">
                <a:cs typeface="Arial" panose="020B0604020202020204" pitchFamily="34" charset="0"/>
              </a:rPr>
              <a:t>political</a:t>
            </a:r>
            <a:r>
              <a:rPr lang="fr-FR" b="1" dirty="0" smtClean="0"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cs typeface="Arial" panose="020B0604020202020204" pitchFamily="34" charset="0"/>
              </a:rPr>
              <a:t>history</a:t>
            </a:r>
            <a:r>
              <a:rPr lang="fr-FR" b="1" dirty="0" smtClean="0">
                <a:cs typeface="Arial" panose="020B0604020202020204" pitchFamily="34" charset="0"/>
              </a:rPr>
              <a:t> of inequality </a:t>
            </a:r>
            <a:r>
              <a:rPr lang="fr-FR" b="1" dirty="0" err="1" smtClean="0">
                <a:cs typeface="Arial" panose="020B0604020202020204" pitchFamily="34" charset="0"/>
              </a:rPr>
              <a:t>regimes</a:t>
            </a:r>
            <a:r>
              <a:rPr lang="fr-FR" dirty="0" smtClean="0">
                <a:cs typeface="Arial" panose="020B0604020202020204" pitchFamily="34" charset="0"/>
              </a:rPr>
              <a:t>, from </a:t>
            </a:r>
            <a:r>
              <a:rPr lang="fr-FR" dirty="0" err="1" smtClean="0">
                <a:cs typeface="Arial" panose="020B0604020202020204" pitchFamily="34" charset="0"/>
              </a:rPr>
              <a:t>trifunctional</a:t>
            </a:r>
            <a:r>
              <a:rPr lang="fr-FR" dirty="0" smtClean="0">
                <a:cs typeface="Arial" panose="020B0604020202020204" pitchFamily="34" charset="0"/>
              </a:rPr>
              <a:t> and colonial societies to </a:t>
            </a:r>
            <a:r>
              <a:rPr lang="fr-FR" dirty="0" err="1" smtClean="0">
                <a:cs typeface="Arial" panose="020B0604020202020204" pitchFamily="34" charset="0"/>
              </a:rPr>
              <a:t>post-communist</a:t>
            </a:r>
            <a:r>
              <a:rPr lang="fr-FR" dirty="0" smtClean="0">
                <a:cs typeface="Arial" panose="020B0604020202020204" pitchFamily="34" charset="0"/>
              </a:rPr>
              <a:t>, post-colonial hyper-</a:t>
            </a:r>
            <a:r>
              <a:rPr lang="fr-FR" dirty="0" err="1" smtClean="0">
                <a:cs typeface="Arial" panose="020B0604020202020204" pitchFamily="34" charset="0"/>
              </a:rPr>
              <a:t>capitalist</a:t>
            </a:r>
            <a:r>
              <a:rPr lang="fr-FR" dirty="0" smtClean="0">
                <a:cs typeface="Arial" panose="020B0604020202020204" pitchFamily="34" charset="0"/>
              </a:rPr>
              <a:t> societies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>
                <a:cs typeface="Arial" panose="020B0604020202020204" pitchFamily="34" charset="0"/>
              </a:rPr>
              <a:t>As </a:t>
            </a:r>
            <a:r>
              <a:rPr lang="fr-FR" dirty="0" err="1" smtClean="0">
                <a:cs typeface="Arial" panose="020B0604020202020204" pitchFamily="34" charset="0"/>
              </a:rPr>
              <a:t>compared</a:t>
            </a:r>
            <a:r>
              <a:rPr lang="fr-FR" dirty="0" smtClean="0">
                <a:cs typeface="Arial" panose="020B0604020202020204" pitchFamily="34" charset="0"/>
              </a:rPr>
              <a:t> to </a:t>
            </a:r>
            <a:r>
              <a:rPr lang="fr-FR" i="1" dirty="0" smtClean="0">
                <a:cs typeface="Arial" panose="020B0604020202020204" pitchFamily="34" charset="0"/>
              </a:rPr>
              <a:t>Capital in the 21st century</a:t>
            </a:r>
            <a:r>
              <a:rPr lang="fr-FR" dirty="0" smtClean="0">
                <a:cs typeface="Arial" panose="020B0604020202020204" pitchFamily="34" charset="0"/>
              </a:rPr>
              <a:t> (2013): </a:t>
            </a:r>
            <a:r>
              <a:rPr lang="fr-FR" dirty="0" err="1" smtClean="0">
                <a:cs typeface="Arial" panose="020B0604020202020204" pitchFamily="34" charset="0"/>
              </a:rPr>
              <a:t>less</a:t>
            </a:r>
            <a:r>
              <a:rPr lang="fr-FR" dirty="0" smtClean="0">
                <a:cs typeface="Arial" panose="020B0604020202020204" pitchFamily="34" charset="0"/>
              </a:rPr>
              <a:t> western-</a:t>
            </a:r>
            <a:r>
              <a:rPr lang="fr-FR" dirty="0" err="1" smtClean="0">
                <a:cs typeface="Arial" panose="020B0604020202020204" pitchFamily="34" charset="0"/>
              </a:rPr>
              <a:t>centered</a:t>
            </a:r>
            <a:r>
              <a:rPr lang="fr-FR" dirty="0" smtClean="0">
                <a:cs typeface="Arial" panose="020B0604020202020204" pitchFamily="34" charset="0"/>
              </a:rPr>
              <a:t>, more </a:t>
            </a:r>
            <a:r>
              <a:rPr lang="fr-FR" dirty="0" err="1" smtClean="0">
                <a:cs typeface="Arial" panose="020B0604020202020204" pitchFamily="34" charset="0"/>
              </a:rPr>
              <a:t>political</a:t>
            </a:r>
            <a:r>
              <a:rPr lang="fr-FR" dirty="0" smtClean="0">
                <a:cs typeface="Arial" panose="020B0604020202020204" pitchFamily="34" charset="0"/>
              </a:rPr>
              <a:t> and </a:t>
            </a:r>
            <a:r>
              <a:rPr lang="fr-FR" dirty="0" err="1" smtClean="0">
                <a:cs typeface="Arial" panose="020B0604020202020204" pitchFamily="34" charset="0"/>
              </a:rPr>
              <a:t>focused</a:t>
            </a:r>
            <a:r>
              <a:rPr lang="fr-FR" dirty="0" smtClean="0">
                <a:cs typeface="Arial" panose="020B0604020202020204" pitchFamily="34" charset="0"/>
              </a:rPr>
              <a:t> on the transformation of </a:t>
            </a:r>
            <a:r>
              <a:rPr lang="fr-FR" dirty="0" err="1" smtClean="0">
                <a:cs typeface="Arial" panose="020B0604020202020204" pitchFamily="34" charset="0"/>
              </a:rPr>
              <a:t>ideology</a:t>
            </a:r>
            <a:endParaRPr lang="fr-FR" dirty="0" smtClean="0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>
                <a:cs typeface="Arial" panose="020B0604020202020204" pitchFamily="34" charset="0"/>
              </a:rPr>
              <a:t>A </a:t>
            </a:r>
            <a:r>
              <a:rPr lang="fr-FR" dirty="0" err="1" smtClean="0">
                <a:cs typeface="Arial" panose="020B0604020202020204" pitchFamily="34" charset="0"/>
              </a:rPr>
              <a:t>much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better</a:t>
            </a:r>
            <a:r>
              <a:rPr lang="fr-FR" dirty="0" smtClean="0">
                <a:cs typeface="Arial" panose="020B0604020202020204" pitchFamily="34" charset="0"/>
              </a:rPr>
              <a:t> book (I </a:t>
            </a:r>
            <a:r>
              <a:rPr lang="fr-FR" dirty="0" err="1" smtClean="0">
                <a:cs typeface="Arial" panose="020B0604020202020204" pitchFamily="34" charset="0"/>
              </a:rPr>
              <a:t>believe</a:t>
            </a:r>
            <a:r>
              <a:rPr lang="fr-FR" dirty="0" smtClean="0">
                <a:cs typeface="Arial" panose="020B0604020202020204" pitchFamily="34" charset="0"/>
              </a:rPr>
              <a:t>!)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8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19" y="149086"/>
            <a:ext cx="10822361" cy="670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2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8505" y="69574"/>
            <a:ext cx="10515600" cy="69574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two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6835" y="974036"/>
            <a:ext cx="11254409" cy="5188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>
                <a:cs typeface="Arial" panose="020B0604020202020204" pitchFamily="34" charset="0"/>
              </a:rPr>
              <a:t>1. On the </a:t>
            </a:r>
            <a:r>
              <a:rPr lang="fr-FR" b="1" dirty="0" err="1" smtClean="0">
                <a:cs typeface="Arial" panose="020B0604020202020204" pitchFamily="34" charset="0"/>
              </a:rPr>
              <a:t>political</a:t>
            </a:r>
            <a:r>
              <a:rPr lang="fr-FR" b="1" dirty="0" smtClean="0">
                <a:cs typeface="Arial" panose="020B0604020202020204" pitchFamily="34" charset="0"/>
              </a:rPr>
              <a:t> contradictions of capital accumulation in the </a:t>
            </a:r>
            <a:r>
              <a:rPr lang="fr-FR" b="1" dirty="0" err="1" smtClean="0">
                <a:cs typeface="Arial" panose="020B0604020202020204" pitchFamily="34" charset="0"/>
              </a:rPr>
              <a:t>early</a:t>
            </a:r>
            <a:r>
              <a:rPr lang="fr-FR" b="1" dirty="0" smtClean="0">
                <a:cs typeface="Arial" panose="020B0604020202020204" pitchFamily="34" charset="0"/>
              </a:rPr>
              <a:t> 20</a:t>
            </a:r>
            <a:r>
              <a:rPr lang="fr-FR" b="1" baseline="30000" dirty="0" smtClean="0">
                <a:cs typeface="Arial" panose="020B0604020202020204" pitchFamily="34" charset="0"/>
              </a:rPr>
              <a:t>c</a:t>
            </a:r>
            <a:r>
              <a:rPr lang="fr-FR" dirty="0" smtClean="0">
                <a:cs typeface="Arial" panose="020B0604020202020204" pitchFamily="34" charset="0"/>
              </a:rPr>
              <a:t>: rising inequality 1815-1914  + </a:t>
            </a:r>
            <a:r>
              <a:rPr lang="fr-FR" b="1" dirty="0" err="1" smtClean="0">
                <a:cs typeface="Arial" panose="020B0604020202020204" pitchFamily="34" charset="0"/>
              </a:rPr>
              <a:t>rivalry</a:t>
            </a:r>
            <a:r>
              <a:rPr lang="fr-FR" b="1" dirty="0" smtClean="0"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cs typeface="Arial" panose="020B0604020202020204" pitchFamily="34" charset="0"/>
              </a:rPr>
              <a:t>between</a:t>
            </a:r>
            <a:r>
              <a:rPr lang="fr-FR" b="1" dirty="0" smtClean="0"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cs typeface="Arial" panose="020B0604020202020204" pitchFamily="34" charset="0"/>
              </a:rPr>
              <a:t>capitalist</a:t>
            </a:r>
            <a:r>
              <a:rPr lang="fr-FR" b="1" dirty="0" smtClean="0">
                <a:cs typeface="Arial" panose="020B0604020202020204" pitchFamily="34" charset="0"/>
              </a:rPr>
              <a:t>-colonial </a:t>
            </a:r>
            <a:r>
              <a:rPr lang="fr-FR" b="1" dirty="0" err="1" smtClean="0">
                <a:cs typeface="Arial" panose="020B0604020202020204" pitchFamily="34" charset="0"/>
              </a:rPr>
              <a:t>powers</a:t>
            </a:r>
            <a:r>
              <a:rPr lang="fr-FR" b="1" dirty="0" smtClean="0"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→ </a:t>
            </a:r>
            <a:r>
              <a:rPr lang="fr-FR" dirty="0" err="1" smtClean="0">
                <a:cs typeface="Arial" panose="020B0604020202020204" pitchFamily="34" charset="0"/>
              </a:rPr>
              <a:t>fall</a:t>
            </a:r>
            <a:r>
              <a:rPr lang="fr-FR" dirty="0" smtClean="0">
                <a:cs typeface="Arial" panose="020B0604020202020204" pitchFamily="34" charset="0"/>
              </a:rPr>
              <a:t> of </a:t>
            </a:r>
            <a:r>
              <a:rPr lang="fr-FR" dirty="0" err="1" smtClean="0">
                <a:cs typeface="Arial" panose="020B0604020202020204" pitchFamily="34" charset="0"/>
              </a:rPr>
              <a:t>proprietarian</a:t>
            </a:r>
            <a:r>
              <a:rPr lang="fr-FR" dirty="0" smtClean="0">
                <a:cs typeface="Arial" panose="020B0604020202020204" pitchFamily="34" charset="0"/>
              </a:rPr>
              <a:t> societies (1914-45), </a:t>
            </a:r>
            <a:r>
              <a:rPr lang="fr-FR" dirty="0" err="1" smtClean="0">
                <a:cs typeface="Arial" panose="020B0604020202020204" pitchFamily="34" charset="0"/>
              </a:rPr>
              <a:t>unfinished</a:t>
            </a:r>
            <a:r>
              <a:rPr lang="fr-FR" dirty="0" smtClean="0">
                <a:cs typeface="Arial" panose="020B0604020202020204" pitchFamily="34" charset="0"/>
              </a:rPr>
              <a:t> rise of </a:t>
            </a:r>
            <a:r>
              <a:rPr lang="fr-FR" dirty="0" err="1" smtClean="0">
                <a:cs typeface="Arial" panose="020B0604020202020204" pitchFamily="34" charset="0"/>
              </a:rPr>
              <a:t>social-democratic</a:t>
            </a:r>
            <a:r>
              <a:rPr lang="fr-FR" dirty="0" smtClean="0">
                <a:cs typeface="Arial" panose="020B0604020202020204" pitchFamily="34" charset="0"/>
              </a:rPr>
              <a:t> societies (1945-1990), </a:t>
            </a:r>
            <a:r>
              <a:rPr lang="fr-FR" dirty="0" err="1" smtClean="0">
                <a:cs typeface="Arial" panose="020B0604020202020204" pitchFamily="34" charset="0"/>
              </a:rPr>
              <a:t>post-communist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rebound</a:t>
            </a:r>
            <a:r>
              <a:rPr lang="fr-FR" dirty="0" smtClean="0">
                <a:cs typeface="Arial" panose="020B0604020202020204" pitchFamily="34" charset="0"/>
              </a:rPr>
              <a:t> of </a:t>
            </a:r>
            <a:r>
              <a:rPr lang="fr-FR" dirty="0" err="1" smtClean="0">
                <a:cs typeface="Arial" panose="020B0604020202020204" pitchFamily="34" charset="0"/>
              </a:rPr>
              <a:t>neoproprietarian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ideology</a:t>
            </a:r>
            <a:r>
              <a:rPr lang="fr-FR" dirty="0" smtClean="0">
                <a:cs typeface="Arial" panose="020B0604020202020204" pitchFamily="34" charset="0"/>
              </a:rPr>
              <a:t> (1990-???)</a:t>
            </a:r>
          </a:p>
          <a:p>
            <a:pPr marL="0" indent="0">
              <a:buNone/>
            </a:pPr>
            <a:endParaRPr lang="fr-FR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b="1" dirty="0">
                <a:cs typeface="Arial" panose="020B0604020202020204" pitchFamily="34" charset="0"/>
              </a:rPr>
              <a:t>2</a:t>
            </a:r>
            <a:r>
              <a:rPr lang="fr-FR" b="1" dirty="0" smtClean="0">
                <a:cs typeface="Arial" panose="020B0604020202020204" pitchFamily="34" charset="0"/>
              </a:rPr>
              <a:t>. On the </a:t>
            </a:r>
            <a:r>
              <a:rPr lang="fr-FR" b="1" dirty="0" err="1" smtClean="0">
                <a:cs typeface="Arial" panose="020B0604020202020204" pitchFamily="34" charset="0"/>
              </a:rPr>
              <a:t>political</a:t>
            </a:r>
            <a:r>
              <a:rPr lang="fr-FR" b="1" dirty="0" smtClean="0">
                <a:cs typeface="Arial" panose="020B0604020202020204" pitchFamily="34" charset="0"/>
              </a:rPr>
              <a:t> contradictions of capital accumulation in the </a:t>
            </a:r>
            <a:r>
              <a:rPr lang="fr-FR" b="1" dirty="0" err="1" smtClean="0">
                <a:cs typeface="Arial" panose="020B0604020202020204" pitchFamily="34" charset="0"/>
              </a:rPr>
              <a:t>early</a:t>
            </a:r>
            <a:r>
              <a:rPr lang="fr-FR" b="1" dirty="0" smtClean="0">
                <a:cs typeface="Arial" panose="020B0604020202020204" pitchFamily="34" charset="0"/>
              </a:rPr>
              <a:t> 21</a:t>
            </a:r>
            <a:r>
              <a:rPr lang="fr-FR" b="1" baseline="30000" dirty="0" smtClean="0">
                <a:cs typeface="Arial" panose="020B0604020202020204" pitchFamily="34" charset="0"/>
              </a:rPr>
              <a:t>c</a:t>
            </a:r>
            <a:r>
              <a:rPr lang="fr-FR" dirty="0" smtClean="0">
                <a:cs typeface="Arial" panose="020B0604020202020204" pitchFamily="34" charset="0"/>
              </a:rPr>
              <a:t>: rising inequality 1990-2020 + </a:t>
            </a:r>
            <a:r>
              <a:rPr lang="fr-FR" b="1" dirty="0" smtClean="0">
                <a:cs typeface="Arial" panose="020B0604020202020204" pitchFamily="34" charset="0"/>
              </a:rPr>
              <a:t>rise of pro-</a:t>
            </a:r>
            <a:r>
              <a:rPr lang="fr-FR" b="1" dirty="0" err="1" smtClean="0">
                <a:cs typeface="Arial" panose="020B0604020202020204" pitchFamily="34" charset="0"/>
              </a:rPr>
              <a:t>rich</a:t>
            </a:r>
            <a:r>
              <a:rPr lang="fr-FR" b="1" dirty="0" smtClean="0">
                <a:cs typeface="Arial" panose="020B0604020202020204" pitchFamily="34" charset="0"/>
              </a:rPr>
              <a:t> fiscal and social dumping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→ </a:t>
            </a:r>
            <a:r>
              <a:rPr lang="fr-FR" dirty="0" err="1" smtClean="0">
                <a:cs typeface="Arial" panose="020B0604020202020204" pitchFamily="34" charset="0"/>
              </a:rPr>
              <a:t>weakening</a:t>
            </a:r>
            <a:r>
              <a:rPr lang="fr-FR" dirty="0" smtClean="0">
                <a:cs typeface="Arial" panose="020B0604020202020204" pitchFamily="34" charset="0"/>
              </a:rPr>
              <a:t> of pro-</a:t>
            </a:r>
            <a:r>
              <a:rPr lang="fr-FR" dirty="0" err="1" smtClean="0">
                <a:cs typeface="Arial" panose="020B0604020202020204" pitchFamily="34" charset="0"/>
              </a:rPr>
              <a:t>globalization</a:t>
            </a:r>
            <a:r>
              <a:rPr lang="fr-FR" dirty="0" smtClean="0">
                <a:cs typeface="Arial" panose="020B0604020202020204" pitchFamily="34" charset="0"/>
              </a:rPr>
              <a:t> narrative, rise of </a:t>
            </a:r>
            <a:r>
              <a:rPr lang="fr-FR" dirty="0" err="1" smtClean="0">
                <a:cs typeface="Arial" panose="020B0604020202020204" pitchFamily="34" charset="0"/>
              </a:rPr>
              <a:t>nativist-proprietarian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ideology</a:t>
            </a:r>
            <a:r>
              <a:rPr lang="fr-FR" dirty="0" smtClean="0">
                <a:cs typeface="Arial" panose="020B0604020202020204" pitchFamily="34" charset="0"/>
              </a:rPr>
              <a:t>, (</a:t>
            </a:r>
            <a:r>
              <a:rPr lang="fr-FR" dirty="0" err="1" smtClean="0">
                <a:cs typeface="Arial" panose="020B0604020202020204" pitchFamily="34" charset="0"/>
              </a:rPr>
              <a:t>very</a:t>
            </a:r>
            <a:r>
              <a:rPr lang="fr-FR" dirty="0" smtClean="0">
                <a:cs typeface="Arial" panose="020B0604020202020204" pitchFamily="34" charset="0"/>
              </a:rPr>
              <a:t> slow) rise of new </a:t>
            </a:r>
            <a:r>
              <a:rPr lang="fr-FR" dirty="0" err="1" smtClean="0">
                <a:cs typeface="Arial" panose="020B0604020202020204" pitchFamily="34" charset="0"/>
              </a:rPr>
              <a:t>forms</a:t>
            </a:r>
            <a:r>
              <a:rPr lang="fr-FR" dirty="0" smtClean="0">
                <a:cs typeface="Arial" panose="020B0604020202020204" pitchFamily="34" charset="0"/>
              </a:rPr>
              <a:t> of </a:t>
            </a:r>
            <a:r>
              <a:rPr lang="fr-FR" dirty="0" err="1" smtClean="0">
                <a:cs typeface="Arial" panose="020B0604020202020204" pitchFamily="34" charset="0"/>
              </a:rPr>
              <a:t>socialism</a:t>
            </a:r>
            <a:r>
              <a:rPr lang="fr-FR" dirty="0" smtClean="0">
                <a:cs typeface="Arial" panose="020B0604020202020204" pitchFamily="34" charset="0"/>
              </a:rPr>
              <a:t>: </a:t>
            </a:r>
            <a:r>
              <a:rPr lang="fr-FR" dirty="0" err="1" smtClean="0">
                <a:cs typeface="Arial" panose="020B0604020202020204" pitchFamily="34" charset="0"/>
              </a:rPr>
              <a:t>participatory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socialism</a:t>
            </a:r>
            <a:r>
              <a:rPr lang="fr-FR" dirty="0">
                <a:cs typeface="Arial" panose="020B0604020202020204" pitchFamily="34" charset="0"/>
              </a:rPr>
              <a:t>,</a:t>
            </a:r>
            <a:r>
              <a:rPr lang="fr-FR" dirty="0" smtClean="0">
                <a:cs typeface="Arial" panose="020B0604020202020204" pitchFamily="34" charset="0"/>
              </a:rPr>
              <a:t> social-</a:t>
            </a:r>
            <a:r>
              <a:rPr lang="fr-FR" dirty="0" err="1" smtClean="0">
                <a:cs typeface="Arial" panose="020B0604020202020204" pitchFamily="34" charset="0"/>
              </a:rPr>
              <a:t>federalism</a:t>
            </a:r>
            <a:endParaRPr lang="fr-FR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8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49" y="0"/>
            <a:ext cx="10828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5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17" y="0"/>
            <a:ext cx="11103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4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18" y="0"/>
            <a:ext cx="11112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1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23" y="0"/>
            <a:ext cx="11072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0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73" y="0"/>
            <a:ext cx="107232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15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4" y="0"/>
            <a:ext cx="11047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5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16783</TotalTime>
  <Words>152</Words>
  <Application>Microsoft Office PowerPoint</Application>
  <PresentationFormat>Grand écran</PresentationFormat>
  <Paragraphs>15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MS PGothic</vt:lpstr>
      <vt:lpstr>Arial</vt:lpstr>
      <vt:lpstr>Calibri</vt:lpstr>
      <vt:lpstr>Calibri Light</vt:lpstr>
      <vt:lpstr>Thème Office</vt:lpstr>
      <vt:lpstr>On the political contradictions  of accumulation</vt:lpstr>
      <vt:lpstr>Présentation PowerPoint</vt:lpstr>
      <vt:lpstr>This presentation: two points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Thomas Piketty</dc:creator>
  <cp:lastModifiedBy>Thomas Piketty</cp:lastModifiedBy>
  <cp:revision>438</cp:revision>
  <dcterms:created xsi:type="dcterms:W3CDTF">2017-12-14T17:44:20Z</dcterms:created>
  <dcterms:modified xsi:type="dcterms:W3CDTF">2019-12-09T10:35:48Z</dcterms:modified>
</cp:coreProperties>
</file>