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69" r:id="rId2"/>
    <p:sldId id="468" r:id="rId3"/>
    <p:sldId id="470" r:id="rId4"/>
    <p:sldId id="739" r:id="rId5"/>
    <p:sldId id="740" r:id="rId6"/>
    <p:sldId id="494" r:id="rId7"/>
    <p:sldId id="497" r:id="rId8"/>
    <p:sldId id="498" r:id="rId9"/>
    <p:sldId id="499" r:id="rId10"/>
    <p:sldId id="913" r:id="rId11"/>
    <p:sldId id="741" r:id="rId12"/>
    <p:sldId id="500" r:id="rId13"/>
    <p:sldId id="742" r:id="rId14"/>
    <p:sldId id="501" r:id="rId15"/>
    <p:sldId id="502" r:id="rId16"/>
    <p:sldId id="503" r:id="rId17"/>
    <p:sldId id="743" r:id="rId18"/>
    <p:sldId id="506" r:id="rId19"/>
    <p:sldId id="744" r:id="rId20"/>
    <p:sldId id="507" r:id="rId21"/>
    <p:sldId id="510" r:id="rId22"/>
    <p:sldId id="745" r:id="rId23"/>
    <p:sldId id="513" r:id="rId24"/>
    <p:sldId id="516" r:id="rId25"/>
    <p:sldId id="746" r:id="rId26"/>
    <p:sldId id="518" r:id="rId27"/>
    <p:sldId id="519" r:id="rId28"/>
    <p:sldId id="521" r:id="rId29"/>
    <p:sldId id="747" r:id="rId30"/>
    <p:sldId id="523" r:id="rId31"/>
    <p:sldId id="524" r:id="rId32"/>
    <p:sldId id="530" r:id="rId33"/>
    <p:sldId id="531" r:id="rId34"/>
    <p:sldId id="748" r:id="rId35"/>
    <p:sldId id="533" r:id="rId36"/>
    <p:sldId id="538" r:id="rId37"/>
    <p:sldId id="534" r:id="rId38"/>
    <p:sldId id="749" r:id="rId39"/>
    <p:sldId id="541" r:id="rId40"/>
    <p:sldId id="542" r:id="rId41"/>
    <p:sldId id="750" r:id="rId42"/>
    <p:sldId id="544" r:id="rId43"/>
    <p:sldId id="546" r:id="rId44"/>
    <p:sldId id="548" r:id="rId45"/>
    <p:sldId id="550" r:id="rId46"/>
    <p:sldId id="551" r:id="rId47"/>
    <p:sldId id="553" r:id="rId48"/>
    <p:sldId id="554" r:id="rId49"/>
    <p:sldId id="555" r:id="rId50"/>
    <p:sldId id="556" r:id="rId51"/>
    <p:sldId id="557" r:id="rId52"/>
    <p:sldId id="752" r:id="rId53"/>
    <p:sldId id="559" r:id="rId54"/>
    <p:sldId id="560" r:id="rId55"/>
    <p:sldId id="563" r:id="rId56"/>
    <p:sldId id="564" r:id="rId57"/>
    <p:sldId id="906" r:id="rId58"/>
    <p:sldId id="908" r:id="rId59"/>
    <p:sldId id="911" r:id="rId60"/>
    <p:sldId id="753" r:id="rId61"/>
    <p:sldId id="895" r:id="rId62"/>
    <p:sldId id="899" r:id="rId63"/>
    <p:sldId id="900" r:id="rId64"/>
    <p:sldId id="901" r:id="rId65"/>
    <p:sldId id="904" r:id="rId66"/>
    <p:sldId id="754" r:id="rId67"/>
    <p:sldId id="881" r:id="rId68"/>
    <p:sldId id="886" r:id="rId69"/>
    <p:sldId id="887" r:id="rId70"/>
    <p:sldId id="889" r:id="rId71"/>
    <p:sldId id="890" r:id="rId72"/>
    <p:sldId id="891" r:id="rId73"/>
    <p:sldId id="892" r:id="rId74"/>
    <p:sldId id="893" r:id="rId75"/>
    <p:sldId id="755" r:id="rId76"/>
    <p:sldId id="859" r:id="rId77"/>
    <p:sldId id="860" r:id="rId78"/>
    <p:sldId id="865" r:id="rId79"/>
    <p:sldId id="866" r:id="rId80"/>
    <p:sldId id="877" r:id="rId81"/>
    <p:sldId id="878" r:id="rId82"/>
    <p:sldId id="879" r:id="rId83"/>
    <p:sldId id="756" r:id="rId84"/>
    <p:sldId id="845" r:id="rId85"/>
    <p:sldId id="846" r:id="rId86"/>
    <p:sldId id="847" r:id="rId87"/>
    <p:sldId id="849" r:id="rId88"/>
    <p:sldId id="855" r:id="rId89"/>
    <p:sldId id="858" r:id="rId90"/>
    <p:sldId id="757" r:id="rId91"/>
    <p:sldId id="826" r:id="rId92"/>
    <p:sldId id="827" r:id="rId93"/>
    <p:sldId id="828" r:id="rId94"/>
    <p:sldId id="829" r:id="rId95"/>
    <p:sldId id="830" r:id="rId96"/>
    <p:sldId id="833" r:id="rId97"/>
    <p:sldId id="834" r:id="rId98"/>
    <p:sldId id="835" r:id="rId99"/>
    <p:sldId id="758" r:id="rId100"/>
    <p:sldId id="823" r:id="rId101"/>
    <p:sldId id="824" r:id="rId102"/>
    <p:sldId id="825" r:id="rId103"/>
    <p:sldId id="760" r:id="rId104"/>
    <p:sldId id="759" r:id="rId10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31/07/2019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31/07/2019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31/07/2019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31/07/2019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31/07/2019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31/07/2019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31/07/2019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31/07/2019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err="1" smtClean="0"/>
              <a:t>Septembre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5726" y="0"/>
            <a:ext cx="10640548" cy="6858000"/>
          </a:xfrm>
          <a:prstGeom prst="rect">
            <a:avLst/>
          </a:prstGeom>
        </p:spPr>
      </p:pic>
    </p:spTree>
    <p:extLst>
      <p:ext uri="{BB962C8B-B14F-4D97-AF65-F5344CB8AC3E}">
        <p14:creationId xmlns:p14="http://schemas.microsoft.com/office/powerpoint/2010/main" val="38846135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5"/>
            <a:ext cx="10822329" cy="5150734"/>
          </a:xfrm>
        </p:spPr>
        <p:txBody>
          <a:bodyPr>
            <a:normAutofit/>
          </a:bodyPr>
          <a:lstStyle/>
          <a:p>
            <a:r>
              <a:rPr lang="fr-FR" dirty="0" smtClean="0"/>
              <a:t>En proposant une histoire économique, sociale, intellectuelle et politique des régimes inégalitaires, ce livre a conduit à montrer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dirty="0" smtClean="0"/>
              <a:t>A la différence de la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autant, la lutte des idéologies repose aussi sur des antagonismes assumés.</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4562" y="405115"/>
            <a:ext cx="11447362" cy="6065134"/>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en cours depuis le 19</a:t>
            </a:r>
            <a:r>
              <a:rPr lang="fr-FR" baseline="30000" dirty="0" smtClean="0"/>
              <a:t>e</a:t>
            </a:r>
            <a:r>
              <a:rPr lang="fr-FR" dirty="0" smtClean="0"/>
              <a:t> siècle (cogestion germanique-nordique, progressivité fiscale à l’anglo-saxonne, réservations à </a:t>
            </a:r>
            <a:r>
              <a:rPr lang="fr-FR" smtClean="0"/>
              <a:t>l’indienne, etc</a:t>
            </a:r>
            <a:r>
              <a:rPr lang="fr-FR" dirty="0" smtClean="0"/>
              <a:t>.). Ce mouvement a été interrompu dans les années 1980-1990 (réaction post-communiste et post-coloniale). Depuis la crise de 2008, il a repris ses droits et son cours.</a:t>
            </a:r>
          </a:p>
          <a:p>
            <a:r>
              <a:rPr lang="fr-FR" dirty="0" smtClean="0"/>
              <a:t>Une partie de notre désarroi contemporain s’explique aussi par l’autonomisation excessive de la sphère économique vis-à-vis des autres sciences sociales et de la sphère civique et politique. L’objectif central de ce livre est de contribuer à la réappropriation citoyenne du savoir économique et historique. Cette démocratisation du savoir peut être une étape importante pour la démocratisation de l’économie et de la politique.</a:t>
            </a:r>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2169731"/>
          </a:xfrm>
        </p:spPr>
        <p:txBody>
          <a:bodyPr>
            <a:normAutofit/>
          </a:bodyPr>
          <a:lstStyle/>
          <a:p>
            <a:pPr algn="ctr"/>
            <a:r>
              <a:rPr lang="fr-FR" b="1" dirty="0" smtClean="0">
                <a:latin typeface="+mn-lt"/>
              </a:rPr>
              <a:t>Partie 1. Les régimes inégalitaires dans l’histoire</a:t>
            </a:r>
            <a:br>
              <a:rPr lang="fr-FR" b="1" dirty="0" smtClean="0">
                <a:latin typeface="+mn-lt"/>
              </a:rPr>
            </a:br>
            <a:r>
              <a:rPr lang="fr-FR" dirty="0" smtClean="0">
                <a:latin typeface="+mn-lt"/>
              </a:rPr>
              <a:t>Chapitre 1. Les sociétés ternaires: </a:t>
            </a:r>
            <a:br>
              <a:rPr lang="fr-FR" dirty="0" smtClean="0">
                <a:latin typeface="+mn-lt"/>
              </a:rPr>
            </a:br>
            <a:r>
              <a:rPr lang="fr-FR" dirty="0" smtClean="0">
                <a:latin typeface="+mn-lt"/>
              </a:rPr>
              <a:t>l’inégalité trifonctionnelle</a:t>
            </a:r>
            <a:endParaRPr lang="fr-FR" dirty="0">
              <a:latin typeface="+mn-lt"/>
            </a:endParaRPr>
          </a:p>
        </p:txBody>
      </p:sp>
      <p:sp>
        <p:nvSpPr>
          <p:cNvPr id="3" name="Espace réservé du contenu 2"/>
          <p:cNvSpPr>
            <a:spLocks noGrp="1"/>
          </p:cNvSpPr>
          <p:nvPr>
            <p:ph idx="1"/>
          </p:nvPr>
        </p:nvSpPr>
        <p:spPr>
          <a:xfrm>
            <a:off x="486137" y="2892287"/>
            <a:ext cx="10867663" cy="3756991"/>
          </a:xfrm>
        </p:spPr>
        <p:txBody>
          <a:bodyPr>
            <a:normAutofit/>
          </a:bodyPr>
          <a:lstStyle/>
          <a:p>
            <a:r>
              <a:rPr lang="fr-FR" dirty="0" smtClean="0"/>
              <a:t>Introduction à l’étude des sociétés trifonctionnelles, structurées autour d’une classe intellectuelle et religieuse (clergé), une classe guerrière et militaire (noblesse) et une classe laborieuse (Tiers Etat)</a:t>
            </a:r>
            <a:endParaRPr lang="fr-FR" dirty="0"/>
          </a:p>
          <a:p>
            <a:r>
              <a:rPr lang="fr-FR" dirty="0" smtClean="0"/>
              <a:t>La transformation des sociétés d’ordres européennes en sociétés de propriétaires est ensuite étudiée dans les chapitres 2-5 (partie 1), et la façon dont celle des sociétés trifonctionnelles extra-européennes a été affectée par leur rencontre avec les puissances coloniales européennes est analysée dans les chapitres 6-9 (partie 2)</a:t>
            </a:r>
            <a:endParaRPr lang="fr-FR" dirty="0"/>
          </a:p>
        </p:txBody>
      </p:sp>
    </p:spTree>
    <p:extLst>
      <p:ext uri="{BB962C8B-B14F-4D97-AF65-F5344CB8AC3E}">
        <p14:creationId xmlns:p14="http://schemas.microsoft.com/office/powerpoint/2010/main" val="73674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57851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885" y="353551"/>
            <a:ext cx="10852230" cy="1325563"/>
          </a:xfrm>
        </p:spPr>
        <p:txBody>
          <a:bodyPr>
            <a:normAutofit/>
          </a:bodyPr>
          <a:lstStyle/>
          <a:p>
            <a:pPr algn="ctr"/>
            <a:r>
              <a:rPr lang="fr-FR" dirty="0" smtClean="0">
                <a:latin typeface="+mn-lt"/>
              </a:rPr>
              <a:t>Chapitre 2. Les sociétés d’ordres européennes: </a:t>
            </a:r>
            <a:br>
              <a:rPr lang="fr-FR" dirty="0" smtClean="0">
                <a:latin typeface="+mn-lt"/>
              </a:rPr>
            </a:br>
            <a:r>
              <a:rPr lang="fr-FR" dirty="0" smtClean="0">
                <a:latin typeface="+mn-lt"/>
              </a:rPr>
              <a:t>pouvoir et propriété</a:t>
            </a:r>
            <a:endParaRPr lang="fr-FR" dirty="0">
              <a:latin typeface="+mn-lt"/>
            </a:endParaRPr>
          </a:p>
        </p:txBody>
      </p:sp>
      <p:sp>
        <p:nvSpPr>
          <p:cNvPr id="3" name="Espace réservé du contenu 2"/>
          <p:cNvSpPr>
            <a:spLocks noGrp="1"/>
          </p:cNvSpPr>
          <p:nvPr>
            <p:ph idx="1"/>
          </p:nvPr>
        </p:nvSpPr>
        <p:spPr>
          <a:xfrm>
            <a:off x="838200" y="2310533"/>
            <a:ext cx="10515600" cy="3399183"/>
          </a:xfrm>
        </p:spPr>
        <p:txBody>
          <a:bodyPr>
            <a:normAutofit/>
          </a:bodyPr>
          <a:lstStyle/>
          <a:p>
            <a:r>
              <a:rPr lang="fr-FR" dirty="0" smtClean="0"/>
              <a:t>De l’équilibre clergé-noblesse à la chute des deux ordres dominants: montée en puissance de l’Etat centralisée, révolutions</a:t>
            </a:r>
            <a:endParaRPr lang="fr-FR" dirty="0"/>
          </a:p>
          <a:p>
            <a:r>
              <a:rPr lang="fr-FR" dirty="0" smtClean="0"/>
              <a:t>Le noblesse comme classe propriétaire dotée de pouvoirs régaliens</a:t>
            </a:r>
            <a:endParaRPr lang="fr-FR" dirty="0"/>
          </a:p>
          <a:p>
            <a:r>
              <a:rPr lang="fr-FR" dirty="0" smtClean="0"/>
              <a:t>L’Eglise comme organisation propriétaire et politique (spécificité occidentale liée au célibat du clergé)</a:t>
            </a:r>
            <a:endParaRPr lang="fr-FR" dirty="0"/>
          </a:p>
          <a:p>
            <a:pPr marL="0" indent="0">
              <a:buNone/>
            </a:pPr>
            <a:endParaRPr lang="fr-FR" dirty="0"/>
          </a:p>
        </p:txBody>
      </p:sp>
    </p:spTree>
    <p:extLst>
      <p:ext uri="{BB962C8B-B14F-4D97-AF65-F5344CB8AC3E}">
        <p14:creationId xmlns:p14="http://schemas.microsoft.com/office/powerpoint/2010/main" val="588400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39269" y="0"/>
            <a:ext cx="11113462" cy="6858000"/>
          </a:xfrm>
          <a:prstGeom prst="rect">
            <a:avLst/>
          </a:prstGeom>
        </p:spPr>
      </p:pic>
    </p:spTree>
    <p:extLst>
      <p:ext uri="{BB962C8B-B14F-4D97-AF65-F5344CB8AC3E}">
        <p14:creationId xmlns:p14="http://schemas.microsoft.com/office/powerpoint/2010/main" val="279160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5892" y="0"/>
            <a:ext cx="10440215" cy="6858000"/>
          </a:xfrm>
          <a:prstGeom prst="rect">
            <a:avLst/>
          </a:prstGeom>
        </p:spPr>
      </p:pic>
    </p:spTree>
    <p:extLst>
      <p:ext uri="{BB962C8B-B14F-4D97-AF65-F5344CB8AC3E}">
        <p14:creationId xmlns:p14="http://schemas.microsoft.com/office/powerpoint/2010/main" val="3668550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19821" y="0"/>
            <a:ext cx="10952358" cy="6858000"/>
          </a:xfrm>
          <a:prstGeom prst="rect">
            <a:avLst/>
          </a:prstGeom>
        </p:spPr>
      </p:pic>
    </p:spTree>
    <p:extLst>
      <p:ext uri="{BB962C8B-B14F-4D97-AF65-F5344CB8AC3E}">
        <p14:creationId xmlns:p14="http://schemas.microsoft.com/office/powerpoint/2010/main" val="368823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Chapitre 3. L’invention des sociétés de propriétaires</a:t>
            </a:r>
            <a:endParaRPr lang="fr-FR" dirty="0">
              <a:latin typeface="+mn-lt"/>
            </a:endParaRPr>
          </a:p>
        </p:txBody>
      </p:sp>
      <p:sp>
        <p:nvSpPr>
          <p:cNvPr id="3" name="Espace réservé du contenu 2"/>
          <p:cNvSpPr>
            <a:spLocks noGrp="1"/>
          </p:cNvSpPr>
          <p:nvPr>
            <p:ph idx="1"/>
          </p:nvPr>
        </p:nvSpPr>
        <p:spPr>
          <a:xfrm>
            <a:off x="838200" y="2136913"/>
            <a:ext cx="10515600" cy="3399183"/>
          </a:xfrm>
        </p:spPr>
        <p:txBody>
          <a:bodyPr>
            <a:normAutofit lnSpcReduction="10000"/>
          </a:bodyPr>
          <a:lstStyle/>
          <a:p>
            <a:r>
              <a:rPr lang="fr-FR" dirty="0" smtClean="0"/>
              <a:t>La Révolution française et l’abolition des « privilèges »: de la difficulté de séparer strictement le droit de propriété (désormais réputé universel et ouvert à tous) et les pouvoirs régaliens (désormais monopole de l’Etat centralisé)</a:t>
            </a:r>
            <a:endParaRPr lang="fr-FR" dirty="0"/>
          </a:p>
          <a:p>
            <a:r>
              <a:rPr lang="fr-FR" dirty="0" smtClean="0"/>
              <a:t>Débats inaboutis de la Révolution française sur la redistribution des richesses et l’impôt progressif sur le revenu et la propriété (crainte d’une remise en cause généralisée du droit de propriété) </a:t>
            </a:r>
          </a:p>
          <a:p>
            <a:pPr marL="0" indent="0">
              <a:buNone/>
            </a:pPr>
            <a:r>
              <a:rPr lang="fr-FR" dirty="0"/>
              <a:t> </a:t>
            </a:r>
            <a:r>
              <a:rPr lang="fr-FR" dirty="0" smtClean="0"/>
              <a:t> → dérive inégalitaire propriétariste au 19</a:t>
            </a:r>
            <a:r>
              <a:rPr lang="fr-FR" baseline="30000" dirty="0" smtClean="0"/>
              <a:t>e</a:t>
            </a:r>
            <a:r>
              <a:rPr lang="fr-FR" dirty="0" smtClean="0"/>
              <a:t> siècle</a:t>
            </a:r>
            <a:endParaRPr lang="fr-FR" dirty="0"/>
          </a:p>
          <a:p>
            <a:pPr marL="0" indent="0">
              <a:buNone/>
            </a:pPr>
            <a:endParaRPr lang="fr-FR" dirty="0"/>
          </a:p>
        </p:txBody>
      </p:sp>
    </p:spTree>
    <p:extLst>
      <p:ext uri="{BB962C8B-B14F-4D97-AF65-F5344CB8AC3E}">
        <p14:creationId xmlns:p14="http://schemas.microsoft.com/office/powerpoint/2010/main" val="239073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Chapitre 4. Les sociétés de propriétaires: </a:t>
            </a:r>
            <a:br>
              <a:rPr lang="fr-FR" dirty="0" smtClean="0">
                <a:latin typeface="+mn-lt"/>
              </a:rPr>
            </a:br>
            <a:r>
              <a:rPr lang="fr-FR" dirty="0" smtClean="0">
                <a:latin typeface="+mn-lt"/>
              </a:rPr>
              <a:t>le cas de la France</a:t>
            </a:r>
            <a:endParaRPr lang="fr-FR" dirty="0">
              <a:latin typeface="+mn-lt"/>
            </a:endParaRPr>
          </a:p>
        </p:txBody>
      </p:sp>
      <p:sp>
        <p:nvSpPr>
          <p:cNvPr id="3" name="Espace réservé du contenu 2"/>
          <p:cNvSpPr>
            <a:spLocks noGrp="1"/>
          </p:cNvSpPr>
          <p:nvPr>
            <p:ph idx="1"/>
          </p:nvPr>
        </p:nvSpPr>
        <p:spPr>
          <a:xfrm>
            <a:off x="706056" y="2079040"/>
            <a:ext cx="11111696" cy="3399183"/>
          </a:xfrm>
        </p:spPr>
        <p:txBody>
          <a:bodyPr>
            <a:normAutofit/>
          </a:bodyPr>
          <a:lstStyle/>
          <a:p>
            <a:r>
              <a:rPr lang="fr-FR" dirty="0" smtClean="0"/>
              <a:t>La dérive inégalitaire propriétariste en France (1815-1914),                            le refus de l’impôt sur le revenu jusqu’à la guerre (loi du 15 juillet 1914):  bonne conscience « républicaine », mythe de l’exceptionnalité égalitaire française </a:t>
            </a:r>
            <a:r>
              <a:rPr lang="fr-FR" dirty="0" err="1" smtClean="0"/>
              <a:t>post-révolutionnaire</a:t>
            </a:r>
            <a:endParaRPr lang="fr-FR" dirty="0"/>
          </a:p>
          <a:p>
            <a:r>
              <a:rPr lang="fr-FR" dirty="0" smtClean="0"/>
              <a:t>L’inégalité dans la modernité: industrialisation, financiarisation et internationalisation du régime de propriété à la Belle Epoque (1880-1914)</a:t>
            </a:r>
            <a:endParaRPr lang="fr-FR" dirty="0"/>
          </a:p>
        </p:txBody>
      </p:sp>
    </p:spTree>
    <p:extLst>
      <p:ext uri="{BB962C8B-B14F-4D97-AF65-F5344CB8AC3E}">
        <p14:creationId xmlns:p14="http://schemas.microsoft.com/office/powerpoint/2010/main" val="2010285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comprend l’ensemble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5059"/>
            <a:ext cx="12192000" cy="6827881"/>
          </a:xfrm>
          <a:prstGeom prst="rect">
            <a:avLst/>
          </a:prstGeom>
        </p:spPr>
      </p:pic>
    </p:spTree>
    <p:extLst>
      <p:ext uri="{BB962C8B-B14F-4D97-AF65-F5344CB8AC3E}">
        <p14:creationId xmlns:p14="http://schemas.microsoft.com/office/powerpoint/2010/main" val="412954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Chapitre 5. Les sociétés de propriétaires: </a:t>
            </a:r>
            <a:br>
              <a:rPr lang="fr-FR" dirty="0" smtClean="0">
                <a:latin typeface="+mn-lt"/>
              </a:rPr>
            </a:br>
            <a:r>
              <a:rPr lang="fr-FR" dirty="0" smtClean="0">
                <a:latin typeface="+mn-lt"/>
              </a:rPr>
              <a:t>trajectoires européennes</a:t>
            </a:r>
            <a:endParaRPr lang="fr-FR" dirty="0">
              <a:latin typeface="+mn-lt"/>
            </a:endParaRPr>
          </a:p>
        </p:txBody>
      </p:sp>
      <p:sp>
        <p:nvSpPr>
          <p:cNvPr id="3" name="Espace réservé du contenu 2"/>
          <p:cNvSpPr>
            <a:spLocks noGrp="1"/>
          </p:cNvSpPr>
          <p:nvPr>
            <p:ph idx="1"/>
          </p:nvPr>
        </p:nvSpPr>
        <p:spPr>
          <a:xfrm>
            <a:off x="838200" y="1886673"/>
            <a:ext cx="10979552" cy="4456254"/>
          </a:xfrm>
        </p:spPr>
        <p:txBody>
          <a:bodyPr>
            <a:normAutofit lnSpcReduction="10000"/>
          </a:bodyPr>
          <a:lstStyle/>
          <a:p>
            <a:r>
              <a:rPr lang="fr-FR" dirty="0" smtClean="0"/>
              <a:t>Hyper-concentration patrimoniale dans l’ensemble des sociétés de propriétaires européennes (1815-1914)</a:t>
            </a:r>
            <a:endParaRPr lang="fr-FR" dirty="0"/>
          </a:p>
          <a:p>
            <a:r>
              <a:rPr lang="fr-FR" dirty="0" smtClean="0"/>
              <a:t>Royaume-Uni: chute de la Chambre des Lords avec le People’s Budget 1909-1911 (impôt progressif) et les débats autour de la redistribution des terres en Irlande</a:t>
            </a:r>
          </a:p>
          <a:p>
            <a:r>
              <a:rPr lang="fr-FR" dirty="0" smtClean="0"/>
              <a:t>Suède: dérive hyper-censitaire 1865-1911 (droits de vote proportionnels à la fortune), puis prise de pouvoir de l’Etat centralisé par les sociaux-démocrates dans les années 1920-1930 </a:t>
            </a:r>
          </a:p>
          <a:p>
            <a:pPr marL="0" indent="0">
              <a:buNone/>
            </a:pPr>
            <a:r>
              <a:rPr lang="fr-FR" dirty="0" smtClean="0"/>
              <a:t>→ rôle central des processus politico-idéologiques dans la transformation des régimes inégalitaires, multiplicité des trajectoires et des bifurcations possibles: il n’existe pas d’essence civilisationnelle égalitaire ou inégalitaire</a:t>
            </a:r>
            <a:endParaRPr lang="fr-FR" dirty="0"/>
          </a:p>
        </p:txBody>
      </p:sp>
    </p:spTree>
    <p:extLst>
      <p:ext uri="{BB962C8B-B14F-4D97-AF65-F5344CB8AC3E}">
        <p14:creationId xmlns:p14="http://schemas.microsoft.com/office/powerpoint/2010/main" val="3712709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1098987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1505694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2169731"/>
          </a:xfrm>
        </p:spPr>
        <p:txBody>
          <a:bodyPr>
            <a:normAutofit/>
          </a:bodyPr>
          <a:lstStyle/>
          <a:p>
            <a:pPr algn="ctr"/>
            <a:r>
              <a:rPr lang="fr-FR" b="1" dirty="0" smtClean="0">
                <a:latin typeface="+mn-lt"/>
              </a:rPr>
              <a:t>Partie 2. Les sociétés esclavagistes et coloniales</a:t>
            </a:r>
            <a:br>
              <a:rPr lang="fr-FR" b="1" dirty="0" smtClean="0">
                <a:latin typeface="+mn-lt"/>
              </a:rPr>
            </a:br>
            <a:r>
              <a:rPr lang="fr-FR" dirty="0" smtClean="0">
                <a:latin typeface="+mn-lt"/>
              </a:rPr>
              <a:t>Chapitre 6. Les sociétés esclavagistes: </a:t>
            </a:r>
            <a:br>
              <a:rPr lang="fr-FR" dirty="0" smtClean="0">
                <a:latin typeface="+mn-lt"/>
              </a:rPr>
            </a:br>
            <a:r>
              <a:rPr lang="fr-FR" dirty="0" smtClean="0">
                <a:latin typeface="+mn-lt"/>
              </a:rPr>
              <a:t>l’inégalité extrême</a:t>
            </a:r>
            <a:endParaRPr lang="fr-FR" dirty="0">
              <a:latin typeface="+mn-lt"/>
            </a:endParaRPr>
          </a:p>
        </p:txBody>
      </p:sp>
      <p:sp>
        <p:nvSpPr>
          <p:cNvPr id="3" name="Espace réservé du contenu 2"/>
          <p:cNvSpPr>
            <a:spLocks noGrp="1"/>
          </p:cNvSpPr>
          <p:nvPr>
            <p:ph idx="1"/>
          </p:nvPr>
        </p:nvSpPr>
        <p:spPr>
          <a:xfrm>
            <a:off x="544011" y="2534857"/>
            <a:ext cx="11377914" cy="4114422"/>
          </a:xfrm>
        </p:spPr>
        <p:txBody>
          <a:bodyPr>
            <a:normAutofit lnSpcReduction="10000"/>
          </a:bodyPr>
          <a:lstStyle/>
          <a:p>
            <a:r>
              <a:rPr lang="fr-FR" dirty="0" smtClean="0"/>
              <a:t>Diversité des sociétés esclavagistes et des processus abolitionnistes</a:t>
            </a:r>
          </a:p>
          <a:p>
            <a:r>
              <a:rPr lang="fr-FR" dirty="0" smtClean="0"/>
              <a:t>Royaume-Uni (1833-1843): compensation intégrale des propriétaires d’esclaves; crainte d’une remise en cause générale du droit de propriété</a:t>
            </a:r>
          </a:p>
          <a:p>
            <a:r>
              <a:rPr lang="fr-FR" dirty="0" smtClean="0"/>
              <a:t>France (1794-1848): dette imposée en 1825 à Haïti pour le prix de sa liberté et pour compenser les propriétaires, remboursement jusqu’en 1950 </a:t>
            </a:r>
            <a:endParaRPr lang="fr-FR" dirty="0"/>
          </a:p>
          <a:p>
            <a:r>
              <a:rPr lang="fr-FR" dirty="0" smtClean="0"/>
              <a:t>Etats-Unis (1861-1865): abolition par la guerre; lente transformation du parti démocrate: parti esclavagiste et social-nativiste (égalitaire parmi les blancs, ségrégationniste vis-à-vis des noirs; dénonciation des hypocrisies des élites républicaines), puis parti du New Deal, et finalement parti des Civil Rights et d’Obama, des minorités et de plus en plus des élites blanches </a:t>
            </a:r>
            <a:endParaRPr lang="fr-FR" dirty="0"/>
          </a:p>
        </p:txBody>
      </p:sp>
    </p:spTree>
    <p:extLst>
      <p:ext uri="{BB962C8B-B14F-4D97-AF65-F5344CB8AC3E}">
        <p14:creationId xmlns:p14="http://schemas.microsoft.com/office/powerpoint/2010/main" val="283655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424" y="0"/>
            <a:ext cx="12051152" cy="6858000"/>
          </a:xfrm>
          <a:prstGeom prst="rect">
            <a:avLst/>
          </a:prstGeom>
        </p:spPr>
      </p:pic>
    </p:spTree>
    <p:extLst>
      <p:ext uri="{BB962C8B-B14F-4D97-AF65-F5344CB8AC3E}">
        <p14:creationId xmlns:p14="http://schemas.microsoft.com/office/powerpoint/2010/main" val="1123850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3963116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1556272"/>
          </a:xfrm>
        </p:spPr>
        <p:txBody>
          <a:bodyPr>
            <a:normAutofit fontScale="90000"/>
          </a:bodyPr>
          <a:lstStyle/>
          <a:p>
            <a:pPr algn="ctr"/>
            <a:r>
              <a:rPr lang="fr-FR" b="1" dirty="0" smtClean="0">
                <a:latin typeface="+mn-lt"/>
              </a:rPr>
              <a:t/>
            </a:r>
            <a:br>
              <a:rPr lang="fr-FR" b="1" dirty="0" smtClean="0">
                <a:latin typeface="+mn-lt"/>
              </a:rPr>
            </a:br>
            <a:r>
              <a:rPr lang="fr-FR" dirty="0" smtClean="0">
                <a:latin typeface="+mn-lt"/>
              </a:rPr>
              <a:t>Chapitre 7. Les sociétés coloniales: </a:t>
            </a:r>
            <a:br>
              <a:rPr lang="fr-FR" dirty="0" smtClean="0">
                <a:latin typeface="+mn-lt"/>
              </a:rPr>
            </a:br>
            <a:r>
              <a:rPr lang="fr-FR" dirty="0" smtClean="0">
                <a:latin typeface="+mn-lt"/>
              </a:rPr>
              <a:t>diversité et domination</a:t>
            </a:r>
            <a:endParaRPr lang="fr-FR" dirty="0">
              <a:latin typeface="+mn-lt"/>
            </a:endParaRPr>
          </a:p>
        </p:txBody>
      </p:sp>
      <p:sp>
        <p:nvSpPr>
          <p:cNvPr id="3" name="Espace réservé du contenu 2"/>
          <p:cNvSpPr>
            <a:spLocks noGrp="1"/>
          </p:cNvSpPr>
          <p:nvPr>
            <p:ph idx="1"/>
          </p:nvPr>
        </p:nvSpPr>
        <p:spPr>
          <a:xfrm>
            <a:off x="895109" y="2500509"/>
            <a:ext cx="9985094" cy="2974317"/>
          </a:xfrm>
        </p:spPr>
        <p:txBody>
          <a:bodyPr>
            <a:normAutofit lnSpcReduction="10000"/>
          </a:bodyPr>
          <a:lstStyle/>
          <a:p>
            <a:r>
              <a:rPr lang="fr-FR" dirty="0" smtClean="0"/>
              <a:t>Diversité des sociétés coloniales (avec ou sans peuplement, etc.)</a:t>
            </a:r>
          </a:p>
          <a:p>
            <a:r>
              <a:rPr lang="fr-FR" dirty="0" smtClean="0"/>
              <a:t>Très fortes inégalités statutaires: travail forcé dans les colonies françaises jusqu’en 1946, hyper-concentration des dépenses publiques au profit des colons</a:t>
            </a:r>
          </a:p>
          <a:p>
            <a:r>
              <a:rPr lang="fr-FR" dirty="0" smtClean="0"/>
              <a:t>Rôle clé des actifs étrangers franco-britanniques dans le régime inégalitaire du 19</a:t>
            </a:r>
            <a:r>
              <a:rPr lang="fr-FR" baseline="30000" dirty="0" smtClean="0"/>
              <a:t>e</a:t>
            </a:r>
            <a:r>
              <a:rPr lang="fr-FR" dirty="0" smtClean="0"/>
              <a:t> et du début 20</a:t>
            </a:r>
            <a:r>
              <a:rPr lang="fr-FR" baseline="30000" dirty="0" smtClean="0"/>
              <a:t>e</a:t>
            </a:r>
            <a:r>
              <a:rPr lang="fr-FR" dirty="0" smtClean="0"/>
              <a:t>; croissance exponentielle et non soutenable en 1880-1914</a:t>
            </a:r>
            <a:endParaRPr lang="fr-FR" dirty="0"/>
          </a:p>
        </p:txBody>
      </p:sp>
    </p:spTree>
    <p:extLst>
      <p:ext uri="{BB962C8B-B14F-4D97-AF65-F5344CB8AC3E}">
        <p14:creationId xmlns:p14="http://schemas.microsoft.com/office/powerpoint/2010/main" val="9230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99517"/>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891502"/>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dirty="0"/>
          </a:p>
          <a:p>
            <a:pPr marL="0" indent="0">
              <a:buNone/>
            </a:pP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0146" y="0"/>
            <a:ext cx="11891708" cy="6858000"/>
          </a:xfrm>
          <a:prstGeom prst="rect">
            <a:avLst/>
          </a:prstGeom>
        </p:spPr>
      </p:pic>
    </p:spTree>
    <p:extLst>
      <p:ext uri="{BB962C8B-B14F-4D97-AF65-F5344CB8AC3E}">
        <p14:creationId xmlns:p14="http://schemas.microsoft.com/office/powerpoint/2010/main" val="232555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65818" y="0"/>
            <a:ext cx="10660364" cy="6858000"/>
          </a:xfrm>
          <a:prstGeom prst="rect">
            <a:avLst/>
          </a:prstGeom>
        </p:spPr>
      </p:pic>
    </p:spTree>
    <p:extLst>
      <p:ext uri="{BB962C8B-B14F-4D97-AF65-F5344CB8AC3E}">
        <p14:creationId xmlns:p14="http://schemas.microsoft.com/office/powerpoint/2010/main" val="1206868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21" y="0"/>
            <a:ext cx="10772758" cy="6858000"/>
          </a:xfrm>
          <a:prstGeom prst="rect">
            <a:avLst/>
          </a:prstGeom>
        </p:spPr>
      </p:pic>
    </p:spTree>
    <p:extLst>
      <p:ext uri="{BB962C8B-B14F-4D97-AF65-F5344CB8AC3E}">
        <p14:creationId xmlns:p14="http://schemas.microsoft.com/office/powerpoint/2010/main" val="3289961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1336353"/>
          </a:xfrm>
        </p:spPr>
        <p:txBody>
          <a:bodyPr>
            <a:normAutofit/>
          </a:bodyPr>
          <a:lstStyle/>
          <a:p>
            <a:pPr algn="ctr"/>
            <a:r>
              <a:rPr lang="fr-FR" dirty="0" smtClean="0">
                <a:latin typeface="+mn-lt"/>
              </a:rPr>
              <a:t>Chapitre 8. </a:t>
            </a:r>
            <a:r>
              <a:rPr lang="fr-FR" dirty="0">
                <a:latin typeface="+mn-lt"/>
              </a:rPr>
              <a:t>S</a:t>
            </a:r>
            <a:r>
              <a:rPr lang="fr-FR" dirty="0" smtClean="0">
                <a:latin typeface="+mn-lt"/>
              </a:rPr>
              <a:t>ociétés ternaires et colonialisme: </a:t>
            </a:r>
            <a:br>
              <a:rPr lang="fr-FR" dirty="0" smtClean="0">
                <a:latin typeface="+mn-lt"/>
              </a:rPr>
            </a:br>
            <a:r>
              <a:rPr lang="fr-FR" dirty="0" smtClean="0">
                <a:latin typeface="+mn-lt"/>
              </a:rPr>
              <a:t>le cas de l’Inde</a:t>
            </a:r>
            <a:endParaRPr lang="fr-FR" dirty="0">
              <a:latin typeface="+mn-lt"/>
            </a:endParaRPr>
          </a:p>
        </p:txBody>
      </p:sp>
      <p:sp>
        <p:nvSpPr>
          <p:cNvPr id="3" name="Espace réservé du contenu 2"/>
          <p:cNvSpPr>
            <a:spLocks noGrp="1"/>
          </p:cNvSpPr>
          <p:nvPr>
            <p:ph idx="1"/>
          </p:nvPr>
        </p:nvSpPr>
        <p:spPr>
          <a:xfrm>
            <a:off x="169761" y="2025946"/>
            <a:ext cx="12072395" cy="4484813"/>
          </a:xfrm>
        </p:spPr>
        <p:txBody>
          <a:bodyPr>
            <a:normAutofit/>
          </a:bodyPr>
          <a:lstStyle/>
          <a:p>
            <a:r>
              <a:rPr lang="fr-FR" dirty="0" smtClean="0"/>
              <a:t>Société trifonctionnelle indienne traditionnelle: brahmanes (lettrés, prêtres), kshatryas (guerriers, nobles), shudras (travailleurs), + intouchables/aborigènes</a:t>
            </a:r>
            <a:endParaRPr lang="fr-FR" dirty="0"/>
          </a:p>
          <a:p>
            <a:r>
              <a:rPr lang="fr-FR" dirty="0" smtClean="0"/>
              <a:t>Structure évolutive et non figée, comparable par certains aspects aux sociétés d’ordres européennes (lente abolition du servage), suivie d’une rigidification par le colonisateur britannique: recensement des castes 1871-1931</a:t>
            </a:r>
          </a:p>
          <a:p>
            <a:r>
              <a:rPr lang="fr-FR" dirty="0" smtClean="0"/>
              <a:t>Depuis 1950: « réservations » de fonctions électives, emplois publics et places dans les universités pour les anciens intouchables et aborigènes et les femmes</a:t>
            </a:r>
          </a:p>
          <a:p>
            <a:r>
              <a:rPr lang="fr-FR" dirty="0" smtClean="0"/>
              <a:t>Tentative de mettre fin par les moyens de l’Etat de droit à un lourd héritage inégalitaire (trifonctionnel + colonial); système imparfait (pas de redistribution de la propriété) mais riche d’enseignements pour l’ensemble de la planète</a:t>
            </a:r>
            <a:endParaRPr lang="fr-FR" dirty="0"/>
          </a:p>
        </p:txBody>
      </p:sp>
    </p:spTree>
    <p:extLst>
      <p:ext uri="{BB962C8B-B14F-4D97-AF65-F5344CB8AC3E}">
        <p14:creationId xmlns:p14="http://schemas.microsoft.com/office/powerpoint/2010/main" val="2137236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34628" y="0"/>
            <a:ext cx="10322744" cy="6858000"/>
          </a:xfrm>
          <a:prstGeom prst="rect">
            <a:avLst/>
          </a:prstGeom>
        </p:spPr>
      </p:pic>
    </p:spTree>
    <p:extLst>
      <p:ext uri="{BB962C8B-B14F-4D97-AF65-F5344CB8AC3E}">
        <p14:creationId xmlns:p14="http://schemas.microsoft.com/office/powerpoint/2010/main" val="2158782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45997" y="0"/>
            <a:ext cx="11100006" cy="6858000"/>
          </a:xfrm>
          <a:prstGeom prst="rect">
            <a:avLst/>
          </a:prstGeom>
        </p:spPr>
      </p:pic>
    </p:spTree>
    <p:extLst>
      <p:ext uri="{BB962C8B-B14F-4D97-AF65-F5344CB8AC3E}">
        <p14:creationId xmlns:p14="http://schemas.microsoft.com/office/powerpoint/2010/main" val="1171711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335495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98908"/>
            <a:ext cx="11972081" cy="1556272"/>
          </a:xfrm>
        </p:spPr>
        <p:txBody>
          <a:bodyPr>
            <a:normAutofit fontScale="90000"/>
          </a:bodyPr>
          <a:lstStyle/>
          <a:p>
            <a:pPr algn="ctr"/>
            <a:r>
              <a:rPr lang="fr-FR" b="1" dirty="0" smtClean="0">
                <a:latin typeface="+mn-lt"/>
              </a:rPr>
              <a:t/>
            </a:r>
            <a:br>
              <a:rPr lang="fr-FR" b="1" dirty="0" smtClean="0">
                <a:latin typeface="+mn-lt"/>
              </a:rPr>
            </a:br>
            <a:r>
              <a:rPr lang="fr-FR" dirty="0" smtClean="0">
                <a:latin typeface="+mn-lt"/>
              </a:rPr>
              <a:t>Chapitre 9. </a:t>
            </a:r>
            <a:r>
              <a:rPr lang="fr-FR" dirty="0">
                <a:latin typeface="+mn-lt"/>
              </a:rPr>
              <a:t>S</a:t>
            </a:r>
            <a:r>
              <a:rPr lang="fr-FR" dirty="0" smtClean="0">
                <a:latin typeface="+mn-lt"/>
              </a:rPr>
              <a:t>ociétés ternaires et colonialisme: </a:t>
            </a:r>
            <a:br>
              <a:rPr lang="fr-FR" dirty="0" smtClean="0">
                <a:latin typeface="+mn-lt"/>
              </a:rPr>
            </a:br>
            <a:r>
              <a:rPr lang="fr-FR" dirty="0" smtClean="0">
                <a:latin typeface="+mn-lt"/>
              </a:rPr>
              <a:t>trajectoires eurasiatiques</a:t>
            </a:r>
            <a:endParaRPr lang="fr-FR" dirty="0">
              <a:latin typeface="+mn-lt"/>
            </a:endParaRPr>
          </a:p>
        </p:txBody>
      </p:sp>
      <p:sp>
        <p:nvSpPr>
          <p:cNvPr id="3" name="Espace réservé du contenu 2"/>
          <p:cNvSpPr>
            <a:spLocks noGrp="1"/>
          </p:cNvSpPr>
          <p:nvPr>
            <p:ph idx="1"/>
          </p:nvPr>
        </p:nvSpPr>
        <p:spPr>
          <a:xfrm>
            <a:off x="1134319" y="2222340"/>
            <a:ext cx="9884780" cy="3646026"/>
          </a:xfrm>
        </p:spPr>
        <p:txBody>
          <a:bodyPr>
            <a:normAutofit/>
          </a:bodyPr>
          <a:lstStyle/>
          <a:p>
            <a:r>
              <a:rPr lang="fr-FR" dirty="0" smtClean="0"/>
              <a:t>Rôle clé de la concurrence interétatique et de la domination militaire européenne dans la Révolution industrielle et la croissance européenne</a:t>
            </a:r>
            <a:endParaRPr lang="fr-FR" dirty="0"/>
          </a:p>
          <a:p>
            <a:r>
              <a:rPr lang="fr-FR" dirty="0" smtClean="0"/>
              <a:t>Diversité des trajectoires de transformation des sociétés trifonctionnelles extra-européennes à la suite de leur rencontre avec les puissances propriétaristes et coloniales européennes</a:t>
            </a:r>
            <a:endParaRPr lang="fr-FR" dirty="0"/>
          </a:p>
          <a:p>
            <a:r>
              <a:rPr lang="fr-FR" dirty="0" smtClean="0"/>
              <a:t>Evolution propriétariste-coloniale au Japon, communiste puis post-communiste en Chine (et en Russie), cléricale en Iran </a:t>
            </a:r>
            <a:endParaRPr lang="fr-FR" dirty="0"/>
          </a:p>
        </p:txBody>
      </p:sp>
    </p:spTree>
    <p:extLst>
      <p:ext uri="{BB962C8B-B14F-4D97-AF65-F5344CB8AC3E}">
        <p14:creationId xmlns:p14="http://schemas.microsoft.com/office/powerpoint/2010/main" val="2111139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00332" y="0"/>
            <a:ext cx="10991335" cy="6858000"/>
          </a:xfrm>
          <a:prstGeom prst="rect">
            <a:avLst/>
          </a:prstGeom>
        </p:spPr>
      </p:pic>
    </p:spTree>
    <p:extLst>
      <p:ext uri="{BB962C8B-B14F-4D97-AF65-F5344CB8AC3E}">
        <p14:creationId xmlns:p14="http://schemas.microsoft.com/office/powerpoint/2010/main" val="113989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7577" y="0"/>
            <a:ext cx="10936845" cy="6858000"/>
          </a:xfrm>
          <a:prstGeom prst="rect">
            <a:avLst/>
          </a:prstGeom>
        </p:spPr>
      </p:pic>
    </p:spTree>
    <p:extLst>
      <p:ext uri="{BB962C8B-B14F-4D97-AF65-F5344CB8AC3E}">
        <p14:creationId xmlns:p14="http://schemas.microsoft.com/office/powerpoint/2010/main" val="1856568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2169731"/>
          </a:xfrm>
        </p:spPr>
        <p:txBody>
          <a:bodyPr>
            <a:normAutofit/>
          </a:bodyPr>
          <a:lstStyle/>
          <a:p>
            <a:pPr algn="ctr"/>
            <a:r>
              <a:rPr lang="fr-FR" b="1" dirty="0" smtClean="0">
                <a:latin typeface="+mn-lt"/>
              </a:rPr>
              <a:t>Partie 3. La grande transformation du 20</a:t>
            </a:r>
            <a:r>
              <a:rPr lang="fr-FR" b="1" baseline="30000" dirty="0" smtClean="0">
                <a:latin typeface="+mn-lt"/>
              </a:rPr>
              <a:t>e</a:t>
            </a:r>
            <a:r>
              <a:rPr lang="fr-FR" b="1" dirty="0" smtClean="0">
                <a:latin typeface="+mn-lt"/>
              </a:rPr>
              <a:t> siècle</a:t>
            </a:r>
            <a:br>
              <a:rPr lang="fr-FR" b="1" dirty="0" smtClean="0">
                <a:latin typeface="+mn-lt"/>
              </a:rPr>
            </a:br>
            <a:r>
              <a:rPr lang="fr-FR" dirty="0" smtClean="0">
                <a:latin typeface="+mn-lt"/>
              </a:rPr>
              <a:t>Chapitre 10. La chute des sociétés de propriétaires</a:t>
            </a:r>
            <a:endParaRPr lang="fr-FR" dirty="0">
              <a:latin typeface="+mn-lt"/>
            </a:endParaRPr>
          </a:p>
        </p:txBody>
      </p:sp>
      <p:sp>
        <p:nvSpPr>
          <p:cNvPr id="3" name="Espace réservé du contenu 2"/>
          <p:cNvSpPr>
            <a:spLocks noGrp="1"/>
          </p:cNvSpPr>
          <p:nvPr>
            <p:ph idx="1"/>
          </p:nvPr>
        </p:nvSpPr>
        <p:spPr>
          <a:xfrm>
            <a:off x="544011" y="2534856"/>
            <a:ext cx="11377914" cy="4323143"/>
          </a:xfrm>
        </p:spPr>
        <p:txBody>
          <a:bodyPr>
            <a:normAutofit/>
          </a:bodyPr>
          <a:lstStyle/>
          <a:p>
            <a:r>
              <a:rPr lang="fr-FR" dirty="0" smtClean="0"/>
              <a:t>La chute spectaculaire des sociétés de propriétaires entre 1914 et 1945 est la conséquence d’un triple défi: défi social et inégalitaire; défi colonial et indépendantiste; défi identitaire et rupture de l’équilibre interétatique</a:t>
            </a:r>
            <a:endParaRPr lang="fr-FR" dirty="0"/>
          </a:p>
          <a:p>
            <a:r>
              <a:rPr lang="fr-FR" dirty="0" smtClean="0"/>
              <a:t>Remise en cause radicale du régime propriétariste: impôt fortement progressif sur les revenus et les propriété; réformes agraires; impôts exceptionnels sur les patrimoines privés pour réduire l’endettement public; nationalisations et partage du pouvoir salariés-actionnaires dans les entreprises; montée en puissance de l’Etat social et fiscal</a:t>
            </a:r>
          </a:p>
          <a:p>
            <a:pPr marL="0" indent="0">
              <a:buNone/>
            </a:pPr>
            <a:r>
              <a:rPr lang="fr-FR" dirty="0" smtClean="0"/>
              <a:t>→ âge d’or des sociétés sociales-démocrates (1950-1980)</a:t>
            </a:r>
            <a:endParaRPr lang="fr-FR" dirty="0"/>
          </a:p>
        </p:txBody>
      </p:sp>
    </p:spTree>
    <p:extLst>
      <p:ext uri="{BB962C8B-B14F-4D97-AF65-F5344CB8AC3E}">
        <p14:creationId xmlns:p14="http://schemas.microsoft.com/office/powerpoint/2010/main" val="979883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36324" y="0"/>
            <a:ext cx="10719351" cy="6858000"/>
          </a:xfrm>
          <a:prstGeom prst="rect">
            <a:avLst/>
          </a:prstGeom>
        </p:spPr>
      </p:pic>
    </p:spTree>
    <p:extLst>
      <p:ext uri="{BB962C8B-B14F-4D97-AF65-F5344CB8AC3E}">
        <p14:creationId xmlns:p14="http://schemas.microsoft.com/office/powerpoint/2010/main" val="1410637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8343" y="0"/>
            <a:ext cx="10675314" cy="6858000"/>
          </a:xfrm>
          <a:prstGeom prst="rect">
            <a:avLst/>
          </a:prstGeom>
        </p:spPr>
      </p:pic>
    </p:spTree>
    <p:extLst>
      <p:ext uri="{BB962C8B-B14F-4D97-AF65-F5344CB8AC3E}">
        <p14:creationId xmlns:p14="http://schemas.microsoft.com/office/powerpoint/2010/main" val="744239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83004" y="0"/>
            <a:ext cx="10825992" cy="6858000"/>
          </a:xfrm>
          <a:prstGeom prst="rect">
            <a:avLst/>
          </a:prstGeom>
        </p:spPr>
      </p:pic>
    </p:spTree>
    <p:extLst>
      <p:ext uri="{BB962C8B-B14F-4D97-AF65-F5344CB8AC3E}">
        <p14:creationId xmlns:p14="http://schemas.microsoft.com/office/powerpoint/2010/main" val="1681518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90776" y="0"/>
            <a:ext cx="10610448" cy="6858000"/>
          </a:xfrm>
          <a:prstGeom prst="rect">
            <a:avLst/>
          </a:prstGeom>
        </p:spPr>
      </p:pic>
    </p:spTree>
    <p:extLst>
      <p:ext uri="{BB962C8B-B14F-4D97-AF65-F5344CB8AC3E}">
        <p14:creationId xmlns:p14="http://schemas.microsoft.com/office/powerpoint/2010/main" val="4277100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280794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3136856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Introduction</a:t>
            </a:r>
            <a:endParaRPr lang="fr-FR" b="1" dirty="0">
              <a:latin typeface="+mn-lt"/>
            </a:endParaRPr>
          </a:p>
        </p:txBody>
      </p:sp>
      <p:sp>
        <p:nvSpPr>
          <p:cNvPr id="3" name="Espace réservé du contenu 2"/>
          <p:cNvSpPr>
            <a:spLocks noGrp="1"/>
          </p:cNvSpPr>
          <p:nvPr>
            <p:ph idx="1"/>
          </p:nvPr>
        </p:nvSpPr>
        <p:spPr>
          <a:xfrm>
            <a:off x="123463" y="1909823"/>
            <a:ext cx="11945074" cy="3738623"/>
          </a:xfrm>
        </p:spPr>
        <p:txBody>
          <a:bodyPr>
            <a:normAutofit/>
          </a:bodyPr>
          <a:lstStyle/>
          <a:p>
            <a:r>
              <a:rPr lang="fr-FR" dirty="0" smtClean="0"/>
              <a:t>Introduction générale à l’étude des régimes et idéologies inégalitaires, </a:t>
            </a:r>
            <a:r>
              <a:rPr lang="fr-FR" dirty="0" smtClean="0">
                <a:cs typeface="Arial" panose="020B0604020202020204" pitchFamily="34" charset="0"/>
              </a:rPr>
              <a:t>depuis </a:t>
            </a:r>
            <a:r>
              <a:rPr lang="fr-FR" dirty="0">
                <a:cs typeface="Arial" panose="020B0604020202020204" pitchFamily="34" charset="0"/>
              </a:rPr>
              <a:t>les sociétés trifonctionnelles et esclavagistes jusqu’aux sociétés postcoloniales et </a:t>
            </a:r>
            <a:r>
              <a:rPr lang="fr-FR" dirty="0" smtClean="0">
                <a:cs typeface="Arial" panose="020B0604020202020204" pitchFamily="34" charset="0"/>
              </a:rPr>
              <a:t>hyper-capitalistes</a:t>
            </a:r>
            <a:endParaRPr lang="fr-FR" dirty="0">
              <a:cs typeface="Arial" panose="020B0604020202020204" pitchFamily="34" charset="0"/>
            </a:endParaRPr>
          </a:p>
          <a:p>
            <a:r>
              <a:rPr lang="fr-FR" dirty="0" smtClean="0">
                <a:cs typeface="Arial" panose="020B0604020202020204" pitchFamily="34" charset="0"/>
              </a:rPr>
              <a:t>Principal enseignement de l’enquête développée dans ce livre: </a:t>
            </a:r>
            <a:r>
              <a:rPr lang="fr-FR" b="1" dirty="0" smtClean="0">
                <a:cs typeface="Arial" panose="020B0604020202020204" pitchFamily="34" charset="0"/>
              </a:rPr>
              <a:t>l’inégalité n’est pas économique ou technologique; elle est idéologique et politique</a:t>
            </a:r>
            <a:endParaRPr lang="fr-FR" dirty="0" smtClean="0"/>
          </a:p>
          <a:p>
            <a:r>
              <a:rPr lang="fr-FR" dirty="0" smtClean="0"/>
              <a:t>Inégalités et idéologies: description des concepts et des sources </a:t>
            </a:r>
          </a:p>
          <a:p>
            <a:r>
              <a:rPr lang="fr-FR" dirty="0" smtClean="0"/>
              <a:t>Le retour des inégalités depuis 1980-1990: premiers repères</a:t>
            </a:r>
            <a:endParaRPr lang="fr-FR" dirty="0"/>
          </a:p>
        </p:txBody>
      </p:sp>
    </p:spTree>
    <p:extLst>
      <p:ext uri="{BB962C8B-B14F-4D97-AF65-F5344CB8AC3E}">
        <p14:creationId xmlns:p14="http://schemas.microsoft.com/office/powerpoint/2010/main" val="2496665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98560" y="0"/>
            <a:ext cx="11194879" cy="6858000"/>
          </a:xfrm>
          <a:prstGeom prst="rect">
            <a:avLst/>
          </a:prstGeom>
        </p:spPr>
      </p:pic>
    </p:spTree>
    <p:extLst>
      <p:ext uri="{BB962C8B-B14F-4D97-AF65-F5344CB8AC3E}">
        <p14:creationId xmlns:p14="http://schemas.microsoft.com/office/powerpoint/2010/main" val="2309321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22178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1625721"/>
          </a:xfrm>
        </p:spPr>
        <p:txBody>
          <a:bodyPr>
            <a:normAutofit/>
          </a:bodyPr>
          <a:lstStyle/>
          <a:p>
            <a:pPr algn="ctr"/>
            <a:r>
              <a:rPr lang="fr-FR" dirty="0" smtClean="0">
                <a:latin typeface="+mn-lt"/>
              </a:rPr>
              <a:t>Chapitre 11. Les sociétés sociales-démocrates: l’égalité inachevée</a:t>
            </a:r>
            <a:endParaRPr lang="fr-FR" dirty="0">
              <a:latin typeface="+mn-lt"/>
            </a:endParaRPr>
          </a:p>
        </p:txBody>
      </p:sp>
      <p:sp>
        <p:nvSpPr>
          <p:cNvPr id="3" name="Espace réservé du contenu 2"/>
          <p:cNvSpPr>
            <a:spLocks noGrp="1"/>
          </p:cNvSpPr>
          <p:nvPr>
            <p:ph idx="1"/>
          </p:nvPr>
        </p:nvSpPr>
        <p:spPr>
          <a:xfrm>
            <a:off x="0" y="1990846"/>
            <a:ext cx="12107119" cy="4867154"/>
          </a:xfrm>
        </p:spPr>
        <p:txBody>
          <a:bodyPr>
            <a:normAutofit/>
          </a:bodyPr>
          <a:lstStyle/>
          <a:p>
            <a:r>
              <a:rPr lang="fr-FR" dirty="0" smtClean="0"/>
              <a:t>Malgré leurs succès, les sociétés sociales-démocrates n’ont pas réussi à empêcher la montée des inégalités depuis les années 1980-1990: insuffisances programmatiques sur la propriété, l’éducation et le dépassement de l’Etat-nation </a:t>
            </a:r>
            <a:endParaRPr lang="fr-FR" dirty="0"/>
          </a:p>
          <a:p>
            <a:r>
              <a:rPr lang="fr-FR" dirty="0" smtClean="0"/>
              <a:t>Focalisation excessive sur les nationalisations jusqu’aux années 1980, puis quasi-abandon de toute perspective de dépassement du capitalisme depuis 1990</a:t>
            </a:r>
          </a:p>
          <a:p>
            <a:r>
              <a:rPr lang="fr-FR" dirty="0" smtClean="0"/>
              <a:t>Cogestion germanique-nordique jamais approfondie ni étendue aux autres pays</a:t>
            </a:r>
          </a:p>
          <a:p>
            <a:r>
              <a:rPr lang="fr-FR" dirty="0" smtClean="0"/>
              <a:t>Progressivité fiscale jamais étendue à l’échelon internationale; libéralisation des flux de capitaux en 1980-1990 sans aucune régulation ou fiscalité commune</a:t>
            </a:r>
          </a:p>
          <a:p>
            <a:r>
              <a:rPr lang="fr-FR" dirty="0" smtClean="0"/>
              <a:t>Nouveau défi inégalitaire éducatif lié à la montée en puissance de l’enseignement supérieur: fin de l’horizon égalitaire primaire et secondaire, stagnation de l’investissement éducatif → chute de la croissance</a:t>
            </a:r>
          </a:p>
        </p:txBody>
      </p:sp>
    </p:spTree>
    <p:extLst>
      <p:ext uri="{BB962C8B-B14F-4D97-AF65-F5344CB8AC3E}">
        <p14:creationId xmlns:p14="http://schemas.microsoft.com/office/powerpoint/2010/main" val="2217627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2784293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4680" y="0"/>
            <a:ext cx="10782639" cy="6858000"/>
          </a:xfrm>
          <a:prstGeom prst="rect">
            <a:avLst/>
          </a:prstGeom>
        </p:spPr>
      </p:pic>
    </p:spTree>
    <p:extLst>
      <p:ext uri="{BB962C8B-B14F-4D97-AF65-F5344CB8AC3E}">
        <p14:creationId xmlns:p14="http://schemas.microsoft.com/office/powerpoint/2010/main" val="3491864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7363" y="0"/>
            <a:ext cx="10557273" cy="6858000"/>
          </a:xfrm>
          <a:prstGeom prst="rect">
            <a:avLst/>
          </a:prstGeom>
        </p:spPr>
      </p:pic>
    </p:spTree>
    <p:extLst>
      <p:ext uri="{BB962C8B-B14F-4D97-AF65-F5344CB8AC3E}">
        <p14:creationId xmlns:p14="http://schemas.microsoft.com/office/powerpoint/2010/main" val="2491881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26959369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1408095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199888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52557" y="0"/>
            <a:ext cx="10886885" cy="6858000"/>
          </a:xfrm>
          <a:prstGeom prst="rect">
            <a:avLst/>
          </a:prstGeom>
        </p:spPr>
      </p:pic>
    </p:spTree>
    <p:extLst>
      <p:ext uri="{BB962C8B-B14F-4D97-AF65-F5344CB8AC3E}">
        <p14:creationId xmlns:p14="http://schemas.microsoft.com/office/powerpoint/2010/main" val="3873679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429" y="330401"/>
            <a:ext cx="11972081" cy="1625721"/>
          </a:xfrm>
        </p:spPr>
        <p:txBody>
          <a:bodyPr>
            <a:normAutofit/>
          </a:bodyPr>
          <a:lstStyle/>
          <a:p>
            <a:pPr algn="ctr"/>
            <a:r>
              <a:rPr lang="fr-FR" dirty="0" smtClean="0">
                <a:latin typeface="+mn-lt"/>
              </a:rPr>
              <a:t>Chapitre 12. Les sociétés communistes et post-communistes</a:t>
            </a:r>
            <a:endParaRPr lang="fr-FR" dirty="0">
              <a:latin typeface="+mn-lt"/>
            </a:endParaRPr>
          </a:p>
        </p:txBody>
      </p:sp>
      <p:sp>
        <p:nvSpPr>
          <p:cNvPr id="3" name="Espace réservé du contenu 2"/>
          <p:cNvSpPr>
            <a:spLocks noGrp="1"/>
          </p:cNvSpPr>
          <p:nvPr>
            <p:ph idx="1"/>
          </p:nvPr>
        </p:nvSpPr>
        <p:spPr>
          <a:xfrm>
            <a:off x="162045" y="1956122"/>
            <a:ext cx="11891059" cy="4867153"/>
          </a:xfrm>
        </p:spPr>
        <p:txBody>
          <a:bodyPr>
            <a:normAutofit/>
          </a:bodyPr>
          <a:lstStyle/>
          <a:p>
            <a:r>
              <a:rPr lang="fr-FR" dirty="0" smtClean="0"/>
              <a:t>Défi communiste: défi le plus radical lancé l’idéologie propriétariste au début du 20</a:t>
            </a:r>
            <a:r>
              <a:rPr lang="fr-FR" baseline="30000" dirty="0" smtClean="0"/>
              <a:t>e</a:t>
            </a:r>
            <a:r>
              <a:rPr lang="fr-FR" dirty="0" smtClean="0"/>
              <a:t> siècle. En pratique, l’échec dramatique du soviétisme (1917-1991) a surtout eu pour conséquence de renforcer le propriétarisme</a:t>
            </a:r>
          </a:p>
          <a:p>
            <a:r>
              <a:rPr lang="fr-FR" dirty="0" smtClean="0"/>
              <a:t>Après avoir été le pays de la propriété étatique hyper-centralisée, la Russie est devenue le temple des oligarques, des paradis fiscaux et de la richesse offshore</a:t>
            </a:r>
          </a:p>
          <a:p>
            <a:r>
              <a:rPr lang="fr-FR" dirty="0" smtClean="0"/>
              <a:t>L’échec soviétique et les difficultés occidentales ont également alimenté la fuite en avant vers un capitalisme d’Etat hyper-autoritaire en Chine</a:t>
            </a:r>
          </a:p>
          <a:p>
            <a:r>
              <a:rPr lang="fr-FR" dirty="0" smtClean="0"/>
              <a:t>En Europe de l’est, le post-communisme est également devenu le meilleur allié de l’hyper-capitalisme: fatalisme inégalitaire, dérive identitaire </a:t>
            </a:r>
          </a:p>
          <a:p>
            <a:endParaRPr lang="fr-FR" dirty="0"/>
          </a:p>
          <a:p>
            <a:pPr marL="0" indent="0">
              <a:buNone/>
            </a:pPr>
            <a:endParaRPr lang="fr-FR" dirty="0" smtClean="0"/>
          </a:p>
        </p:txBody>
      </p:sp>
    </p:spTree>
    <p:extLst>
      <p:ext uri="{BB962C8B-B14F-4D97-AF65-F5344CB8AC3E}">
        <p14:creationId xmlns:p14="http://schemas.microsoft.com/office/powerpoint/2010/main" val="104487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4113070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20384546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94193" y="0"/>
            <a:ext cx="11203614" cy="6858000"/>
          </a:xfrm>
          <a:prstGeom prst="rect">
            <a:avLst/>
          </a:prstGeom>
        </p:spPr>
      </p:pic>
    </p:spTree>
    <p:extLst>
      <p:ext uri="{BB962C8B-B14F-4D97-AF65-F5344CB8AC3E}">
        <p14:creationId xmlns:p14="http://schemas.microsoft.com/office/powerpoint/2010/main" val="1025773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4698" y="0"/>
            <a:ext cx="11022604" cy="6858000"/>
          </a:xfrm>
          <a:prstGeom prst="rect">
            <a:avLst/>
          </a:prstGeom>
        </p:spPr>
      </p:pic>
    </p:spTree>
    <p:extLst>
      <p:ext uri="{BB962C8B-B14F-4D97-AF65-F5344CB8AC3E}">
        <p14:creationId xmlns:p14="http://schemas.microsoft.com/office/powerpoint/2010/main" val="4180359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3092413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365125"/>
            <a:ext cx="11972081" cy="1625721"/>
          </a:xfrm>
        </p:spPr>
        <p:txBody>
          <a:bodyPr>
            <a:normAutofit/>
          </a:bodyPr>
          <a:lstStyle/>
          <a:p>
            <a:pPr algn="ctr"/>
            <a:r>
              <a:rPr lang="fr-FR" dirty="0" smtClean="0">
                <a:latin typeface="+mn-lt"/>
              </a:rPr>
              <a:t>Chapitre 13. L’hyper-capitalisme: </a:t>
            </a:r>
            <a:br>
              <a:rPr lang="fr-FR" dirty="0" smtClean="0">
                <a:latin typeface="+mn-lt"/>
              </a:rPr>
            </a:br>
            <a:r>
              <a:rPr lang="fr-FR" dirty="0" smtClean="0">
                <a:latin typeface="+mn-lt"/>
              </a:rPr>
              <a:t>entre modernité et archaïsme</a:t>
            </a:r>
            <a:endParaRPr lang="fr-FR" dirty="0">
              <a:latin typeface="+mn-lt"/>
            </a:endParaRPr>
          </a:p>
        </p:txBody>
      </p:sp>
      <p:sp>
        <p:nvSpPr>
          <p:cNvPr id="3" name="Espace réservé du contenu 2"/>
          <p:cNvSpPr>
            <a:spLocks noGrp="1"/>
          </p:cNvSpPr>
          <p:nvPr>
            <p:ph idx="1"/>
          </p:nvPr>
        </p:nvSpPr>
        <p:spPr>
          <a:xfrm>
            <a:off x="1" y="1990846"/>
            <a:ext cx="11991372" cy="4867153"/>
          </a:xfrm>
        </p:spPr>
        <p:txBody>
          <a:bodyPr>
            <a:normAutofit/>
          </a:bodyPr>
          <a:lstStyle/>
          <a:p>
            <a:r>
              <a:rPr lang="fr-FR" dirty="0" smtClean="0"/>
              <a:t>Origines à la fois anciennes et modernes des inégalités extrêmes:                         passé discriminatoire et esclavagiste (Afrique du Sud, Brésil, Etats-Unis)                                                vs inégalités pétrolières et financières (Moyen-Orient)</a:t>
            </a:r>
          </a:p>
          <a:p>
            <a:r>
              <a:rPr lang="fr-FR" dirty="0" smtClean="0"/>
              <a:t>Le néo-propriétarisme du début du 21</a:t>
            </a:r>
            <a:r>
              <a:rPr lang="fr-FR" baseline="30000" dirty="0" smtClean="0"/>
              <a:t>e</a:t>
            </a:r>
            <a:r>
              <a:rPr lang="fr-FR" dirty="0" smtClean="0"/>
              <a:t> siècle repose sur l’opacité financière pour empêcher la redistribution, alors que le propriétarisme du 19</a:t>
            </a:r>
            <a:r>
              <a:rPr lang="fr-FR" baseline="30000" dirty="0" smtClean="0"/>
              <a:t>e</a:t>
            </a:r>
            <a:r>
              <a:rPr lang="fr-FR" dirty="0" smtClean="0"/>
              <a:t> et du début du 20</a:t>
            </a:r>
            <a:r>
              <a:rPr lang="fr-FR" baseline="30000" dirty="0" smtClean="0"/>
              <a:t>e</a:t>
            </a:r>
            <a:r>
              <a:rPr lang="fr-FR" dirty="0" smtClean="0"/>
              <a:t> siècle reposait sur l’ordre censitaire et colonial</a:t>
            </a:r>
          </a:p>
          <a:p>
            <a:r>
              <a:rPr lang="fr-FR" dirty="0" smtClean="0"/>
              <a:t>L’opacité et les inégalités compliquent considérablement la résolution du défi climatique: un levier supplémentaire pour le changement?</a:t>
            </a:r>
          </a:p>
          <a:p>
            <a:r>
              <a:rPr lang="fr-FR" dirty="0" smtClean="0"/>
              <a:t>Maintien de très fortes inégalités patriarcales</a:t>
            </a:r>
          </a:p>
          <a:p>
            <a:r>
              <a:rPr lang="fr-FR" dirty="0" smtClean="0"/>
              <a:t>Contournement de l’Etat fiscal au Sud, nouveau régime monétaire au Nord</a:t>
            </a:r>
            <a:endParaRPr lang="fr-FR" dirty="0"/>
          </a:p>
          <a:p>
            <a:pPr marL="0" indent="0">
              <a:buNone/>
            </a:pPr>
            <a:endParaRPr lang="fr-FR" dirty="0" smtClean="0"/>
          </a:p>
        </p:txBody>
      </p:sp>
    </p:spTree>
    <p:extLst>
      <p:ext uri="{BB962C8B-B14F-4D97-AF65-F5344CB8AC3E}">
        <p14:creationId xmlns:p14="http://schemas.microsoft.com/office/powerpoint/2010/main" val="2624525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1606" y="0"/>
            <a:ext cx="11328788" cy="6858000"/>
          </a:xfrm>
          <a:prstGeom prst="rect">
            <a:avLst/>
          </a:prstGeom>
        </p:spPr>
      </p:pic>
    </p:spTree>
    <p:extLst>
      <p:ext uri="{BB962C8B-B14F-4D97-AF65-F5344CB8AC3E}">
        <p14:creationId xmlns:p14="http://schemas.microsoft.com/office/powerpoint/2010/main" val="23161847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8096703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83004" y="0"/>
            <a:ext cx="10825992" cy="6858000"/>
          </a:xfrm>
          <a:prstGeom prst="rect">
            <a:avLst/>
          </a:prstGeom>
        </p:spPr>
      </p:pic>
    </p:spTree>
    <p:extLst>
      <p:ext uri="{BB962C8B-B14F-4D97-AF65-F5344CB8AC3E}">
        <p14:creationId xmlns:p14="http://schemas.microsoft.com/office/powerpoint/2010/main" val="217188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85357" y="0"/>
            <a:ext cx="10821286" cy="6858000"/>
          </a:xfrm>
          <a:prstGeom prst="rect">
            <a:avLst/>
          </a:prstGeom>
        </p:spPr>
      </p:pic>
    </p:spTree>
    <p:extLst>
      <p:ext uri="{BB962C8B-B14F-4D97-AF65-F5344CB8AC3E}">
        <p14:creationId xmlns:p14="http://schemas.microsoft.com/office/powerpoint/2010/main" val="10596491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12126" y="0"/>
            <a:ext cx="10967748" cy="6858000"/>
          </a:xfrm>
          <a:prstGeom prst="rect">
            <a:avLst/>
          </a:prstGeom>
        </p:spPr>
      </p:pic>
    </p:spTree>
    <p:extLst>
      <p:ext uri="{BB962C8B-B14F-4D97-AF65-F5344CB8AC3E}">
        <p14:creationId xmlns:p14="http://schemas.microsoft.com/office/powerpoint/2010/main" val="1143456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1210795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8637" y="0"/>
            <a:ext cx="11094726" cy="6858000"/>
          </a:xfrm>
          <a:prstGeom prst="rect">
            <a:avLst/>
          </a:prstGeom>
        </p:spPr>
      </p:pic>
    </p:spTree>
    <p:extLst>
      <p:ext uri="{BB962C8B-B14F-4D97-AF65-F5344CB8AC3E}">
        <p14:creationId xmlns:p14="http://schemas.microsoft.com/office/powerpoint/2010/main" val="38647085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27768582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3448884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919" y="0"/>
            <a:ext cx="11972081" cy="2169731"/>
          </a:xfrm>
        </p:spPr>
        <p:txBody>
          <a:bodyPr>
            <a:normAutofit/>
          </a:bodyPr>
          <a:lstStyle/>
          <a:p>
            <a:pPr algn="ctr"/>
            <a:r>
              <a:rPr lang="fr-FR" b="1" dirty="0" smtClean="0">
                <a:latin typeface="+mn-lt"/>
              </a:rPr>
              <a:t>Partie 4. Les dimensions du conflit politique</a:t>
            </a:r>
            <a:br>
              <a:rPr lang="fr-FR" b="1" dirty="0" smtClean="0">
                <a:latin typeface="+mn-lt"/>
              </a:rPr>
            </a:br>
            <a:r>
              <a:rPr lang="fr-FR" dirty="0" smtClean="0">
                <a:latin typeface="+mn-lt"/>
              </a:rPr>
              <a:t>Chapitre 14. La frontière et la propriété:                     la construction de l’égalité</a:t>
            </a:r>
            <a:endParaRPr lang="fr-FR" dirty="0">
              <a:latin typeface="+mn-lt"/>
            </a:endParaRPr>
          </a:p>
        </p:txBody>
      </p:sp>
      <p:sp>
        <p:nvSpPr>
          <p:cNvPr id="3" name="Espace réservé du contenu 2"/>
          <p:cNvSpPr>
            <a:spLocks noGrp="1"/>
          </p:cNvSpPr>
          <p:nvPr>
            <p:ph idx="1"/>
          </p:nvPr>
        </p:nvSpPr>
        <p:spPr>
          <a:xfrm>
            <a:off x="544011" y="1990846"/>
            <a:ext cx="11493660" cy="4977114"/>
          </a:xfrm>
        </p:spPr>
        <p:txBody>
          <a:bodyPr>
            <a:normAutofit/>
          </a:bodyPr>
          <a:lstStyle/>
          <a:p>
            <a:r>
              <a:rPr lang="fr-FR" dirty="0" smtClean="0"/>
              <a:t>Repenser la gauche et la droite: l’âge d’or social-démocrate (1950-1980) correspondait à des circonstances particulières où les classes populaires étaient rassemblées dans une même coalition électorale</a:t>
            </a:r>
            <a:endParaRPr lang="fr-FR" dirty="0"/>
          </a:p>
          <a:p>
            <a:r>
              <a:rPr lang="fr-FR" dirty="0" smtClean="0"/>
              <a:t>La gauche électorale en France, aux Etats-Unis</a:t>
            </a:r>
            <a:r>
              <a:rPr lang="fr-FR" dirty="0"/>
              <a:t> </a:t>
            </a:r>
            <a:r>
              <a:rPr lang="fr-FR" dirty="0" smtClean="0"/>
              <a:t>et au Royaume-Uni:              du parti des travailleurs (1950-1980) au parti des diplômés (1990-2020)</a:t>
            </a:r>
          </a:p>
          <a:p>
            <a:r>
              <a:rPr lang="fr-FR" dirty="0" smtClean="0"/>
              <a:t>Passage d’un système de clivages classistes à un système d’élites multiples: élites intellectuelles (gauche brahmane) vs économiques (droite marchande)</a:t>
            </a:r>
          </a:p>
          <a:p>
            <a:r>
              <a:rPr lang="fr-FR" dirty="0" smtClean="0"/>
              <a:t>Par ailleurs, montée des clivages identitaires post-coloniaux</a:t>
            </a:r>
          </a:p>
          <a:p>
            <a:pPr marL="0" indent="0">
              <a:buNone/>
            </a:pPr>
            <a:r>
              <a:rPr lang="fr-FR" dirty="0" smtClean="0"/>
              <a:t>→ système instable en quatre quarts idéologiques (égalitaire-internationaliste, inégalitaire-internationaliste, inégalitaire-nativiste, égalitaire-nativiste) </a:t>
            </a:r>
          </a:p>
          <a:p>
            <a:r>
              <a:rPr lang="fr-FR" dirty="0" smtClean="0"/>
              <a:t>Le retour du triptyque socialisme, libéralisme, nationalisme</a:t>
            </a:r>
            <a:endParaRPr lang="fr-FR" dirty="0"/>
          </a:p>
        </p:txBody>
      </p:sp>
    </p:spTree>
    <p:extLst>
      <p:ext uri="{BB962C8B-B14F-4D97-AF65-F5344CB8AC3E}">
        <p14:creationId xmlns:p14="http://schemas.microsoft.com/office/powerpoint/2010/main" val="17077462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18491" y="0"/>
            <a:ext cx="11355018" cy="6858000"/>
          </a:xfrm>
          <a:prstGeom prst="rect">
            <a:avLst/>
          </a:prstGeom>
        </p:spPr>
      </p:pic>
    </p:spTree>
    <p:extLst>
      <p:ext uri="{BB962C8B-B14F-4D97-AF65-F5344CB8AC3E}">
        <p14:creationId xmlns:p14="http://schemas.microsoft.com/office/powerpoint/2010/main" val="31632258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0192717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3404611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9458" y="0"/>
            <a:ext cx="10673083" cy="6858000"/>
          </a:xfrm>
          <a:prstGeom prst="rect">
            <a:avLst/>
          </a:prstGeom>
        </p:spPr>
      </p:pic>
    </p:spTree>
    <p:extLst>
      <p:ext uri="{BB962C8B-B14F-4D97-AF65-F5344CB8AC3E}">
        <p14:creationId xmlns:p14="http://schemas.microsoft.com/office/powerpoint/2010/main" val="5144642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4462" y="0"/>
            <a:ext cx="11163075" cy="6858000"/>
          </a:xfrm>
          <a:prstGeom prst="rect">
            <a:avLst/>
          </a:prstGeom>
        </p:spPr>
      </p:pic>
    </p:spTree>
    <p:extLst>
      <p:ext uri="{BB962C8B-B14F-4D97-AF65-F5344CB8AC3E}">
        <p14:creationId xmlns:p14="http://schemas.microsoft.com/office/powerpoint/2010/main" val="5831204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11924"/>
            <a:ext cx="12192000" cy="6234152"/>
          </a:xfrm>
          <a:prstGeom prst="rect">
            <a:avLst/>
          </a:prstGeom>
        </p:spPr>
      </p:pic>
    </p:spTree>
    <p:extLst>
      <p:ext uri="{BB962C8B-B14F-4D97-AF65-F5344CB8AC3E}">
        <p14:creationId xmlns:p14="http://schemas.microsoft.com/office/powerpoint/2010/main" val="36846737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412112"/>
          </a:xfrm>
        </p:spPr>
        <p:txBody>
          <a:bodyPr>
            <a:normAutofit/>
          </a:bodyPr>
          <a:lstStyle/>
          <a:p>
            <a:pPr algn="ctr"/>
            <a:r>
              <a:rPr lang="fr-FR" dirty="0" smtClean="0">
                <a:latin typeface="+mn-lt"/>
              </a:rPr>
              <a:t>Chapitre 15. Gauche brahmane: </a:t>
            </a:r>
            <a:br>
              <a:rPr lang="fr-FR" dirty="0" smtClean="0">
                <a:latin typeface="+mn-lt"/>
              </a:rPr>
            </a:br>
            <a:r>
              <a:rPr lang="fr-FR" dirty="0" smtClean="0">
                <a:latin typeface="+mn-lt"/>
              </a:rPr>
              <a:t>les nouveaux clivages euro-américains</a:t>
            </a:r>
            <a:endParaRPr lang="fr-FR" dirty="0">
              <a:latin typeface="+mn-lt"/>
            </a:endParaRPr>
          </a:p>
        </p:txBody>
      </p:sp>
      <p:sp>
        <p:nvSpPr>
          <p:cNvPr id="3" name="Espace réservé du contenu 2"/>
          <p:cNvSpPr>
            <a:spLocks noGrp="1"/>
          </p:cNvSpPr>
          <p:nvPr>
            <p:ph idx="1"/>
          </p:nvPr>
        </p:nvSpPr>
        <p:spPr>
          <a:xfrm>
            <a:off x="219919" y="1678329"/>
            <a:ext cx="11713580" cy="5613722"/>
          </a:xfrm>
        </p:spPr>
        <p:txBody>
          <a:bodyPr>
            <a:normAutofit/>
          </a:bodyPr>
          <a:lstStyle/>
          <a:p>
            <a:r>
              <a:rPr lang="fr-FR" dirty="0" smtClean="0"/>
              <a:t>Le passage à un système d’élites multiples (gauche brahmane vs droite marchande) s’est faite au même rythme en Europe et aux Etats-Unis</a:t>
            </a:r>
          </a:p>
          <a:p>
            <a:r>
              <a:rPr lang="fr-FR" dirty="0" smtClean="0"/>
              <a:t>Cela remet en cause la thèse états-unienne d’un divorce entre la gauche électorale et les classes populaires blanches lié au mouvement des Civil rights</a:t>
            </a:r>
          </a:p>
          <a:p>
            <a:r>
              <a:rPr lang="fr-FR" dirty="0" smtClean="0"/>
              <a:t>L’exploitation politique du clivage racial et post-colonial a contribué à l’effondrement du système gauche-droite, mais n’est pas la cause première</a:t>
            </a:r>
          </a:p>
          <a:p>
            <a:r>
              <a:rPr lang="fr-FR" dirty="0" smtClean="0"/>
              <a:t>Tertiarisation éducative (montée du parti des diplômés et d’une nouvelle idéologie inégalitaire), effondrement du communisme et abandon de toute ambition de dépassement du capitalisme, libéralisation-mondialisation sans régulation → retrait électoral des classes populaires, récupération partielle par les mouvements nationaliste et identitaires </a:t>
            </a:r>
            <a:endParaRPr lang="fr-FR" dirty="0"/>
          </a:p>
        </p:txBody>
      </p:sp>
    </p:spTree>
    <p:extLst>
      <p:ext uri="{BB962C8B-B14F-4D97-AF65-F5344CB8AC3E}">
        <p14:creationId xmlns:p14="http://schemas.microsoft.com/office/powerpoint/2010/main" val="41720972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17673" y="0"/>
            <a:ext cx="11356653" cy="6858000"/>
          </a:xfrm>
          <a:prstGeom prst="rect">
            <a:avLst/>
          </a:prstGeom>
        </p:spPr>
      </p:pic>
    </p:spTree>
    <p:extLst>
      <p:ext uri="{BB962C8B-B14F-4D97-AF65-F5344CB8AC3E}">
        <p14:creationId xmlns:p14="http://schemas.microsoft.com/office/powerpoint/2010/main" val="14837164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04242" y="0"/>
            <a:ext cx="10983516" cy="6858000"/>
          </a:xfrm>
          <a:prstGeom prst="rect">
            <a:avLst/>
          </a:prstGeom>
        </p:spPr>
      </p:pic>
    </p:spTree>
    <p:extLst>
      <p:ext uri="{BB962C8B-B14F-4D97-AF65-F5344CB8AC3E}">
        <p14:creationId xmlns:p14="http://schemas.microsoft.com/office/powerpoint/2010/main" val="2697232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4436" y="0"/>
            <a:ext cx="10803127" cy="6858000"/>
          </a:xfrm>
          <a:prstGeom prst="rect">
            <a:avLst/>
          </a:prstGeom>
        </p:spPr>
      </p:pic>
    </p:spTree>
    <p:extLst>
      <p:ext uri="{BB962C8B-B14F-4D97-AF65-F5344CB8AC3E}">
        <p14:creationId xmlns:p14="http://schemas.microsoft.com/office/powerpoint/2010/main" val="14665061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437720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93636" y="0"/>
            <a:ext cx="11604728" cy="6858000"/>
          </a:xfrm>
          <a:prstGeom prst="rect">
            <a:avLst/>
          </a:prstGeom>
        </p:spPr>
      </p:pic>
    </p:spTree>
    <p:extLst>
      <p:ext uri="{BB962C8B-B14F-4D97-AF65-F5344CB8AC3E}">
        <p14:creationId xmlns:p14="http://schemas.microsoft.com/office/powerpoint/2010/main" val="7538266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926741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412112"/>
          </a:xfrm>
        </p:spPr>
        <p:txBody>
          <a:bodyPr>
            <a:normAutofit/>
          </a:bodyPr>
          <a:lstStyle/>
          <a:p>
            <a:pPr algn="ctr"/>
            <a:r>
              <a:rPr lang="fr-FR" dirty="0" smtClean="0">
                <a:latin typeface="+mn-lt"/>
              </a:rPr>
              <a:t>Chapitre 16. Social-nativisme: </a:t>
            </a:r>
            <a:br>
              <a:rPr lang="fr-FR" dirty="0" smtClean="0">
                <a:latin typeface="+mn-lt"/>
              </a:rPr>
            </a:br>
            <a:r>
              <a:rPr lang="fr-FR" dirty="0" smtClean="0">
                <a:latin typeface="+mn-lt"/>
              </a:rPr>
              <a:t>le piège identitaire post-colonial</a:t>
            </a:r>
            <a:endParaRPr lang="fr-FR" dirty="0">
              <a:latin typeface="+mn-lt"/>
            </a:endParaRPr>
          </a:p>
        </p:txBody>
      </p:sp>
      <p:sp>
        <p:nvSpPr>
          <p:cNvPr id="3" name="Espace réservé du contenu 2"/>
          <p:cNvSpPr>
            <a:spLocks noGrp="1"/>
          </p:cNvSpPr>
          <p:nvPr>
            <p:ph idx="1"/>
          </p:nvPr>
        </p:nvSpPr>
        <p:spPr>
          <a:xfrm>
            <a:off x="219919" y="1678329"/>
            <a:ext cx="11644132" cy="5613722"/>
          </a:xfrm>
        </p:spPr>
        <p:txBody>
          <a:bodyPr>
            <a:normAutofit/>
          </a:bodyPr>
          <a:lstStyle/>
          <a:p>
            <a:r>
              <a:rPr lang="fr-FR" dirty="0" smtClean="0"/>
              <a:t>Evolutions similaires dans les autres démocraties occidentales.                       Version exacerbée en Europe de l’Est (désillusion post-communiste)</a:t>
            </a:r>
          </a:p>
          <a:p>
            <a:r>
              <a:rPr lang="fr-FR" dirty="0" smtClean="0"/>
              <a:t>Le social-nativisme européen (PiS, </a:t>
            </a:r>
            <a:r>
              <a:rPr lang="fr-FR" dirty="0" err="1" smtClean="0"/>
              <a:t>Fidesz</a:t>
            </a:r>
            <a:r>
              <a:rPr lang="fr-FR" dirty="0" smtClean="0"/>
              <a:t>, FN-RN, Liga, etc.) peut-il suivre la même évolution que le parti démocrate états-unien entre 1860 et 1960?         Le plus probable est une évolution marchande-nativiste (Trump)</a:t>
            </a:r>
          </a:p>
          <a:p>
            <a:r>
              <a:rPr lang="fr-FR" dirty="0" smtClean="0"/>
              <a:t>De la possibilité d’un social-fédéralisme en Europe (et dans le monde):           cela passe par une remise en cause radicale et un remplacement des institutions et des traités actuels; pas impossible, mais la voie est étroite</a:t>
            </a:r>
          </a:p>
          <a:p>
            <a:r>
              <a:rPr lang="fr-FR" dirty="0" smtClean="0"/>
              <a:t>L’évolution des clivages électoraux en Inde et au Brésil montre qu’il est possible de regrouper les classes populaires issus de différentes origines dans une même coalition politique: l’égalité est une construction sociopolitique et n’a rien de naturel ou de spontané (pas plus que le racisme)</a:t>
            </a:r>
            <a:endParaRPr lang="fr-FR" dirty="0"/>
          </a:p>
        </p:txBody>
      </p:sp>
    </p:spTree>
    <p:extLst>
      <p:ext uri="{BB962C8B-B14F-4D97-AF65-F5344CB8AC3E}">
        <p14:creationId xmlns:p14="http://schemas.microsoft.com/office/powerpoint/2010/main" val="2130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1079694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9648026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661" y="0"/>
            <a:ext cx="10762678" cy="6858000"/>
          </a:xfrm>
          <a:prstGeom prst="rect">
            <a:avLst/>
          </a:prstGeom>
        </p:spPr>
      </p:pic>
    </p:spTree>
    <p:extLst>
      <p:ext uri="{BB962C8B-B14F-4D97-AF65-F5344CB8AC3E}">
        <p14:creationId xmlns:p14="http://schemas.microsoft.com/office/powerpoint/2010/main" val="20375236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3611" y="0"/>
            <a:ext cx="10804778" cy="6858000"/>
          </a:xfrm>
          <a:prstGeom prst="rect">
            <a:avLst/>
          </a:prstGeom>
        </p:spPr>
      </p:pic>
    </p:spTree>
    <p:extLst>
      <p:ext uri="{BB962C8B-B14F-4D97-AF65-F5344CB8AC3E}">
        <p14:creationId xmlns:p14="http://schemas.microsoft.com/office/powerpoint/2010/main" val="28533233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844420" y="0"/>
            <a:ext cx="10503160" cy="6858000"/>
          </a:xfrm>
          <a:prstGeom prst="rect">
            <a:avLst/>
          </a:prstGeom>
        </p:spPr>
      </p:pic>
    </p:spTree>
    <p:extLst>
      <p:ext uri="{BB962C8B-B14F-4D97-AF65-F5344CB8AC3E}">
        <p14:creationId xmlns:p14="http://schemas.microsoft.com/office/powerpoint/2010/main" val="5611957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90223" y="0"/>
            <a:ext cx="10611553" cy="6858000"/>
          </a:xfrm>
          <a:prstGeom prst="rect">
            <a:avLst/>
          </a:prstGeom>
        </p:spPr>
      </p:pic>
    </p:spTree>
    <p:extLst>
      <p:ext uri="{BB962C8B-B14F-4D97-AF65-F5344CB8AC3E}">
        <p14:creationId xmlns:p14="http://schemas.microsoft.com/office/powerpoint/2010/main" val="5435748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87685" y="0"/>
            <a:ext cx="10616630" cy="6858000"/>
          </a:xfrm>
          <a:prstGeom prst="rect">
            <a:avLst/>
          </a:prstGeom>
        </p:spPr>
      </p:pic>
    </p:spTree>
    <p:extLst>
      <p:ext uri="{BB962C8B-B14F-4D97-AF65-F5344CB8AC3E}">
        <p14:creationId xmlns:p14="http://schemas.microsoft.com/office/powerpoint/2010/main" val="10946742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842257" y="0"/>
            <a:ext cx="10507485" cy="6858000"/>
          </a:xfrm>
          <a:prstGeom prst="rect">
            <a:avLst/>
          </a:prstGeom>
        </p:spPr>
      </p:pic>
    </p:spTree>
    <p:extLst>
      <p:ext uri="{BB962C8B-B14F-4D97-AF65-F5344CB8AC3E}">
        <p14:creationId xmlns:p14="http://schemas.microsoft.com/office/powerpoint/2010/main" val="21934290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412112"/>
          </a:xfrm>
        </p:spPr>
        <p:txBody>
          <a:bodyPr>
            <a:normAutofit/>
          </a:bodyPr>
          <a:lstStyle/>
          <a:p>
            <a:pPr algn="ctr"/>
            <a:r>
              <a:rPr lang="fr-FR" dirty="0" smtClean="0">
                <a:latin typeface="+mn-lt"/>
              </a:rPr>
              <a:t>Chapitre 17. Eléments pour un socialisme participatif au 21</a:t>
            </a:r>
            <a:r>
              <a:rPr lang="fr-FR" baseline="30000" dirty="0" smtClean="0">
                <a:latin typeface="+mn-lt"/>
              </a:rPr>
              <a:t>e</a:t>
            </a:r>
            <a:r>
              <a:rPr lang="fr-FR" dirty="0" smtClean="0">
                <a:latin typeface="+mn-lt"/>
              </a:rPr>
              <a:t> siècle</a:t>
            </a:r>
            <a:endParaRPr lang="fr-FR" dirty="0">
              <a:latin typeface="+mn-lt"/>
            </a:endParaRPr>
          </a:p>
        </p:txBody>
      </p:sp>
      <p:sp>
        <p:nvSpPr>
          <p:cNvPr id="3" name="Espace réservé du contenu 2"/>
          <p:cNvSpPr>
            <a:spLocks noGrp="1"/>
          </p:cNvSpPr>
          <p:nvPr>
            <p:ph idx="1"/>
          </p:nvPr>
        </p:nvSpPr>
        <p:spPr>
          <a:xfrm>
            <a:off x="219918" y="1412112"/>
            <a:ext cx="11713580" cy="5613722"/>
          </a:xfrm>
        </p:spPr>
        <p:txBody>
          <a:bodyPr>
            <a:normAutofit/>
          </a:bodyPr>
          <a:lstStyle/>
          <a:p>
            <a:r>
              <a:rPr lang="fr-FR" dirty="0" smtClean="0"/>
              <a:t>Un nouvel horizon égalitaire-internationaliste est nécessaire pour sortir du piège social-nativiste post-colonial et post-communiste</a:t>
            </a:r>
          </a:p>
          <a:p>
            <a:r>
              <a:rPr lang="fr-FR" dirty="0" smtClean="0"/>
              <a:t>Dépasser la propriété privée par la propriété sociale (partage 50-50 des droits de vote salariés-actionnaires, plafonnement des droits de vote des plus gros actionnaires) et la propriété temporaire (impôt fortement progressif sur les propriétés importantes, dotation universelle en capital, héritage pour tous, circulation permanente de la propriété et du pouvoir économique)</a:t>
            </a:r>
          </a:p>
          <a:p>
            <a:r>
              <a:rPr lang="fr-FR" dirty="0" smtClean="0"/>
              <a:t>Etat social et écologique financé par un impôt fortement progressif sur les revenus et les émissions carbone, transparence et égalité éducative</a:t>
            </a:r>
          </a:p>
          <a:p>
            <a:r>
              <a:rPr lang="fr-FR" dirty="0" smtClean="0"/>
              <a:t>Remplacement des traités de libre-échange par des traités de développement durable et équitable: impôts communs sur les acteurs économiques les plus puissants, cibles contraignantes d’émissions, assemblées transnationales</a:t>
            </a:r>
            <a:endParaRPr lang="fr-FR" dirty="0"/>
          </a:p>
        </p:txBody>
      </p:sp>
    </p:spTree>
    <p:extLst>
      <p:ext uri="{BB962C8B-B14F-4D97-AF65-F5344CB8AC3E}">
        <p14:creationId xmlns:p14="http://schemas.microsoft.com/office/powerpoint/2010/main" val="150186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17880</TotalTime>
  <Words>1975</Words>
  <Application>Microsoft Office PowerPoint</Application>
  <PresentationFormat>Grand écran</PresentationFormat>
  <Paragraphs>127</Paragraphs>
  <Slides>104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104</vt:i4>
      </vt:variant>
    </vt:vector>
  </HeadingPairs>
  <TitlesOfParts>
    <vt:vector size="109"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Introduction</vt:lpstr>
      <vt:lpstr>Présentation PowerPoint</vt:lpstr>
      <vt:lpstr>Présentation PowerPoint</vt:lpstr>
      <vt:lpstr>Présentation PowerPoint</vt:lpstr>
      <vt:lpstr>Présentation PowerPoint</vt:lpstr>
      <vt:lpstr>Présentation PowerPoint</vt:lpstr>
      <vt:lpstr>Partie 1. Les régimes inégalitaires dans l’histoire Chapitre 1. Les sociétés ternaires:  l’inégalité trifonctionnelle</vt:lpstr>
      <vt:lpstr>Présentation PowerPoint</vt:lpstr>
      <vt:lpstr>Chapitre 2. Les sociétés d’ordres européennes:  pouvoir et propriété</vt:lpstr>
      <vt:lpstr>Présentation PowerPoint</vt:lpstr>
      <vt:lpstr>Présentation PowerPoint</vt:lpstr>
      <vt:lpstr>Présentation PowerPoint</vt:lpstr>
      <vt:lpstr>Chapitre 3. L’invention des sociétés de propriétaires</vt:lpstr>
      <vt:lpstr>Présentation PowerPoint</vt:lpstr>
      <vt:lpstr>Chapitre 4. Les sociétés de propriétaires:  le cas de la France</vt:lpstr>
      <vt:lpstr>Présentation PowerPoint</vt:lpstr>
      <vt:lpstr>Présentation PowerPoint</vt:lpstr>
      <vt:lpstr>Chapitre 5. Les sociétés de propriétaires:  trajectoires européennes</vt:lpstr>
      <vt:lpstr>Présentation PowerPoint</vt:lpstr>
      <vt:lpstr>Présentation PowerPoint</vt:lpstr>
      <vt:lpstr>Partie 2. Les sociétés esclavagistes et coloniales Chapitre 6. Les sociétés esclavagistes:  l’inégalité extrême</vt:lpstr>
      <vt:lpstr>Présentation PowerPoint</vt:lpstr>
      <vt:lpstr>Présentation PowerPoint</vt:lpstr>
      <vt:lpstr>Présentation PowerPoint</vt:lpstr>
      <vt:lpstr> Chapitre 7. Les sociétés coloniales:  diversité et domination</vt:lpstr>
      <vt:lpstr>Présentation PowerPoint</vt:lpstr>
      <vt:lpstr>Présentation PowerPoint</vt:lpstr>
      <vt:lpstr>Présentation PowerPoint</vt:lpstr>
      <vt:lpstr>Présentation PowerPoint</vt:lpstr>
      <vt:lpstr>Chapitre 8. Sociétés ternaires et colonialisme:  le cas de l’Inde</vt:lpstr>
      <vt:lpstr>Présentation PowerPoint</vt:lpstr>
      <vt:lpstr>Présentation PowerPoint</vt:lpstr>
      <vt:lpstr>Présentation PowerPoint</vt:lpstr>
      <vt:lpstr> Chapitre 9. Sociétés ternaires et colonialisme:  trajectoires eurasiatiques</vt:lpstr>
      <vt:lpstr>Présentation PowerPoint</vt:lpstr>
      <vt:lpstr>Présentation PowerPoint</vt:lpstr>
      <vt:lpstr>Partie 3. La grande transformation du 20e siècle Chapitre 10. La chute des sociétés de propriétaires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11. Les sociétés sociales-démocrates: l’égalité inachevée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12. Les sociétés communistes et post-communistes</vt:lpstr>
      <vt:lpstr>Présentation PowerPoint</vt:lpstr>
      <vt:lpstr>Présentation PowerPoint</vt:lpstr>
      <vt:lpstr>Présentation PowerPoint</vt:lpstr>
      <vt:lpstr>Présentation PowerPoint</vt:lpstr>
      <vt:lpstr>Présentation PowerPoint</vt:lpstr>
      <vt:lpstr>Chapitre 13. L’hyper-capitalisme:  entre modernité et archaïsme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4. Les dimensions du conflit politique Chapitre 14. La frontière et la propriété:                     la construction de l’égalité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15. Gauche brahmane:  les nouveaux clivages euro-américains</vt:lpstr>
      <vt:lpstr>Présentation PowerPoint</vt:lpstr>
      <vt:lpstr>Présentation PowerPoint</vt:lpstr>
      <vt:lpstr>Présentation PowerPoint</vt:lpstr>
      <vt:lpstr>Présentation PowerPoint</vt:lpstr>
      <vt:lpstr>Présentation PowerPoint</vt:lpstr>
      <vt:lpstr>Présentation PowerPoint</vt:lpstr>
      <vt:lpstr>Chapitre 16. Social-nativisme:  le piège identitaire post-colonial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17. Eléments pour un socialisme participatif au 21e siècle</vt:lpstr>
      <vt:lpstr>Présentation PowerPoint</vt:lpstr>
      <vt:lpstr>Présentation PowerPoint</vt:lpstr>
      <vt:lpstr>Présentation PowerPoint</vt:lpstr>
      <vt:lpstr>Conclusion</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665</cp:revision>
  <dcterms:created xsi:type="dcterms:W3CDTF">2017-12-14T17:44:20Z</dcterms:created>
  <dcterms:modified xsi:type="dcterms:W3CDTF">2019-07-31T08:15:28Z</dcterms:modified>
</cp:coreProperties>
</file>