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69" r:id="rId2"/>
    <p:sldId id="468" r:id="rId3"/>
    <p:sldId id="470" r:id="rId4"/>
    <p:sldId id="739" r:id="rId5"/>
    <p:sldId id="915" r:id="rId6"/>
    <p:sldId id="916" r:id="rId7"/>
    <p:sldId id="507" r:id="rId8"/>
    <p:sldId id="519" r:id="rId9"/>
    <p:sldId id="922" r:id="rId10"/>
    <p:sldId id="506" r:id="rId11"/>
    <p:sldId id="921" r:id="rId12"/>
    <p:sldId id="933" r:id="rId13"/>
    <p:sldId id="553" r:id="rId14"/>
    <p:sldId id="962" r:id="rId15"/>
    <p:sldId id="961" r:id="rId16"/>
    <p:sldId id="531" r:id="rId17"/>
    <p:sldId id="551" r:id="rId18"/>
    <p:sldId id="925" r:id="rId19"/>
    <p:sldId id="924" r:id="rId20"/>
    <p:sldId id="923" r:id="rId21"/>
    <p:sldId id="564" r:id="rId22"/>
    <p:sldId id="917" r:id="rId23"/>
    <p:sldId id="860" r:id="rId24"/>
    <p:sldId id="949" r:id="rId25"/>
    <p:sldId id="950" r:id="rId26"/>
    <p:sldId id="858" r:id="rId27"/>
    <p:sldId id="879" r:id="rId28"/>
    <p:sldId id="929" r:id="rId29"/>
    <p:sldId id="932" r:id="rId30"/>
    <p:sldId id="947" r:id="rId31"/>
    <p:sldId id="953" r:id="rId32"/>
    <p:sldId id="926" r:id="rId33"/>
    <p:sldId id="958" r:id="rId34"/>
    <p:sldId id="823" r:id="rId35"/>
    <p:sldId id="959" r:id="rId36"/>
    <p:sldId id="824" r:id="rId37"/>
    <p:sldId id="825" r:id="rId38"/>
    <p:sldId id="760" r:id="rId39"/>
    <p:sldId id="759" r:id="rId40"/>
    <p:sldId id="935" r:id="rId41"/>
    <p:sldId id="956" r:id="rId42"/>
    <p:sldId id="955" r:id="rId43"/>
    <p:sldId id="963" r:id="rId44"/>
    <p:sldId id="951" r:id="rId45"/>
    <p:sldId id="934" r:id="rId46"/>
    <p:sldId id="931" r:id="rId47"/>
    <p:sldId id="928" r:id="rId48"/>
    <p:sldId id="936" r:id="rId49"/>
    <p:sldId id="938" r:id="rId50"/>
    <p:sldId id="937" r:id="rId51"/>
    <p:sldId id="939" r:id="rId52"/>
    <p:sldId id="940" r:id="rId53"/>
    <p:sldId id="943" r:id="rId54"/>
    <p:sldId id="944" r:id="rId55"/>
    <p:sldId id="952" r:id="rId56"/>
    <p:sldId id="948" r:id="rId57"/>
    <p:sldId id="954" r:id="rId5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0088" autoAdjust="0"/>
  </p:normalViewPr>
  <p:slideViewPr>
    <p:cSldViewPr snapToGrid="0">
      <p:cViewPr varScale="1">
        <p:scale>
          <a:sx n="77" d="100"/>
          <a:sy n="77" d="100"/>
        </p:scale>
        <p:origin x="341" y="67"/>
      </p:cViewPr>
      <p:guideLst>
        <p:guide orient="horz" pos="2160"/>
        <p:guide pos="3840"/>
      </p:guideLst>
    </p:cSldViewPr>
  </p:slideViewPr>
  <p:outlineViewPr>
    <p:cViewPr>
      <p:scale>
        <a:sx n="33" d="100"/>
        <a:sy n="33" d="100"/>
      </p:scale>
      <p:origin x="0" y="-773"/>
    </p:cViewPr>
  </p:outlin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5BE597-678B-461B-9DE2-4B081FE2A791}" type="datetimeFigureOut">
              <a:rPr lang="fr-FR" smtClean="0"/>
              <a:t>30/09/2019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646502-5F46-4BDA-8B28-AD38A7D12679}" type="slidenum">
              <a:rPr lang="fr-FR" smtClean="0"/>
              <a:t>‹N°›</a:t>
            </a:fld>
            <a:endParaRPr lang="fr-FR"/>
          </a:p>
        </p:txBody>
      </p:sp>
    </p:spTree>
    <p:extLst>
      <p:ext uri="{BB962C8B-B14F-4D97-AF65-F5344CB8AC3E}">
        <p14:creationId xmlns:p14="http://schemas.microsoft.com/office/powerpoint/2010/main" val="3779095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123"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fr-FR" altLang="fr-FR" smtClean="0"/>
          </a:p>
        </p:txBody>
      </p:sp>
      <p:sp>
        <p:nvSpPr>
          <p:cNvPr id="5124"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8E58CD9-473F-4F00-BAE8-08505D99BB9C}" type="slidenum">
              <a:rPr lang="fr-FR" altLang="fr-FR" smtClean="0"/>
              <a:pPr>
                <a:spcBef>
                  <a:spcPct val="0"/>
                </a:spcBef>
              </a:pPr>
              <a:t>1</a:t>
            </a:fld>
            <a:endParaRPr lang="fr-FR" altLang="fr-FR" smtClean="0"/>
          </a:p>
        </p:txBody>
      </p:sp>
    </p:spTree>
    <p:extLst>
      <p:ext uri="{BB962C8B-B14F-4D97-AF65-F5344CB8AC3E}">
        <p14:creationId xmlns:p14="http://schemas.microsoft.com/office/powerpoint/2010/main" val="4017808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D4E98A5C-E7CB-4015-91D1-8831944AA7C4}" type="datetimeFigureOut">
              <a:rPr lang="fr-FR" smtClean="0"/>
              <a:t>30/09/2019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1457531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4E98A5C-E7CB-4015-91D1-8831944AA7C4}" type="datetimeFigureOut">
              <a:rPr lang="fr-FR" smtClean="0"/>
              <a:t>30/09/2019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1420955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4E98A5C-E7CB-4015-91D1-8831944AA7C4}" type="datetimeFigureOut">
              <a:rPr lang="fr-FR" smtClean="0"/>
              <a:t>30/09/2019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1423469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4E98A5C-E7CB-4015-91D1-8831944AA7C4}" type="datetimeFigureOut">
              <a:rPr lang="fr-FR" smtClean="0"/>
              <a:t>30/09/2019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839935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D4E98A5C-E7CB-4015-91D1-8831944AA7C4}" type="datetimeFigureOut">
              <a:rPr lang="fr-FR" smtClean="0"/>
              <a:t>30/09/2019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485357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4E98A5C-E7CB-4015-91D1-8831944AA7C4}" type="datetimeFigureOut">
              <a:rPr lang="fr-FR" smtClean="0"/>
              <a:t>30/09/2019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2232678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4E98A5C-E7CB-4015-91D1-8831944AA7C4}" type="datetimeFigureOut">
              <a:rPr lang="fr-FR" smtClean="0"/>
              <a:t>30/09/2019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2387254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D4E98A5C-E7CB-4015-91D1-8831944AA7C4}" type="datetimeFigureOut">
              <a:rPr lang="fr-FR" smtClean="0"/>
              <a:t>30/09/2019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3792773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4E98A5C-E7CB-4015-91D1-8831944AA7C4}" type="datetimeFigureOut">
              <a:rPr lang="fr-FR" smtClean="0"/>
              <a:t>30/09/2019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2977377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4E98A5C-E7CB-4015-91D1-8831944AA7C4}" type="datetimeFigureOut">
              <a:rPr lang="fr-FR" smtClean="0"/>
              <a:t>30/09/2019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93347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4E98A5C-E7CB-4015-91D1-8831944AA7C4}" type="datetimeFigureOut">
              <a:rPr lang="fr-FR" smtClean="0"/>
              <a:t>30/09/2019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446946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E98A5C-E7CB-4015-91D1-8831944AA7C4}" type="datetimeFigureOut">
              <a:rPr lang="fr-FR" smtClean="0"/>
              <a:t>30/09/2019</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D36FC8-649A-420F-A525-5972BD0ABCDA}" type="slidenum">
              <a:rPr lang="fr-FR" smtClean="0"/>
              <a:t>‹N°›</a:t>
            </a:fld>
            <a:endParaRPr lang="fr-FR"/>
          </a:p>
        </p:txBody>
      </p:sp>
    </p:spTree>
    <p:extLst>
      <p:ext uri="{BB962C8B-B14F-4D97-AF65-F5344CB8AC3E}">
        <p14:creationId xmlns:p14="http://schemas.microsoft.com/office/powerpoint/2010/main" val="29719156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piketty.pse.ens.fr/ideologie"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ctrTitle"/>
          </p:nvPr>
        </p:nvSpPr>
        <p:spPr>
          <a:xfrm>
            <a:off x="258417" y="1242391"/>
            <a:ext cx="11658600" cy="1202636"/>
          </a:xfrm>
        </p:spPr>
        <p:txBody>
          <a:bodyPr>
            <a:normAutofit/>
          </a:bodyPr>
          <a:lstStyle/>
          <a:p>
            <a:pPr eaLnBrk="1" hangingPunct="1"/>
            <a:r>
              <a:rPr lang="en-US" altLang="fr-FR" b="1" dirty="0" smtClean="0">
                <a:latin typeface="+mn-lt"/>
              </a:rPr>
              <a:t>Capital et </a:t>
            </a:r>
            <a:r>
              <a:rPr lang="en-US" altLang="fr-FR" b="1" dirty="0" err="1" smtClean="0">
                <a:latin typeface="+mn-lt"/>
              </a:rPr>
              <a:t>idéologie</a:t>
            </a:r>
            <a:endParaRPr lang="fr-FR" altLang="fr-FR" b="1" dirty="0">
              <a:latin typeface="+mn-lt"/>
            </a:endParaRPr>
          </a:p>
        </p:txBody>
      </p:sp>
      <p:sp>
        <p:nvSpPr>
          <p:cNvPr id="3" name="Sous-titre 2"/>
          <p:cNvSpPr>
            <a:spLocks noGrp="1"/>
          </p:cNvSpPr>
          <p:nvPr>
            <p:ph type="subTitle" idx="1"/>
          </p:nvPr>
        </p:nvSpPr>
        <p:spPr>
          <a:xfrm>
            <a:off x="258417" y="3511383"/>
            <a:ext cx="11539330" cy="1537696"/>
          </a:xfrm>
        </p:spPr>
        <p:txBody>
          <a:bodyPr rtlCol="0">
            <a:normAutofit/>
          </a:bodyPr>
          <a:lstStyle/>
          <a:p>
            <a:pPr>
              <a:defRPr/>
            </a:pPr>
            <a:r>
              <a:rPr lang="en-US" sz="3500" dirty="0"/>
              <a:t>Thomas </a:t>
            </a:r>
            <a:r>
              <a:rPr lang="en-US" sz="3500" dirty="0" err="1"/>
              <a:t>Piketty</a:t>
            </a:r>
            <a:endParaRPr lang="en-US" sz="3500" dirty="0"/>
          </a:p>
          <a:p>
            <a:pPr>
              <a:defRPr/>
            </a:pPr>
            <a:r>
              <a:rPr lang="en-US" sz="3500" dirty="0" smtClean="0"/>
              <a:t>Grenoble</a:t>
            </a:r>
            <a:r>
              <a:rPr lang="en-US" sz="3500" dirty="0" smtClean="0"/>
              <a:t>, 2 </a:t>
            </a:r>
            <a:r>
              <a:rPr lang="en-US" sz="3500" smtClean="0"/>
              <a:t>octobre </a:t>
            </a:r>
            <a:r>
              <a:rPr lang="en-US" sz="3500" dirty="0" smtClean="0"/>
              <a:t>2019</a:t>
            </a:r>
          </a:p>
        </p:txBody>
      </p:sp>
    </p:spTree>
    <p:extLst>
      <p:ext uri="{BB962C8B-B14F-4D97-AF65-F5344CB8AC3E}">
        <p14:creationId xmlns:p14="http://schemas.microsoft.com/office/powerpoint/2010/main" val="18677567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0" y="348771"/>
            <a:ext cx="12192000" cy="6160457"/>
          </a:xfrm>
          <a:prstGeom prst="rect">
            <a:avLst/>
          </a:prstGeom>
        </p:spPr>
      </p:pic>
    </p:spTree>
    <p:extLst>
      <p:ext uri="{BB962C8B-B14F-4D97-AF65-F5344CB8AC3E}">
        <p14:creationId xmlns:p14="http://schemas.microsoft.com/office/powerpoint/2010/main" val="20505004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54765" y="715617"/>
            <a:ext cx="10386392" cy="4989444"/>
          </a:xfrm>
        </p:spPr>
        <p:txBody>
          <a:bodyPr>
            <a:normAutofit/>
          </a:bodyPr>
          <a:lstStyle/>
          <a:p>
            <a:pPr marL="0" indent="0">
              <a:buNone/>
            </a:pPr>
            <a:r>
              <a:rPr lang="fr-FR" b="1" dirty="0"/>
              <a:t>2. Les mobilisations sociales, le mythe du marché auto-régulé, et la réduction des inégalités au 20</a:t>
            </a:r>
            <a:r>
              <a:rPr lang="fr-FR" b="1" baseline="30000" dirty="0"/>
              <a:t>e</a:t>
            </a:r>
            <a:r>
              <a:rPr lang="fr-FR" b="1" dirty="0"/>
              <a:t> </a:t>
            </a:r>
            <a:r>
              <a:rPr lang="fr-FR" b="1" dirty="0" smtClean="0"/>
              <a:t>siècle</a:t>
            </a:r>
          </a:p>
          <a:p>
            <a:pPr marL="0" indent="0">
              <a:buNone/>
            </a:pPr>
            <a:endParaRPr lang="fr-FR" b="1" dirty="0" smtClean="0"/>
          </a:p>
          <a:p>
            <a:r>
              <a:rPr lang="fr-FR" dirty="0" smtClean="0"/>
              <a:t>Les mobilisations sociales et les mouvements socialistes conduisent à partir de la fin du 19</a:t>
            </a:r>
            <a:r>
              <a:rPr lang="fr-FR" baseline="30000" dirty="0" smtClean="0"/>
              <a:t>e</a:t>
            </a:r>
            <a:r>
              <a:rPr lang="fr-FR" dirty="0" smtClean="0"/>
              <a:t> siècle et du début du 20</a:t>
            </a:r>
            <a:r>
              <a:rPr lang="fr-FR" baseline="30000" dirty="0" smtClean="0"/>
              <a:t>e</a:t>
            </a:r>
            <a:r>
              <a:rPr lang="fr-FR" dirty="0" smtClean="0"/>
              <a:t> siècle aux prémisses d’un mouvement allant vers la réduction des inégalités</a:t>
            </a:r>
          </a:p>
          <a:p>
            <a:pPr marL="0" indent="0">
              <a:buNone/>
            </a:pPr>
            <a:endParaRPr lang="fr-FR" dirty="0" smtClean="0"/>
          </a:p>
          <a:p>
            <a:r>
              <a:rPr lang="fr-FR" dirty="0"/>
              <a:t>C</a:t>
            </a:r>
            <a:r>
              <a:rPr lang="fr-FR" dirty="0" smtClean="0"/>
              <a:t>e mouvement a été fortement accéléré par les crises violentes des années 1914-1945, elles-mêmes conséquences des très fortes tensions créées par les inégalités nationales et internationales</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37873073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893435" y="0"/>
            <a:ext cx="10405130" cy="6858000"/>
          </a:xfrm>
          <a:prstGeom prst="rect">
            <a:avLst/>
          </a:prstGeom>
        </p:spPr>
      </p:pic>
    </p:spTree>
    <p:extLst>
      <p:ext uri="{BB962C8B-B14F-4D97-AF65-F5344CB8AC3E}">
        <p14:creationId xmlns:p14="http://schemas.microsoft.com/office/powerpoint/2010/main" val="36425707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470047" y="0"/>
            <a:ext cx="11251905" cy="6858000"/>
          </a:xfrm>
          <a:prstGeom prst="rect">
            <a:avLst/>
          </a:prstGeom>
        </p:spPr>
      </p:pic>
    </p:spTree>
    <p:extLst>
      <p:ext uri="{BB962C8B-B14F-4D97-AF65-F5344CB8AC3E}">
        <p14:creationId xmlns:p14="http://schemas.microsoft.com/office/powerpoint/2010/main" val="12024780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584356" y="0"/>
            <a:ext cx="11023287" cy="6858000"/>
          </a:xfrm>
          <a:prstGeom prst="rect">
            <a:avLst/>
          </a:prstGeom>
        </p:spPr>
      </p:pic>
    </p:spTree>
    <p:extLst>
      <p:ext uri="{BB962C8B-B14F-4D97-AF65-F5344CB8AC3E}">
        <p14:creationId xmlns:p14="http://schemas.microsoft.com/office/powerpoint/2010/main" val="13425300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572815" y="0"/>
            <a:ext cx="11046369" cy="6858000"/>
          </a:xfrm>
          <a:prstGeom prst="rect">
            <a:avLst/>
          </a:prstGeom>
        </p:spPr>
      </p:pic>
    </p:spTree>
    <p:extLst>
      <p:ext uri="{BB962C8B-B14F-4D97-AF65-F5344CB8AC3E}">
        <p14:creationId xmlns:p14="http://schemas.microsoft.com/office/powerpoint/2010/main" val="19235468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751910" y="0"/>
            <a:ext cx="10688180" cy="6858000"/>
          </a:xfrm>
          <a:prstGeom prst="rect">
            <a:avLst/>
          </a:prstGeom>
        </p:spPr>
      </p:pic>
    </p:spTree>
    <p:extLst>
      <p:ext uri="{BB962C8B-B14F-4D97-AF65-F5344CB8AC3E}">
        <p14:creationId xmlns:p14="http://schemas.microsoft.com/office/powerpoint/2010/main" val="9675730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725768" y="0"/>
            <a:ext cx="10740463" cy="6858000"/>
          </a:xfrm>
          <a:prstGeom prst="rect">
            <a:avLst/>
          </a:prstGeom>
        </p:spPr>
      </p:pic>
    </p:spTree>
    <p:extLst>
      <p:ext uri="{BB962C8B-B14F-4D97-AF65-F5344CB8AC3E}">
        <p14:creationId xmlns:p14="http://schemas.microsoft.com/office/powerpoint/2010/main" val="25697249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55374" y="387625"/>
            <a:ext cx="10386392" cy="5665305"/>
          </a:xfrm>
        </p:spPr>
        <p:txBody>
          <a:bodyPr>
            <a:normAutofit lnSpcReduction="10000"/>
          </a:bodyPr>
          <a:lstStyle/>
          <a:p>
            <a:pPr marL="0" indent="0">
              <a:buNone/>
            </a:pPr>
            <a:r>
              <a:rPr lang="fr-FR" b="1" dirty="0" smtClean="0"/>
              <a:t>3. </a:t>
            </a:r>
            <a:r>
              <a:rPr lang="fr-FR" b="1" dirty="0">
                <a:cs typeface="Arial" panose="020B0604020202020204" pitchFamily="34" charset="0"/>
              </a:rPr>
              <a:t>Le post-communisme, l’échec du reaganisme et le risque d’une nouvelle dérive nationaliste et identitaire au 21</a:t>
            </a:r>
            <a:r>
              <a:rPr lang="fr-FR" b="1" baseline="30000" dirty="0">
                <a:cs typeface="Arial" panose="020B0604020202020204" pitchFamily="34" charset="0"/>
              </a:rPr>
              <a:t>e</a:t>
            </a:r>
            <a:r>
              <a:rPr lang="fr-FR" b="1" dirty="0">
                <a:cs typeface="Arial" panose="020B0604020202020204" pitchFamily="34" charset="0"/>
              </a:rPr>
              <a:t> </a:t>
            </a:r>
            <a:r>
              <a:rPr lang="fr-FR" b="1" dirty="0" smtClean="0">
                <a:cs typeface="Arial" panose="020B0604020202020204" pitchFamily="34" charset="0"/>
              </a:rPr>
              <a:t>siècle</a:t>
            </a:r>
          </a:p>
          <a:p>
            <a:pPr marL="0" indent="0">
              <a:buNone/>
            </a:pPr>
            <a:endParaRPr lang="fr-FR" b="1" dirty="0" smtClean="0"/>
          </a:p>
          <a:p>
            <a:r>
              <a:rPr lang="fr-FR" dirty="0" smtClean="0"/>
              <a:t>Le post-communisme est devenu le meilleur allié de l’hyper-capitalisme: il nourrit une désillusion face à toute forme d’économie juste et d’internationalisme égalitaire </a:t>
            </a:r>
          </a:p>
          <a:p>
            <a:pPr marL="0" indent="0">
              <a:buNone/>
            </a:pPr>
            <a:endParaRPr lang="fr-FR" dirty="0" smtClean="0"/>
          </a:p>
          <a:p>
            <a:r>
              <a:rPr lang="fr-FR" dirty="0" smtClean="0"/>
              <a:t>L’échec du reaganisme et la montée des inégalités ont également contribué à un mouvement de retour vers les frontières et de nouvelles formes de dérives identitaires</a:t>
            </a:r>
          </a:p>
          <a:p>
            <a:pPr marL="0" indent="0">
              <a:buNone/>
            </a:pPr>
            <a:endParaRPr lang="fr-FR" dirty="0"/>
          </a:p>
          <a:p>
            <a:r>
              <a:rPr lang="fr-FR" b="1" dirty="0" smtClean="0"/>
              <a:t>Les crises ne sont pas suffisantes pour conduire à la réduction des inégalités: tout dépend du débouché politique et institutionnel</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38248035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5" name="Image 4"/>
          <p:cNvPicPr>
            <a:picLocks noChangeAspect="1"/>
          </p:cNvPicPr>
          <p:nvPr/>
        </p:nvPicPr>
        <p:blipFill>
          <a:blip r:embed="rId2"/>
          <a:stretch>
            <a:fillRect/>
          </a:stretch>
        </p:blipFill>
        <p:spPr>
          <a:xfrm>
            <a:off x="772561" y="0"/>
            <a:ext cx="10646877" cy="6858000"/>
          </a:xfrm>
          <a:prstGeom prst="rect">
            <a:avLst/>
          </a:prstGeom>
        </p:spPr>
      </p:pic>
    </p:spTree>
    <p:extLst>
      <p:ext uri="{BB962C8B-B14F-4D97-AF65-F5344CB8AC3E}">
        <p14:creationId xmlns:p14="http://schemas.microsoft.com/office/powerpoint/2010/main" val="36774882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5894" y="285050"/>
            <a:ext cx="3881213" cy="6086578"/>
          </a:xfrm>
        </p:spPr>
      </p:pic>
      <p:sp>
        <p:nvSpPr>
          <p:cNvPr id="5" name="Espace réservé du contenu 2"/>
          <p:cNvSpPr txBox="1">
            <a:spLocks/>
          </p:cNvSpPr>
          <p:nvPr/>
        </p:nvSpPr>
        <p:spPr>
          <a:xfrm>
            <a:off x="4462671" y="379688"/>
            <a:ext cx="7563678" cy="59919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b="1" dirty="0" smtClean="0">
                <a:cs typeface="Arial" panose="020B0604020202020204" pitchFamily="34" charset="0"/>
              </a:rPr>
              <a:t>Cette présentation s’appuie sur une partie des graphiques et tableaux </a:t>
            </a:r>
            <a:r>
              <a:rPr lang="fr-FR" dirty="0" smtClean="0">
                <a:cs typeface="Arial" panose="020B0604020202020204" pitchFamily="34" charset="0"/>
              </a:rPr>
              <a:t>rassemblés dans mon livre </a:t>
            </a:r>
            <a:r>
              <a:rPr lang="fr-FR" i="1" dirty="0" smtClean="0">
                <a:cs typeface="Arial" panose="020B0604020202020204" pitchFamily="34" charset="0"/>
              </a:rPr>
              <a:t>Capital et idéologie </a:t>
            </a:r>
            <a:r>
              <a:rPr lang="fr-FR" dirty="0" smtClean="0">
                <a:cs typeface="Arial" panose="020B0604020202020204" pitchFamily="34" charset="0"/>
              </a:rPr>
              <a:t>(2019)</a:t>
            </a:r>
          </a:p>
          <a:p>
            <a:pPr marL="0" indent="0">
              <a:buFont typeface="Arial" panose="020B0604020202020204" pitchFamily="34" charset="0"/>
              <a:buNone/>
            </a:pPr>
            <a:r>
              <a:rPr lang="fr-FR" dirty="0" smtClean="0">
                <a:cs typeface="Arial" panose="020B0604020202020204" pitchFamily="34" charset="0"/>
              </a:rPr>
              <a:t/>
            </a:r>
            <a:br>
              <a:rPr lang="fr-FR" dirty="0" smtClean="0">
                <a:cs typeface="Arial" panose="020B0604020202020204" pitchFamily="34" charset="0"/>
              </a:rPr>
            </a:br>
            <a:r>
              <a:rPr lang="fr-FR" b="1" dirty="0" smtClean="0">
                <a:cs typeface="Arial" panose="020B0604020202020204" pitchFamily="34" charset="0"/>
              </a:rPr>
              <a:t>Une histoire économique, sociale et politique des régimes inégalitaires</a:t>
            </a:r>
            <a:r>
              <a:rPr lang="fr-FR" dirty="0" smtClean="0">
                <a:cs typeface="Arial" panose="020B0604020202020204" pitchFamily="34" charset="0"/>
              </a:rPr>
              <a:t>, depuis les sociétés trifonctionnelles et esclavagistes jusqu’aux sociétés postcoloniales et hyper-capitalistes</a:t>
            </a:r>
          </a:p>
          <a:p>
            <a:pPr marL="0" indent="0">
              <a:buFont typeface="Arial" panose="020B0604020202020204" pitchFamily="34" charset="0"/>
              <a:buNone/>
            </a:pPr>
            <a:endParaRPr lang="fr-FR" dirty="0">
              <a:cs typeface="Arial" panose="020B0604020202020204" pitchFamily="34" charset="0"/>
            </a:endParaRPr>
          </a:p>
          <a:p>
            <a:pPr marL="0" indent="0">
              <a:buFont typeface="Arial" panose="020B0604020202020204" pitchFamily="34" charset="0"/>
              <a:buNone/>
            </a:pPr>
            <a:r>
              <a:rPr lang="fr-FR" dirty="0" smtClean="0">
                <a:cs typeface="Arial" panose="020B0604020202020204" pitchFamily="34" charset="0"/>
              </a:rPr>
              <a:t>Par comparaison au </a:t>
            </a:r>
            <a:r>
              <a:rPr lang="fr-FR" i="1" dirty="0" smtClean="0">
                <a:cs typeface="Arial" panose="020B0604020202020204" pitchFamily="34" charset="0"/>
              </a:rPr>
              <a:t>Capital au 21</a:t>
            </a:r>
            <a:r>
              <a:rPr lang="fr-FR" i="1" baseline="30000" dirty="0" smtClean="0">
                <a:cs typeface="Arial" panose="020B0604020202020204" pitchFamily="34" charset="0"/>
              </a:rPr>
              <a:t>e</a:t>
            </a:r>
            <a:r>
              <a:rPr lang="fr-FR" i="1" dirty="0" smtClean="0">
                <a:cs typeface="Arial" panose="020B0604020202020204" pitchFamily="34" charset="0"/>
              </a:rPr>
              <a:t> siècle</a:t>
            </a:r>
            <a:r>
              <a:rPr lang="fr-FR" dirty="0" smtClean="0">
                <a:cs typeface="Arial" panose="020B0604020202020204" pitchFamily="34" charset="0"/>
              </a:rPr>
              <a:t> (2013),  </a:t>
            </a:r>
            <a:r>
              <a:rPr lang="fr-FR" i="1" dirty="0" smtClean="0">
                <a:cs typeface="Arial" panose="020B0604020202020204" pitchFamily="34" charset="0"/>
              </a:rPr>
              <a:t>Capital et idéologie</a:t>
            </a:r>
            <a:r>
              <a:rPr lang="fr-FR" dirty="0" smtClean="0">
                <a:cs typeface="Arial" panose="020B0604020202020204" pitchFamily="34" charset="0"/>
              </a:rPr>
              <a:t> est un livre moins occidentalo-centré, plus politique et </a:t>
            </a:r>
            <a:r>
              <a:rPr lang="fr-FR" b="1" dirty="0" smtClean="0">
                <a:cs typeface="Arial" panose="020B0604020202020204" pitchFamily="34" charset="0"/>
              </a:rPr>
              <a:t>axé sur les fragilités et les transformations des idéologies inégalitaires</a:t>
            </a:r>
          </a:p>
          <a:p>
            <a:pPr marL="0" indent="0">
              <a:buFont typeface="Arial" panose="020B0604020202020204" pitchFamily="34" charset="0"/>
              <a:buNone/>
            </a:pPr>
            <a:r>
              <a:rPr lang="fr-FR" dirty="0" smtClean="0">
                <a:cs typeface="Arial" panose="020B0604020202020204" pitchFamily="34" charset="0"/>
              </a:rPr>
              <a:t>Un bien meilleur livre (je crois!)</a:t>
            </a:r>
            <a:endParaRPr lang="fr-FR" dirty="0"/>
          </a:p>
        </p:txBody>
      </p:sp>
    </p:spTree>
    <p:extLst>
      <p:ext uri="{BB962C8B-B14F-4D97-AF65-F5344CB8AC3E}">
        <p14:creationId xmlns:p14="http://schemas.microsoft.com/office/powerpoint/2010/main" val="858992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263528" y="0"/>
            <a:ext cx="11664944" cy="6858000"/>
          </a:xfrm>
          <a:prstGeom prst="rect">
            <a:avLst/>
          </a:prstGeom>
        </p:spPr>
      </p:pic>
    </p:spTree>
    <p:extLst>
      <p:ext uri="{BB962C8B-B14F-4D97-AF65-F5344CB8AC3E}">
        <p14:creationId xmlns:p14="http://schemas.microsoft.com/office/powerpoint/2010/main" val="11091205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752990" y="0"/>
            <a:ext cx="10686020" cy="6858000"/>
          </a:xfrm>
          <a:prstGeom prst="rect">
            <a:avLst/>
          </a:prstGeom>
        </p:spPr>
      </p:pic>
    </p:spTree>
    <p:extLst>
      <p:ext uri="{BB962C8B-B14F-4D97-AF65-F5344CB8AC3E}">
        <p14:creationId xmlns:p14="http://schemas.microsoft.com/office/powerpoint/2010/main" val="41932617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549008" y="0"/>
            <a:ext cx="11093983" cy="6858000"/>
          </a:xfrm>
          <a:prstGeom prst="rect">
            <a:avLst/>
          </a:prstGeom>
        </p:spPr>
      </p:pic>
    </p:spTree>
    <p:extLst>
      <p:ext uri="{BB962C8B-B14F-4D97-AF65-F5344CB8AC3E}">
        <p14:creationId xmlns:p14="http://schemas.microsoft.com/office/powerpoint/2010/main" val="25447571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697773" y="0"/>
            <a:ext cx="10796453" cy="6858000"/>
          </a:xfrm>
          <a:prstGeom prst="rect">
            <a:avLst/>
          </a:prstGeom>
        </p:spPr>
      </p:pic>
    </p:spTree>
    <p:extLst>
      <p:ext uri="{BB962C8B-B14F-4D97-AF65-F5344CB8AC3E}">
        <p14:creationId xmlns:p14="http://schemas.microsoft.com/office/powerpoint/2010/main" val="2379407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565154" y="0"/>
            <a:ext cx="11061692" cy="6858000"/>
          </a:xfrm>
          <a:prstGeom prst="rect">
            <a:avLst/>
          </a:prstGeom>
        </p:spPr>
      </p:pic>
    </p:spTree>
    <p:extLst>
      <p:ext uri="{BB962C8B-B14F-4D97-AF65-F5344CB8AC3E}">
        <p14:creationId xmlns:p14="http://schemas.microsoft.com/office/powerpoint/2010/main" val="40612500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643025" y="0"/>
            <a:ext cx="10905950" cy="6858000"/>
          </a:xfrm>
          <a:prstGeom prst="rect">
            <a:avLst/>
          </a:prstGeom>
        </p:spPr>
      </p:pic>
    </p:spTree>
    <p:extLst>
      <p:ext uri="{BB962C8B-B14F-4D97-AF65-F5344CB8AC3E}">
        <p14:creationId xmlns:p14="http://schemas.microsoft.com/office/powerpoint/2010/main" val="19714463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723141" y="0"/>
            <a:ext cx="10745718" cy="6858000"/>
          </a:xfrm>
          <a:prstGeom prst="rect">
            <a:avLst/>
          </a:prstGeom>
        </p:spPr>
      </p:pic>
    </p:spTree>
    <p:extLst>
      <p:ext uri="{BB962C8B-B14F-4D97-AF65-F5344CB8AC3E}">
        <p14:creationId xmlns:p14="http://schemas.microsoft.com/office/powerpoint/2010/main" val="12597405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714036" y="0"/>
            <a:ext cx="10763928" cy="6858000"/>
          </a:xfrm>
          <a:prstGeom prst="rect">
            <a:avLst/>
          </a:prstGeom>
        </p:spPr>
      </p:pic>
    </p:spTree>
    <p:extLst>
      <p:ext uri="{BB962C8B-B14F-4D97-AF65-F5344CB8AC3E}">
        <p14:creationId xmlns:p14="http://schemas.microsoft.com/office/powerpoint/2010/main" val="16966560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774621" y="0"/>
            <a:ext cx="10642757" cy="6858000"/>
          </a:xfrm>
          <a:prstGeom prst="rect">
            <a:avLst/>
          </a:prstGeom>
        </p:spPr>
      </p:pic>
    </p:spTree>
    <p:extLst>
      <p:ext uri="{BB962C8B-B14F-4D97-AF65-F5344CB8AC3E}">
        <p14:creationId xmlns:p14="http://schemas.microsoft.com/office/powerpoint/2010/main" val="18760172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201977" y="0"/>
            <a:ext cx="11788045" cy="6858000"/>
          </a:xfrm>
          <a:prstGeom prst="rect">
            <a:avLst/>
          </a:prstGeom>
        </p:spPr>
      </p:pic>
    </p:spTree>
    <p:extLst>
      <p:ext uri="{BB962C8B-B14F-4D97-AF65-F5344CB8AC3E}">
        <p14:creationId xmlns:p14="http://schemas.microsoft.com/office/powerpoint/2010/main" val="32734890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199" y="109331"/>
            <a:ext cx="10810461" cy="616225"/>
          </a:xfrm>
        </p:spPr>
        <p:txBody>
          <a:bodyPr>
            <a:noAutofit/>
          </a:bodyPr>
          <a:lstStyle/>
          <a:p>
            <a:pPr algn="ctr"/>
            <a:r>
              <a:rPr lang="fr-FR" sz="5000" b="1" dirty="0" smtClean="0">
                <a:latin typeface="+mn-lt"/>
              </a:rPr>
              <a:t>Plan du livre</a:t>
            </a:r>
            <a:endParaRPr lang="fr-FR" sz="5000" b="1" dirty="0">
              <a:latin typeface="+mn-lt"/>
            </a:endParaRPr>
          </a:p>
        </p:txBody>
      </p:sp>
      <p:sp>
        <p:nvSpPr>
          <p:cNvPr id="3" name="Espace réservé du contenu 2"/>
          <p:cNvSpPr>
            <a:spLocks noGrp="1"/>
          </p:cNvSpPr>
          <p:nvPr>
            <p:ph idx="1"/>
          </p:nvPr>
        </p:nvSpPr>
        <p:spPr>
          <a:xfrm>
            <a:off x="838199" y="725556"/>
            <a:ext cx="11718235" cy="6271591"/>
          </a:xfrm>
        </p:spPr>
        <p:txBody>
          <a:bodyPr>
            <a:noAutofit/>
          </a:bodyPr>
          <a:lstStyle/>
          <a:p>
            <a:pPr marL="0" indent="0">
              <a:buNone/>
            </a:pPr>
            <a:r>
              <a:rPr lang="fr-FR" b="1" dirty="0" smtClean="0"/>
              <a:t>Première </a:t>
            </a:r>
            <a:r>
              <a:rPr lang="fr-FR" b="1" dirty="0"/>
              <a:t>partie. Les régimes inégalitaires dans l’histoire </a:t>
            </a:r>
            <a:endParaRPr lang="fr-FR" dirty="0"/>
          </a:p>
          <a:p>
            <a:pPr marL="0" indent="0">
              <a:buNone/>
            </a:pPr>
            <a:r>
              <a:rPr lang="fr-FR" sz="2700" dirty="0" smtClean="0"/>
              <a:t>Chap. </a:t>
            </a:r>
            <a:r>
              <a:rPr lang="fr-FR" sz="2700" dirty="0"/>
              <a:t>1. Les sociétés ternaires : l’inégalité trifonctionnelle                             </a:t>
            </a:r>
            <a:endParaRPr lang="fr-FR" sz="2700" dirty="0" smtClean="0"/>
          </a:p>
          <a:p>
            <a:pPr marL="0" indent="0">
              <a:buNone/>
            </a:pPr>
            <a:r>
              <a:rPr lang="fr-FR" sz="2700" dirty="0" smtClean="0"/>
              <a:t>Chap. </a:t>
            </a:r>
            <a:r>
              <a:rPr lang="fr-FR" sz="2700" dirty="0"/>
              <a:t>2. Les sociétés d’ordres européennes : pouvoir et propriété                </a:t>
            </a:r>
            <a:endParaRPr lang="fr-FR" sz="2700" dirty="0" smtClean="0"/>
          </a:p>
          <a:p>
            <a:pPr marL="0" indent="0">
              <a:buNone/>
            </a:pPr>
            <a:r>
              <a:rPr lang="fr-FR" sz="2700" dirty="0" smtClean="0"/>
              <a:t>Chap. </a:t>
            </a:r>
            <a:r>
              <a:rPr lang="fr-FR" sz="2700" dirty="0"/>
              <a:t>3. L’invention des sociétés de propriétaires                                          </a:t>
            </a:r>
            <a:endParaRPr lang="fr-FR" sz="2700" dirty="0" smtClean="0"/>
          </a:p>
          <a:p>
            <a:pPr marL="0" indent="0">
              <a:buNone/>
            </a:pPr>
            <a:r>
              <a:rPr lang="fr-FR" sz="2700" dirty="0" smtClean="0"/>
              <a:t>Chap. </a:t>
            </a:r>
            <a:r>
              <a:rPr lang="fr-FR" sz="2700" dirty="0"/>
              <a:t>4. Les sociétés de propriétaires : le cas de la France                           </a:t>
            </a:r>
            <a:endParaRPr lang="fr-FR" sz="2700" dirty="0" smtClean="0"/>
          </a:p>
          <a:p>
            <a:pPr marL="0" indent="0">
              <a:buNone/>
            </a:pPr>
            <a:r>
              <a:rPr lang="fr-FR" sz="2700" dirty="0" smtClean="0"/>
              <a:t>Chap. </a:t>
            </a:r>
            <a:r>
              <a:rPr lang="fr-FR" sz="2700" dirty="0"/>
              <a:t>5. Les sociétés de propriétaires : trajectoires européennes </a:t>
            </a:r>
            <a:endParaRPr lang="fr-FR" sz="2700" dirty="0" smtClean="0"/>
          </a:p>
          <a:p>
            <a:pPr marL="0" indent="0">
              <a:buNone/>
            </a:pPr>
            <a:r>
              <a:rPr lang="fr-FR" sz="2700" dirty="0" smtClean="0"/>
              <a:t>                 </a:t>
            </a:r>
            <a:endParaRPr lang="fr-FR" b="1" dirty="0" smtClean="0"/>
          </a:p>
          <a:p>
            <a:pPr marL="0" indent="0">
              <a:buNone/>
            </a:pPr>
            <a:r>
              <a:rPr lang="fr-FR" b="1" dirty="0" smtClean="0"/>
              <a:t>Seconde </a:t>
            </a:r>
            <a:r>
              <a:rPr lang="fr-FR" b="1" dirty="0"/>
              <a:t>partie. Les sociétés esclavagistes et coloniales</a:t>
            </a:r>
            <a:endParaRPr lang="fr-FR" dirty="0"/>
          </a:p>
          <a:p>
            <a:pPr marL="0" indent="0">
              <a:buNone/>
            </a:pPr>
            <a:r>
              <a:rPr lang="fr-FR" sz="2700" dirty="0" smtClean="0"/>
              <a:t>Chap. </a:t>
            </a:r>
            <a:r>
              <a:rPr lang="fr-FR" sz="2700" dirty="0"/>
              <a:t>6. Les sociétés esclavagistes : l’inégalité extrême                               </a:t>
            </a:r>
            <a:endParaRPr lang="fr-FR" sz="2700" dirty="0" smtClean="0"/>
          </a:p>
          <a:p>
            <a:pPr marL="0" indent="0">
              <a:buNone/>
            </a:pPr>
            <a:r>
              <a:rPr lang="fr-FR" sz="2700" dirty="0" smtClean="0"/>
              <a:t>Chap. </a:t>
            </a:r>
            <a:r>
              <a:rPr lang="fr-FR" sz="2700" dirty="0"/>
              <a:t>7. Les sociétés coloniales : diversité et domination                              </a:t>
            </a:r>
            <a:endParaRPr lang="fr-FR" sz="2700" dirty="0" smtClean="0"/>
          </a:p>
          <a:p>
            <a:pPr marL="0" indent="0">
              <a:buNone/>
            </a:pPr>
            <a:r>
              <a:rPr lang="fr-FR" sz="2700" dirty="0" smtClean="0"/>
              <a:t>Chap. </a:t>
            </a:r>
            <a:r>
              <a:rPr lang="fr-FR" sz="2700" dirty="0"/>
              <a:t>8. Sociétés ternaires et colonialisme : le cas de l’Inde                         </a:t>
            </a:r>
            <a:endParaRPr lang="fr-FR" sz="2700" dirty="0" smtClean="0"/>
          </a:p>
          <a:p>
            <a:pPr marL="0" indent="0">
              <a:buNone/>
            </a:pPr>
            <a:r>
              <a:rPr lang="fr-FR" sz="2700" dirty="0" smtClean="0"/>
              <a:t>Chap. </a:t>
            </a:r>
            <a:r>
              <a:rPr lang="fr-FR" sz="2700" dirty="0"/>
              <a:t>9. Sociétés ternaires et colonialisme : trajectoires </a:t>
            </a:r>
            <a:r>
              <a:rPr lang="fr-FR" sz="2700" dirty="0" smtClean="0"/>
              <a:t>eurasiatiques</a:t>
            </a:r>
            <a:endParaRPr lang="fr-FR" sz="2700" dirty="0"/>
          </a:p>
        </p:txBody>
      </p:sp>
    </p:spTree>
    <p:extLst>
      <p:ext uri="{BB962C8B-B14F-4D97-AF65-F5344CB8AC3E}">
        <p14:creationId xmlns:p14="http://schemas.microsoft.com/office/powerpoint/2010/main" val="30211338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588573" y="0"/>
            <a:ext cx="11014854" cy="6858000"/>
          </a:xfrm>
          <a:prstGeom prst="rect">
            <a:avLst/>
          </a:prstGeom>
        </p:spPr>
      </p:pic>
    </p:spTree>
    <p:extLst>
      <p:ext uri="{BB962C8B-B14F-4D97-AF65-F5344CB8AC3E}">
        <p14:creationId xmlns:p14="http://schemas.microsoft.com/office/powerpoint/2010/main" val="40188067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511952" y="0"/>
            <a:ext cx="11168096" cy="6858000"/>
          </a:xfrm>
          <a:prstGeom prst="rect">
            <a:avLst/>
          </a:prstGeom>
        </p:spPr>
      </p:pic>
    </p:spTree>
    <p:extLst>
      <p:ext uri="{BB962C8B-B14F-4D97-AF65-F5344CB8AC3E}">
        <p14:creationId xmlns:p14="http://schemas.microsoft.com/office/powerpoint/2010/main" val="16680116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75252" y="447261"/>
            <a:ext cx="11161644" cy="6152321"/>
          </a:xfrm>
        </p:spPr>
        <p:txBody>
          <a:bodyPr>
            <a:normAutofit lnSpcReduction="10000"/>
          </a:bodyPr>
          <a:lstStyle/>
          <a:p>
            <a:pPr marL="0" indent="0">
              <a:buNone/>
            </a:pPr>
            <a:r>
              <a:rPr lang="fr-FR" b="1" dirty="0" smtClean="0">
                <a:cs typeface="Arial" panose="020B0604020202020204" pitchFamily="34" charset="0"/>
              </a:rPr>
              <a:t>4</a:t>
            </a:r>
            <a:r>
              <a:rPr lang="fr-FR" b="1" dirty="0">
                <a:cs typeface="Arial" panose="020B0604020202020204" pitchFamily="34" charset="0"/>
              </a:rPr>
              <a:t>. Pistes pour une sortie de crise apaisée: le social-fédéralisme et le socialisme participatif</a:t>
            </a:r>
            <a:endParaRPr lang="fr-FR" b="1" dirty="0"/>
          </a:p>
          <a:p>
            <a:pPr marL="0" indent="0">
              <a:buNone/>
            </a:pPr>
            <a:endParaRPr lang="fr-FR" b="1" dirty="0" smtClean="0"/>
          </a:p>
          <a:p>
            <a:r>
              <a:rPr lang="fr-FR" dirty="0" smtClean="0"/>
              <a:t>Pour résoudre les défis climatiques et inégalitaires, il faut dépasser le capitalisme et la sacralisation de la propriété privée (sur les ressources naturelles, les connaissances, etc.)</a:t>
            </a:r>
          </a:p>
          <a:p>
            <a:pPr marL="0" indent="0">
              <a:buNone/>
            </a:pPr>
            <a:endParaRPr lang="fr-FR" dirty="0" smtClean="0"/>
          </a:p>
          <a:p>
            <a:r>
              <a:rPr lang="fr-FR" b="1" dirty="0" smtClean="0"/>
              <a:t>Propriété sociale et temporaire</a:t>
            </a:r>
            <a:r>
              <a:rPr lang="fr-FR" dirty="0" smtClean="0"/>
              <a:t>: équilibrer les droits des propriétaires par ceux des salariés (généralisation de la cogestion), faire circuler le pouvoir et la propriété privée (héritage pour tous à 120 000 euros), limiter l’accumulation individuelle à une ampleur raisonnable (sur la base des expériences historiques)</a:t>
            </a:r>
          </a:p>
          <a:p>
            <a:r>
              <a:rPr lang="fr-FR" b="1" dirty="0" smtClean="0"/>
              <a:t>Justice éducative</a:t>
            </a:r>
            <a:r>
              <a:rPr lang="fr-FR" dirty="0" smtClean="0"/>
              <a:t> réelle et vérifiable</a:t>
            </a:r>
          </a:p>
          <a:p>
            <a:r>
              <a:rPr lang="fr-FR" b="1" dirty="0" smtClean="0"/>
              <a:t>Social-fédéralisme</a:t>
            </a:r>
            <a:r>
              <a:rPr lang="fr-FR" dirty="0" smtClean="0"/>
              <a:t>: soumettre le libre-échange à des objectifs contraignants de justice sociale, fiscale et climatique</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9888503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713457" y="0"/>
            <a:ext cx="10765086" cy="6858000"/>
          </a:xfrm>
          <a:prstGeom prst="rect">
            <a:avLst/>
          </a:prstGeom>
        </p:spPr>
      </p:pic>
    </p:spTree>
    <p:extLst>
      <p:ext uri="{BB962C8B-B14F-4D97-AF65-F5344CB8AC3E}">
        <p14:creationId xmlns:p14="http://schemas.microsoft.com/office/powerpoint/2010/main" val="27920196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0" y="334036"/>
            <a:ext cx="12192000" cy="6189927"/>
          </a:xfrm>
          <a:prstGeom prst="rect">
            <a:avLst/>
          </a:prstGeom>
        </p:spPr>
      </p:pic>
    </p:spTree>
    <p:extLst>
      <p:ext uri="{BB962C8B-B14F-4D97-AF65-F5344CB8AC3E}">
        <p14:creationId xmlns:p14="http://schemas.microsoft.com/office/powerpoint/2010/main" val="35880879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620537" y="0"/>
            <a:ext cx="10950926" cy="6858000"/>
          </a:xfrm>
          <a:prstGeom prst="rect">
            <a:avLst/>
          </a:prstGeom>
        </p:spPr>
      </p:pic>
    </p:spTree>
    <p:extLst>
      <p:ext uri="{BB962C8B-B14F-4D97-AF65-F5344CB8AC3E}">
        <p14:creationId xmlns:p14="http://schemas.microsoft.com/office/powerpoint/2010/main" val="12306654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335052" y="0"/>
            <a:ext cx="11521896" cy="6858000"/>
          </a:xfrm>
          <a:prstGeom prst="rect">
            <a:avLst/>
          </a:prstGeom>
        </p:spPr>
      </p:pic>
    </p:spTree>
    <p:extLst>
      <p:ext uri="{BB962C8B-B14F-4D97-AF65-F5344CB8AC3E}">
        <p14:creationId xmlns:p14="http://schemas.microsoft.com/office/powerpoint/2010/main" val="23337640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0" y="255880"/>
            <a:ext cx="12192000" cy="6346239"/>
          </a:xfrm>
          <a:prstGeom prst="rect">
            <a:avLst/>
          </a:prstGeom>
        </p:spPr>
      </p:pic>
    </p:spTree>
    <p:extLst>
      <p:ext uri="{BB962C8B-B14F-4D97-AF65-F5344CB8AC3E}">
        <p14:creationId xmlns:p14="http://schemas.microsoft.com/office/powerpoint/2010/main" val="10270390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0668" y="0"/>
            <a:ext cx="11972081" cy="1122744"/>
          </a:xfrm>
        </p:spPr>
        <p:txBody>
          <a:bodyPr>
            <a:normAutofit/>
          </a:bodyPr>
          <a:lstStyle/>
          <a:p>
            <a:pPr algn="ctr"/>
            <a:r>
              <a:rPr lang="fr-FR" b="1" dirty="0" smtClean="0">
                <a:latin typeface="+mn-lt"/>
              </a:rPr>
              <a:t>Conclusion</a:t>
            </a:r>
            <a:endParaRPr lang="fr-FR" b="1" dirty="0">
              <a:latin typeface="+mn-lt"/>
            </a:endParaRPr>
          </a:p>
        </p:txBody>
      </p:sp>
      <p:sp>
        <p:nvSpPr>
          <p:cNvPr id="3" name="Espace réservé du contenu 2"/>
          <p:cNvSpPr>
            <a:spLocks noGrp="1"/>
          </p:cNvSpPr>
          <p:nvPr>
            <p:ph idx="1"/>
          </p:nvPr>
        </p:nvSpPr>
        <p:spPr>
          <a:xfrm>
            <a:off x="833376" y="1122744"/>
            <a:ext cx="10822329" cy="5486777"/>
          </a:xfrm>
        </p:spPr>
        <p:txBody>
          <a:bodyPr>
            <a:normAutofit/>
          </a:bodyPr>
          <a:lstStyle/>
          <a:p>
            <a:r>
              <a:rPr lang="fr-FR" dirty="0" smtClean="0"/>
              <a:t>En proposant une histoire économique, sociale, intellectuelle et politique des régimes inégalitaires, ce livre montre la fragilité et les transformations permanentes des idéologies inégalitaires</a:t>
            </a:r>
          </a:p>
          <a:p>
            <a:r>
              <a:rPr lang="fr-FR" dirty="0"/>
              <a:t>L</a:t>
            </a:r>
            <a:r>
              <a:rPr lang="fr-FR" dirty="0" smtClean="0"/>
              <a:t>es idéologies inégalitaires du présent ne sont pas toujours plus raisonnables que celles du passé, et elles finiront elles-aussi par être remplacées par d’autres</a:t>
            </a:r>
          </a:p>
          <a:p>
            <a:r>
              <a:rPr lang="fr-FR" b="1" dirty="0" smtClean="0"/>
              <a:t>L’histoire comme lutte des idéologies et comme quête de la justice</a:t>
            </a:r>
          </a:p>
          <a:p>
            <a:r>
              <a:rPr lang="fr-FR" dirty="0"/>
              <a:t>A</a:t>
            </a:r>
            <a:r>
              <a:rPr lang="fr-FR" dirty="0" smtClean="0"/>
              <a:t> la différence de la pure lutte des classes, la lutte des idéologies repose sur l’échange, le partage</a:t>
            </a:r>
            <a:r>
              <a:rPr lang="fr-FR" dirty="0"/>
              <a:t> </a:t>
            </a:r>
            <a:r>
              <a:rPr lang="fr-FR" dirty="0" smtClean="0"/>
              <a:t>des expériences, et la délibération.                      Personne ne détiendra jamais la vérité ultime sur la propriété juste, l’éducation juste, la frontière juste. Pour que les crises et les luttes aient des débouchés utiles, il faut débattre, débattre, débattre… </a:t>
            </a:r>
          </a:p>
        </p:txBody>
      </p:sp>
    </p:spTree>
    <p:extLst>
      <p:ext uri="{BB962C8B-B14F-4D97-AF65-F5344CB8AC3E}">
        <p14:creationId xmlns:p14="http://schemas.microsoft.com/office/powerpoint/2010/main" val="5377460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68357" y="258418"/>
            <a:ext cx="11698356" cy="6231835"/>
          </a:xfrm>
        </p:spPr>
        <p:txBody>
          <a:bodyPr>
            <a:normAutofit/>
          </a:bodyPr>
          <a:lstStyle/>
          <a:p>
            <a:r>
              <a:rPr lang="fr-FR" dirty="0" smtClean="0"/>
              <a:t>Les positions défendues dans ce livre sur le socialisme participatif et le social-fédéralisme peuvent sembler radicales. Mais en vérité, elles se situent dans la droite ligne d’un mouvement vers le socialisme démocratique à l’oeuvre depuis le 19</a:t>
            </a:r>
            <a:r>
              <a:rPr lang="fr-FR" baseline="30000" dirty="0" smtClean="0"/>
              <a:t>e</a:t>
            </a:r>
            <a:r>
              <a:rPr lang="fr-FR" dirty="0" smtClean="0"/>
              <a:t> siècle et de mesures expérimentées au 20</a:t>
            </a:r>
            <a:r>
              <a:rPr lang="fr-FR" baseline="30000" dirty="0" smtClean="0"/>
              <a:t>e</a:t>
            </a:r>
            <a:r>
              <a:rPr lang="fr-FR" dirty="0" smtClean="0"/>
              <a:t> siècle :</a:t>
            </a:r>
          </a:p>
          <a:p>
            <a:pPr lvl="1"/>
            <a:r>
              <a:rPr lang="fr-FR" sz="2800" dirty="0"/>
              <a:t>C</a:t>
            </a:r>
            <a:r>
              <a:rPr lang="fr-FR" sz="2800" dirty="0" smtClean="0"/>
              <a:t>ogestion germanique-nordique, </a:t>
            </a:r>
            <a:r>
              <a:rPr lang="fr-FR" sz="2800" dirty="0"/>
              <a:t>p</a:t>
            </a:r>
            <a:r>
              <a:rPr lang="fr-FR" sz="2800" dirty="0" smtClean="0"/>
              <a:t>rogressivité fiscale à l’anglo-saxonne, réservations-quotas à l’indienne, etc.</a:t>
            </a:r>
          </a:p>
          <a:p>
            <a:pPr marL="457200" lvl="1" indent="0">
              <a:buNone/>
            </a:pPr>
            <a:endParaRPr lang="fr-FR" sz="2800" dirty="0" smtClean="0"/>
          </a:p>
          <a:p>
            <a:r>
              <a:rPr lang="fr-FR" dirty="0" smtClean="0"/>
              <a:t>Une partie de notre désarroi contemporain s’explique aussi par l’autonomisation excessive de la sphère économique vis-à-vis des autres sciences sociales et de la sphère civique et politique. </a:t>
            </a:r>
            <a:r>
              <a:rPr lang="fr-FR" dirty="0"/>
              <a:t>C</a:t>
            </a:r>
            <a:r>
              <a:rPr lang="fr-FR" dirty="0" smtClean="0"/>
              <a:t>e livre essaie de contribuer à la réappropriation citoyenne du savoir économique et historique.</a:t>
            </a:r>
          </a:p>
          <a:p>
            <a:pPr marL="0" indent="0">
              <a:buNone/>
            </a:pPr>
            <a:endParaRPr lang="fr-FR" dirty="0" smtClean="0"/>
          </a:p>
          <a:p>
            <a:r>
              <a:rPr lang="fr-FR" b="1" dirty="0" smtClean="0"/>
              <a:t>Merci pour votre attention! </a:t>
            </a:r>
            <a:endParaRPr lang="fr-FR" b="1" dirty="0"/>
          </a:p>
        </p:txBody>
      </p:sp>
    </p:spTree>
    <p:extLst>
      <p:ext uri="{BB962C8B-B14F-4D97-AF65-F5344CB8AC3E}">
        <p14:creationId xmlns:p14="http://schemas.microsoft.com/office/powerpoint/2010/main" val="19051668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8235" y="231494"/>
            <a:ext cx="11539330" cy="6528121"/>
          </a:xfrm>
        </p:spPr>
        <p:txBody>
          <a:bodyPr>
            <a:normAutofit lnSpcReduction="10000"/>
          </a:bodyPr>
          <a:lstStyle/>
          <a:p>
            <a:pPr marL="0" indent="0">
              <a:buNone/>
            </a:pPr>
            <a:r>
              <a:rPr lang="fr-FR" b="1" dirty="0" smtClean="0"/>
              <a:t>Troisième </a:t>
            </a:r>
            <a:r>
              <a:rPr lang="fr-FR" b="1" dirty="0"/>
              <a:t>partie. La grande transformation du 20</a:t>
            </a:r>
            <a:r>
              <a:rPr lang="fr-FR" b="1" baseline="30000" dirty="0"/>
              <a:t>e</a:t>
            </a:r>
            <a:r>
              <a:rPr lang="fr-FR" b="1" dirty="0"/>
              <a:t> siècle</a:t>
            </a:r>
            <a:endParaRPr lang="fr-FR" dirty="0"/>
          </a:p>
          <a:p>
            <a:pPr marL="0" indent="0">
              <a:buNone/>
            </a:pPr>
            <a:r>
              <a:rPr lang="fr-FR" sz="2700" dirty="0" smtClean="0"/>
              <a:t>Chap. </a:t>
            </a:r>
            <a:r>
              <a:rPr lang="fr-FR" sz="2700" dirty="0"/>
              <a:t>10. La chute des sociétés de propriétaires                                             </a:t>
            </a:r>
            <a:endParaRPr lang="fr-FR" sz="2700" dirty="0" smtClean="0"/>
          </a:p>
          <a:p>
            <a:pPr marL="0" indent="0">
              <a:buNone/>
            </a:pPr>
            <a:r>
              <a:rPr lang="fr-FR" sz="2700" dirty="0" smtClean="0"/>
              <a:t>Chap. </a:t>
            </a:r>
            <a:r>
              <a:rPr lang="fr-FR" sz="2700" dirty="0"/>
              <a:t>11. Les sociétés sociales-démocrates : l’égalité inachevée                  </a:t>
            </a:r>
            <a:endParaRPr lang="fr-FR" sz="2700" dirty="0" smtClean="0"/>
          </a:p>
          <a:p>
            <a:pPr marL="0" indent="0">
              <a:buNone/>
            </a:pPr>
            <a:r>
              <a:rPr lang="fr-FR" sz="2700" dirty="0" smtClean="0"/>
              <a:t>Chap. </a:t>
            </a:r>
            <a:r>
              <a:rPr lang="fr-FR" sz="2700" dirty="0"/>
              <a:t>12. Les sociétés communistes et post-communistes                            </a:t>
            </a:r>
            <a:endParaRPr lang="fr-FR" sz="2700" dirty="0" smtClean="0"/>
          </a:p>
          <a:p>
            <a:pPr marL="0" indent="0">
              <a:buNone/>
            </a:pPr>
            <a:r>
              <a:rPr lang="fr-FR" sz="2700" dirty="0" smtClean="0"/>
              <a:t>Chap. </a:t>
            </a:r>
            <a:r>
              <a:rPr lang="fr-FR" sz="2700" dirty="0"/>
              <a:t>13. L’hyper-capitalisme : entre modernité et </a:t>
            </a:r>
            <a:r>
              <a:rPr lang="fr-FR" sz="2700" dirty="0" smtClean="0"/>
              <a:t>archaïsme</a:t>
            </a:r>
          </a:p>
          <a:p>
            <a:pPr marL="0" indent="0">
              <a:buNone/>
            </a:pPr>
            <a:r>
              <a:rPr lang="fr-FR" sz="2700" dirty="0" smtClean="0"/>
              <a:t>                         </a:t>
            </a:r>
            <a:endParaRPr lang="fr-FR" dirty="0"/>
          </a:p>
          <a:p>
            <a:pPr marL="0" indent="0">
              <a:buNone/>
            </a:pPr>
            <a:r>
              <a:rPr lang="fr-FR" b="1" dirty="0"/>
              <a:t>Quatrième partie. Repenser les dimensions du conflit politique  </a:t>
            </a:r>
            <a:endParaRPr lang="fr-FR" dirty="0"/>
          </a:p>
          <a:p>
            <a:pPr marL="0" indent="0">
              <a:buNone/>
            </a:pPr>
            <a:r>
              <a:rPr lang="fr-FR" sz="2700" dirty="0" smtClean="0"/>
              <a:t>Chap. </a:t>
            </a:r>
            <a:r>
              <a:rPr lang="fr-FR" sz="2700" dirty="0"/>
              <a:t>14. La frontière et la propriété : la construction de l’égalité                 </a:t>
            </a:r>
            <a:endParaRPr lang="fr-FR" sz="2700" dirty="0" smtClean="0"/>
          </a:p>
          <a:p>
            <a:pPr marL="0" indent="0">
              <a:buNone/>
            </a:pPr>
            <a:r>
              <a:rPr lang="fr-FR" sz="2700" dirty="0" smtClean="0"/>
              <a:t>Chap. </a:t>
            </a:r>
            <a:r>
              <a:rPr lang="fr-FR" sz="2700" dirty="0"/>
              <a:t>15. Gauche brahmane : les nouveaux clivages euro-américains          </a:t>
            </a:r>
            <a:endParaRPr lang="fr-FR" sz="2700" dirty="0" smtClean="0"/>
          </a:p>
          <a:p>
            <a:pPr marL="0" indent="0">
              <a:buNone/>
            </a:pPr>
            <a:r>
              <a:rPr lang="fr-FR" sz="2700" dirty="0" smtClean="0"/>
              <a:t>Chap. </a:t>
            </a:r>
            <a:r>
              <a:rPr lang="fr-FR" sz="2700" dirty="0"/>
              <a:t>16. Social-nativisme : le piège identitaire post-colonial     </a:t>
            </a:r>
          </a:p>
          <a:p>
            <a:pPr marL="0" indent="0">
              <a:buNone/>
            </a:pPr>
            <a:r>
              <a:rPr lang="fr-FR" sz="2700" dirty="0" smtClean="0"/>
              <a:t>Chap. </a:t>
            </a:r>
            <a:r>
              <a:rPr lang="fr-FR" sz="2700" dirty="0"/>
              <a:t>17. Eléments pour un socialisme participatif au 21</a:t>
            </a:r>
            <a:r>
              <a:rPr lang="fr-FR" sz="2700" baseline="30000" dirty="0"/>
              <a:t>e</a:t>
            </a:r>
            <a:r>
              <a:rPr lang="fr-FR" sz="2700" dirty="0"/>
              <a:t> </a:t>
            </a:r>
            <a:r>
              <a:rPr lang="fr-FR" sz="2700" dirty="0" smtClean="0"/>
              <a:t>siècle</a:t>
            </a:r>
          </a:p>
          <a:p>
            <a:pPr marL="0" indent="0">
              <a:buNone/>
            </a:pPr>
            <a:endParaRPr lang="fr-FR" sz="2700" dirty="0"/>
          </a:p>
          <a:p>
            <a:pPr marL="0" indent="0">
              <a:buNone/>
            </a:pPr>
            <a:r>
              <a:rPr lang="fr-FR" sz="2700" dirty="0" smtClean="0"/>
              <a:t>Pour accéder à des extraits du livre, à l’ensemble des graphiques, tableaux et séries de données et à cette présentation: </a:t>
            </a:r>
            <a:r>
              <a:rPr lang="fr-FR" sz="2700" b="1" dirty="0" smtClean="0"/>
              <a:t>voir </a:t>
            </a:r>
            <a:r>
              <a:rPr lang="fr-FR" sz="2700" b="1" dirty="0" smtClean="0">
                <a:hlinkClick r:id="rId2"/>
              </a:rPr>
              <a:t>piketty.pse.ens.fr/</a:t>
            </a:r>
            <a:r>
              <a:rPr lang="fr-FR" sz="2700" b="1" dirty="0" err="1" smtClean="0">
                <a:hlinkClick r:id="rId2"/>
              </a:rPr>
              <a:t>ideologie</a:t>
            </a:r>
            <a:endParaRPr lang="fr-FR" sz="2700" b="1" dirty="0"/>
          </a:p>
        </p:txBody>
      </p:sp>
    </p:spTree>
    <p:extLst>
      <p:ext uri="{BB962C8B-B14F-4D97-AF65-F5344CB8AC3E}">
        <p14:creationId xmlns:p14="http://schemas.microsoft.com/office/powerpoint/2010/main" val="10836789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0391" y="2144229"/>
            <a:ext cx="10515600" cy="1325563"/>
          </a:xfrm>
        </p:spPr>
        <p:txBody>
          <a:bodyPr>
            <a:normAutofit/>
          </a:bodyPr>
          <a:lstStyle/>
          <a:p>
            <a:pPr algn="ctr"/>
            <a:r>
              <a:rPr lang="fr-FR" sz="3600" b="1" dirty="0" smtClean="0">
                <a:latin typeface="+mn-lt"/>
              </a:rPr>
              <a:t>Graphiques supplémentaires:                  </a:t>
            </a:r>
            <a:br>
              <a:rPr lang="fr-FR" sz="3600" b="1" dirty="0" smtClean="0">
                <a:latin typeface="+mn-lt"/>
              </a:rPr>
            </a:br>
            <a:r>
              <a:rPr lang="fr-FR" sz="3600" b="1" dirty="0" smtClean="0">
                <a:latin typeface="+mn-lt"/>
              </a:rPr>
              <a:t>réponses aux questions</a:t>
            </a:r>
            <a:endParaRPr lang="fr-FR" sz="3600" b="1" dirty="0">
              <a:latin typeface="+mn-lt"/>
            </a:endParaRPr>
          </a:p>
        </p:txBody>
      </p:sp>
    </p:spTree>
    <p:extLst>
      <p:ext uri="{BB962C8B-B14F-4D97-AF65-F5344CB8AC3E}">
        <p14:creationId xmlns:p14="http://schemas.microsoft.com/office/powerpoint/2010/main" val="36776737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491865" y="0"/>
            <a:ext cx="11208269" cy="6858000"/>
          </a:xfrm>
          <a:prstGeom prst="rect">
            <a:avLst/>
          </a:prstGeom>
        </p:spPr>
      </p:pic>
    </p:spTree>
    <p:extLst>
      <p:ext uri="{BB962C8B-B14F-4D97-AF65-F5344CB8AC3E}">
        <p14:creationId xmlns:p14="http://schemas.microsoft.com/office/powerpoint/2010/main" val="23698404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647709" y="0"/>
            <a:ext cx="10896582" cy="6858000"/>
          </a:xfrm>
          <a:prstGeom prst="rect">
            <a:avLst/>
          </a:prstGeom>
        </p:spPr>
      </p:pic>
    </p:spTree>
    <p:extLst>
      <p:ext uri="{BB962C8B-B14F-4D97-AF65-F5344CB8AC3E}">
        <p14:creationId xmlns:p14="http://schemas.microsoft.com/office/powerpoint/2010/main" val="18962690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425544" y="0"/>
            <a:ext cx="11340911" cy="6858000"/>
          </a:xfrm>
          <a:prstGeom prst="rect">
            <a:avLst/>
          </a:prstGeom>
        </p:spPr>
      </p:pic>
    </p:spTree>
    <p:extLst>
      <p:ext uri="{BB962C8B-B14F-4D97-AF65-F5344CB8AC3E}">
        <p14:creationId xmlns:p14="http://schemas.microsoft.com/office/powerpoint/2010/main" val="15558206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308957" y="0"/>
            <a:ext cx="11574086" cy="6858000"/>
          </a:xfrm>
          <a:prstGeom prst="rect">
            <a:avLst/>
          </a:prstGeom>
        </p:spPr>
      </p:pic>
    </p:spTree>
    <p:extLst>
      <p:ext uri="{BB962C8B-B14F-4D97-AF65-F5344CB8AC3E}">
        <p14:creationId xmlns:p14="http://schemas.microsoft.com/office/powerpoint/2010/main" val="42749501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639587" y="0"/>
            <a:ext cx="10912826" cy="6858000"/>
          </a:xfrm>
          <a:prstGeom prst="rect">
            <a:avLst/>
          </a:prstGeom>
        </p:spPr>
      </p:pic>
    </p:spTree>
    <p:extLst>
      <p:ext uri="{BB962C8B-B14F-4D97-AF65-F5344CB8AC3E}">
        <p14:creationId xmlns:p14="http://schemas.microsoft.com/office/powerpoint/2010/main" val="2354585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564387" y="0"/>
            <a:ext cx="11063225" cy="6858000"/>
          </a:xfrm>
          <a:prstGeom prst="rect">
            <a:avLst/>
          </a:prstGeom>
        </p:spPr>
      </p:pic>
    </p:spTree>
    <p:extLst>
      <p:ext uri="{BB962C8B-B14F-4D97-AF65-F5344CB8AC3E}">
        <p14:creationId xmlns:p14="http://schemas.microsoft.com/office/powerpoint/2010/main" val="21127928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596445" y="0"/>
            <a:ext cx="10999109" cy="6858000"/>
          </a:xfrm>
          <a:prstGeom prst="rect">
            <a:avLst/>
          </a:prstGeom>
        </p:spPr>
      </p:pic>
    </p:spTree>
    <p:extLst>
      <p:ext uri="{BB962C8B-B14F-4D97-AF65-F5344CB8AC3E}">
        <p14:creationId xmlns:p14="http://schemas.microsoft.com/office/powerpoint/2010/main" val="26439310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429338" y="0"/>
            <a:ext cx="11333323" cy="6858000"/>
          </a:xfrm>
          <a:prstGeom prst="rect">
            <a:avLst/>
          </a:prstGeom>
        </p:spPr>
      </p:pic>
    </p:spTree>
    <p:extLst>
      <p:ext uri="{BB962C8B-B14F-4D97-AF65-F5344CB8AC3E}">
        <p14:creationId xmlns:p14="http://schemas.microsoft.com/office/powerpoint/2010/main" val="37373552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549008" y="0"/>
            <a:ext cx="11093983" cy="6858000"/>
          </a:xfrm>
          <a:prstGeom prst="rect">
            <a:avLst/>
          </a:prstGeom>
        </p:spPr>
      </p:pic>
    </p:spTree>
    <p:extLst>
      <p:ext uri="{BB962C8B-B14F-4D97-AF65-F5344CB8AC3E}">
        <p14:creationId xmlns:p14="http://schemas.microsoft.com/office/powerpoint/2010/main" val="15976906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latin typeface="+mn-lt"/>
              </a:rPr>
              <a:t>Plan de cette présentation</a:t>
            </a:r>
            <a:endParaRPr lang="fr-FR" b="1" dirty="0">
              <a:latin typeface="+mn-lt"/>
            </a:endParaRPr>
          </a:p>
        </p:txBody>
      </p:sp>
      <p:sp>
        <p:nvSpPr>
          <p:cNvPr id="3" name="Espace réservé du contenu 2"/>
          <p:cNvSpPr>
            <a:spLocks noGrp="1"/>
          </p:cNvSpPr>
          <p:nvPr>
            <p:ph idx="1"/>
          </p:nvPr>
        </p:nvSpPr>
        <p:spPr>
          <a:xfrm>
            <a:off x="1113182" y="1938131"/>
            <a:ext cx="9720470" cy="3766930"/>
          </a:xfrm>
        </p:spPr>
        <p:txBody>
          <a:bodyPr>
            <a:normAutofit/>
          </a:bodyPr>
          <a:lstStyle/>
          <a:p>
            <a:r>
              <a:rPr lang="fr-FR" b="1" dirty="0" smtClean="0"/>
              <a:t>1. L’échec de la Révolution française, la sacralisation de la propriété au 19</a:t>
            </a:r>
            <a:r>
              <a:rPr lang="fr-FR" b="1" baseline="30000" dirty="0" smtClean="0"/>
              <a:t>e</a:t>
            </a:r>
            <a:r>
              <a:rPr lang="fr-FR" b="1" dirty="0" smtClean="0"/>
              <a:t> siècle, le sommet inégalitaire colonial </a:t>
            </a:r>
          </a:p>
          <a:p>
            <a:r>
              <a:rPr lang="fr-FR" b="1" dirty="0" smtClean="0"/>
              <a:t>2. Les mobilisations sociales, le mythe du marché auto-régulé, et la réduction des inégalités au 20</a:t>
            </a:r>
            <a:r>
              <a:rPr lang="fr-FR" b="1" baseline="30000" dirty="0" smtClean="0"/>
              <a:t>e</a:t>
            </a:r>
            <a:r>
              <a:rPr lang="fr-FR" b="1" dirty="0" smtClean="0"/>
              <a:t> siècle</a:t>
            </a:r>
          </a:p>
          <a:p>
            <a:r>
              <a:rPr lang="fr-FR" b="1" dirty="0">
                <a:cs typeface="Arial" panose="020B0604020202020204" pitchFamily="34" charset="0"/>
              </a:rPr>
              <a:t>3</a:t>
            </a:r>
            <a:r>
              <a:rPr lang="fr-FR" b="1" dirty="0" smtClean="0">
                <a:cs typeface="Arial" panose="020B0604020202020204" pitchFamily="34" charset="0"/>
              </a:rPr>
              <a:t>. Le post-communisme, l’échec du reaganisme et le risque d’une nouvelle dérive nationaliste et identitaire au 21</a:t>
            </a:r>
            <a:r>
              <a:rPr lang="fr-FR" b="1" baseline="30000" dirty="0" smtClean="0">
                <a:cs typeface="Arial" panose="020B0604020202020204" pitchFamily="34" charset="0"/>
              </a:rPr>
              <a:t>e</a:t>
            </a:r>
            <a:r>
              <a:rPr lang="fr-FR" b="1" dirty="0" smtClean="0">
                <a:cs typeface="Arial" panose="020B0604020202020204" pitchFamily="34" charset="0"/>
              </a:rPr>
              <a:t> siècle</a:t>
            </a:r>
          </a:p>
          <a:p>
            <a:r>
              <a:rPr lang="fr-FR" b="1" dirty="0" smtClean="0">
                <a:cs typeface="Arial" panose="020B0604020202020204" pitchFamily="34" charset="0"/>
              </a:rPr>
              <a:t>4. Pistes pour une sortie de crise apaisée: le social-fédéralisme et le socialisme participatif</a:t>
            </a:r>
            <a:endParaRPr lang="fr-FR" b="1" dirty="0"/>
          </a:p>
        </p:txBody>
      </p:sp>
    </p:spTree>
    <p:extLst>
      <p:ext uri="{BB962C8B-B14F-4D97-AF65-F5344CB8AC3E}">
        <p14:creationId xmlns:p14="http://schemas.microsoft.com/office/powerpoint/2010/main" val="39002428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374646" y="0"/>
            <a:ext cx="11442708" cy="6858000"/>
          </a:xfrm>
          <a:prstGeom prst="rect">
            <a:avLst/>
          </a:prstGeom>
        </p:spPr>
      </p:pic>
    </p:spTree>
    <p:extLst>
      <p:ext uri="{BB962C8B-B14F-4D97-AF65-F5344CB8AC3E}">
        <p14:creationId xmlns:p14="http://schemas.microsoft.com/office/powerpoint/2010/main" val="34855746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478119" y="0"/>
            <a:ext cx="11235762" cy="6858000"/>
          </a:xfrm>
          <a:prstGeom prst="rect">
            <a:avLst/>
          </a:prstGeom>
        </p:spPr>
      </p:pic>
    </p:spTree>
    <p:extLst>
      <p:ext uri="{BB962C8B-B14F-4D97-AF65-F5344CB8AC3E}">
        <p14:creationId xmlns:p14="http://schemas.microsoft.com/office/powerpoint/2010/main" val="8890986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pic>
        <p:nvPicPr>
          <p:cNvPr id="4" name="Image 3"/>
          <p:cNvPicPr>
            <a:picLocks noChangeAspect="1"/>
          </p:cNvPicPr>
          <p:nvPr/>
        </p:nvPicPr>
        <p:blipFill>
          <a:blip r:embed="rId2"/>
          <a:stretch>
            <a:fillRect/>
          </a:stretch>
        </p:blipFill>
        <p:spPr>
          <a:xfrm>
            <a:off x="381479" y="0"/>
            <a:ext cx="11429042" cy="6858000"/>
          </a:xfrm>
          <a:prstGeom prst="rect">
            <a:avLst/>
          </a:prstGeom>
        </p:spPr>
      </p:pic>
    </p:spTree>
    <p:extLst>
      <p:ext uri="{BB962C8B-B14F-4D97-AF65-F5344CB8AC3E}">
        <p14:creationId xmlns:p14="http://schemas.microsoft.com/office/powerpoint/2010/main" val="405766032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560795" y="0"/>
            <a:ext cx="11070409" cy="6858000"/>
          </a:xfrm>
          <a:prstGeom prst="rect">
            <a:avLst/>
          </a:prstGeom>
        </p:spPr>
      </p:pic>
    </p:spTree>
    <p:extLst>
      <p:ext uri="{BB962C8B-B14F-4D97-AF65-F5344CB8AC3E}">
        <p14:creationId xmlns:p14="http://schemas.microsoft.com/office/powerpoint/2010/main" val="346127206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656410" y="0"/>
            <a:ext cx="10879179" cy="6858000"/>
          </a:xfrm>
          <a:prstGeom prst="rect">
            <a:avLst/>
          </a:prstGeom>
        </p:spPr>
      </p:pic>
    </p:spTree>
    <p:extLst>
      <p:ext uri="{BB962C8B-B14F-4D97-AF65-F5344CB8AC3E}">
        <p14:creationId xmlns:p14="http://schemas.microsoft.com/office/powerpoint/2010/main" val="283880998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262950" y="0"/>
            <a:ext cx="11666099" cy="6858000"/>
          </a:xfrm>
          <a:prstGeom prst="rect">
            <a:avLst/>
          </a:prstGeom>
        </p:spPr>
      </p:pic>
    </p:spTree>
    <p:extLst>
      <p:ext uri="{BB962C8B-B14F-4D97-AF65-F5344CB8AC3E}">
        <p14:creationId xmlns:p14="http://schemas.microsoft.com/office/powerpoint/2010/main" val="318875153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423312" y="0"/>
            <a:ext cx="11345375" cy="6858000"/>
          </a:xfrm>
          <a:prstGeom prst="rect">
            <a:avLst/>
          </a:prstGeom>
        </p:spPr>
      </p:pic>
    </p:spTree>
    <p:extLst>
      <p:ext uri="{BB962C8B-B14F-4D97-AF65-F5344CB8AC3E}">
        <p14:creationId xmlns:p14="http://schemas.microsoft.com/office/powerpoint/2010/main" val="131536721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734373" y="0"/>
            <a:ext cx="10723253" cy="6858000"/>
          </a:xfrm>
          <a:prstGeom prst="rect">
            <a:avLst/>
          </a:prstGeom>
        </p:spPr>
      </p:pic>
    </p:spTree>
    <p:extLst>
      <p:ext uri="{BB962C8B-B14F-4D97-AF65-F5344CB8AC3E}">
        <p14:creationId xmlns:p14="http://schemas.microsoft.com/office/powerpoint/2010/main" val="11690452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54765" y="715617"/>
            <a:ext cx="10386392" cy="5287618"/>
          </a:xfrm>
        </p:spPr>
        <p:txBody>
          <a:bodyPr>
            <a:normAutofit/>
          </a:bodyPr>
          <a:lstStyle/>
          <a:p>
            <a:pPr marL="0" indent="0">
              <a:buNone/>
            </a:pPr>
            <a:r>
              <a:rPr lang="fr-FR" b="1" dirty="0" smtClean="0"/>
              <a:t>1. L’échec de la Révolution française, la sacralisation de la propriété au 19</a:t>
            </a:r>
            <a:r>
              <a:rPr lang="fr-FR" b="1" baseline="30000" dirty="0" smtClean="0"/>
              <a:t>e</a:t>
            </a:r>
            <a:r>
              <a:rPr lang="fr-FR" b="1" dirty="0" smtClean="0"/>
              <a:t> siècle, le sommet inégalitaire colonial </a:t>
            </a:r>
          </a:p>
          <a:p>
            <a:endParaRPr lang="fr-FR" b="1" dirty="0" smtClean="0"/>
          </a:p>
          <a:p>
            <a:r>
              <a:rPr lang="fr-FR" dirty="0" smtClean="0"/>
              <a:t>La Révolution proclame l’égalité formelle des droits, mais sacralise le droit de propriété comme nouvelle religion, par peur de ne pas savoir où s’arrêter dans la redistribution</a:t>
            </a:r>
          </a:p>
          <a:p>
            <a:pPr marL="0" indent="0">
              <a:buNone/>
            </a:pPr>
            <a:r>
              <a:rPr lang="fr-FR" dirty="0" smtClean="0"/>
              <a:t>→ inégalités croissantes de 1815 à 1914</a:t>
            </a:r>
          </a:p>
          <a:p>
            <a:pPr marL="0" indent="0">
              <a:buNone/>
            </a:pPr>
            <a:endParaRPr lang="fr-FR" b="1" dirty="0"/>
          </a:p>
          <a:p>
            <a:r>
              <a:rPr lang="fr-FR" dirty="0" smtClean="0"/>
              <a:t>La compensation financière aux propriétaires d’esclaves comme forme extrême de sacralisation du droit de propriété et de l’inégalité</a:t>
            </a:r>
          </a:p>
          <a:p>
            <a:r>
              <a:rPr lang="fr-FR" dirty="0" smtClean="0"/>
              <a:t>Le sommet inégalitaire colonial</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980169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672119" y="0"/>
            <a:ext cx="10847762" cy="6858000"/>
          </a:xfrm>
          <a:prstGeom prst="rect">
            <a:avLst/>
          </a:prstGeom>
        </p:spPr>
      </p:pic>
    </p:spTree>
    <p:extLst>
      <p:ext uri="{BB962C8B-B14F-4D97-AF65-F5344CB8AC3E}">
        <p14:creationId xmlns:p14="http://schemas.microsoft.com/office/powerpoint/2010/main" val="34041839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872541" y="0"/>
            <a:ext cx="10446918" cy="6858000"/>
          </a:xfrm>
          <a:prstGeom prst="rect">
            <a:avLst/>
          </a:prstGeom>
        </p:spPr>
      </p:pic>
    </p:spTree>
    <p:extLst>
      <p:ext uri="{BB962C8B-B14F-4D97-AF65-F5344CB8AC3E}">
        <p14:creationId xmlns:p14="http://schemas.microsoft.com/office/powerpoint/2010/main" val="36322818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856797" y="0"/>
            <a:ext cx="10478406" cy="6858000"/>
          </a:xfrm>
          <a:prstGeom prst="rect">
            <a:avLst/>
          </a:prstGeom>
        </p:spPr>
      </p:pic>
    </p:spTree>
    <p:extLst>
      <p:ext uri="{BB962C8B-B14F-4D97-AF65-F5344CB8AC3E}">
        <p14:creationId xmlns:p14="http://schemas.microsoft.com/office/powerpoint/2010/main" val="91078523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18446</TotalTime>
  <Words>760</Words>
  <Application>Microsoft Office PowerPoint</Application>
  <PresentationFormat>Grand écran</PresentationFormat>
  <Paragraphs>78</Paragraphs>
  <Slides>57</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57</vt:i4>
      </vt:variant>
    </vt:vector>
  </HeadingPairs>
  <TitlesOfParts>
    <vt:vector size="62" baseType="lpstr">
      <vt:lpstr>MS PGothic</vt:lpstr>
      <vt:lpstr>Arial</vt:lpstr>
      <vt:lpstr>Calibri</vt:lpstr>
      <vt:lpstr>Calibri Light</vt:lpstr>
      <vt:lpstr>Thème Office</vt:lpstr>
      <vt:lpstr>Capital et idéologie</vt:lpstr>
      <vt:lpstr>Présentation PowerPoint</vt:lpstr>
      <vt:lpstr>Plan du livre</vt:lpstr>
      <vt:lpstr>Présentation PowerPoint</vt:lpstr>
      <vt:lpstr>Plan de cette présentation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Conclusion</vt:lpstr>
      <vt:lpstr>Présentation PowerPoint</vt:lpstr>
      <vt:lpstr>Graphiques supplémentaires:                   réponses aux questions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Thomas Piketty</dc:creator>
  <cp:lastModifiedBy>Thomas Piketty</cp:lastModifiedBy>
  <cp:revision>712</cp:revision>
  <dcterms:created xsi:type="dcterms:W3CDTF">2017-12-14T17:44:20Z</dcterms:created>
  <dcterms:modified xsi:type="dcterms:W3CDTF">2019-09-30T07:52:16Z</dcterms:modified>
</cp:coreProperties>
</file>