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306" r:id="rId3"/>
    <p:sldId id="312" r:id="rId4"/>
    <p:sldId id="307" r:id="rId5"/>
    <p:sldId id="353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58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59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60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4" r:id="rId50"/>
    <p:sldId id="355" r:id="rId51"/>
    <p:sldId id="356" r:id="rId52"/>
    <p:sldId id="357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1C54C-AB14-4D98-A515-4FA52D3C3ABB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795C-D53B-4325-B106-56D3ED4CEE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98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E58CD9-473F-4F00-BAE8-08505D99BB9C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15499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35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02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98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39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43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16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15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61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1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35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F7DF-0468-4C3F-B28A-025BCE727086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31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F7DF-0468-4C3F-B28A-025BCE727086}" type="datetimeFigureOut">
              <a:rPr lang="fr-FR" smtClean="0"/>
              <a:t>05/04/2022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A3D91-C8D3-4601-93D1-316C92D61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89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258417" y="1242391"/>
            <a:ext cx="11658600" cy="12026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b="1" dirty="0" smtClean="0">
                <a:latin typeface="+mn-lt"/>
              </a:rPr>
              <a:t>A Brief History of Equality</a:t>
            </a:r>
            <a:endParaRPr lang="fr-FR" altLang="fr-FR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417" y="3511383"/>
            <a:ext cx="11539330" cy="15376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500" dirty="0"/>
              <a:t>Thomas </a:t>
            </a:r>
            <a:r>
              <a:rPr lang="en-US" sz="3500" dirty="0" err="1"/>
              <a:t>Piketty</a:t>
            </a:r>
            <a:endParaRPr lang="en-US" sz="3500" dirty="0"/>
          </a:p>
          <a:p>
            <a:pPr>
              <a:defRPr/>
            </a:pPr>
            <a:r>
              <a:rPr lang="en-US" sz="3500" dirty="0" smtClean="0"/>
              <a:t>April</a:t>
            </a:r>
            <a:r>
              <a:rPr lang="en-US" sz="3500" dirty="0" smtClean="0"/>
              <a:t> 2022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26455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91" y="0"/>
            <a:ext cx="9990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47" y="0"/>
            <a:ext cx="10761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7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15" y="0"/>
            <a:ext cx="10847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155" y="86264"/>
            <a:ext cx="11878573" cy="6581955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r>
              <a:rPr lang="en-US" sz="3200" dirty="0" smtClean="0"/>
              <a:t>Chapter </a:t>
            </a:r>
            <a:r>
              <a:rPr lang="en-US" sz="3200" dirty="0"/>
              <a:t>1. The Movement toward Equality: The First </a:t>
            </a:r>
            <a:r>
              <a:rPr lang="en-US" sz="3200" dirty="0" smtClean="0"/>
              <a:t>Milestones</a:t>
            </a:r>
            <a:r>
              <a:rPr lang="en-US" sz="3200" dirty="0"/>
              <a:t> 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2. The Slow </a:t>
            </a:r>
            <a:r>
              <a:rPr lang="en-US" sz="3200" dirty="0" err="1"/>
              <a:t>Deconcentration</a:t>
            </a:r>
            <a:r>
              <a:rPr lang="en-US" sz="3200" dirty="0"/>
              <a:t> of Power and Property</a:t>
            </a:r>
            <a:endParaRPr lang="fr-FR" sz="3200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3. The Heritage of Slavery and Colonialism</a:t>
            </a:r>
            <a:endParaRPr lang="fr-FR" sz="3200" b="1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4. The Question of Reparations</a:t>
            </a:r>
            <a:endParaRPr lang="fr-FR" sz="3200" b="1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5. Revolution, Status, and Class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6. The “Great Redistribution”: 1914–1980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7. Democracy, Socialism, and Progressive Taxation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8. Real Equality against Discrimination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9. Exiting Neocolonialism</a:t>
            </a:r>
            <a:endParaRPr lang="fr-FR" sz="3200" dirty="0"/>
          </a:p>
          <a:p>
            <a:r>
              <a:rPr lang="en-US" sz="3200" dirty="0" smtClean="0"/>
              <a:t>Chap. </a:t>
            </a:r>
            <a:r>
              <a:rPr lang="en-US" sz="3200" dirty="0"/>
              <a:t>10. Toward a Democratic, </a:t>
            </a:r>
            <a:r>
              <a:rPr lang="en-US" sz="3200" dirty="0" smtClean="0"/>
              <a:t>Ecological </a:t>
            </a:r>
            <a:r>
              <a:rPr lang="en-US" sz="3200" dirty="0"/>
              <a:t>&amp;</a:t>
            </a:r>
            <a:r>
              <a:rPr lang="en-US" sz="3200" dirty="0" smtClean="0"/>
              <a:t> </a:t>
            </a:r>
            <a:r>
              <a:rPr lang="en-US" sz="3200" dirty="0"/>
              <a:t>Multicultural </a:t>
            </a:r>
            <a:r>
              <a:rPr lang="en-US" sz="3200" dirty="0" smtClean="0"/>
              <a:t>Socialism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281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1" y="0"/>
            <a:ext cx="10329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68" y="0"/>
            <a:ext cx="10333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52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34" y="0"/>
            <a:ext cx="11339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87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72" y="0"/>
            <a:ext cx="10480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63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75" y="0"/>
            <a:ext cx="10944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4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26" y="0"/>
            <a:ext cx="10373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237" y="83710"/>
            <a:ext cx="4421311" cy="66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13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96" y="0"/>
            <a:ext cx="10966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04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155" y="86264"/>
            <a:ext cx="11878573" cy="6581955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r>
              <a:rPr lang="en-US" sz="3200" dirty="0" smtClean="0"/>
              <a:t>Chapter </a:t>
            </a:r>
            <a:r>
              <a:rPr lang="en-US" sz="3200" dirty="0"/>
              <a:t>1. The Movement toward Equality: The First </a:t>
            </a:r>
            <a:r>
              <a:rPr lang="en-US" sz="3200" dirty="0" smtClean="0"/>
              <a:t>Milestones</a:t>
            </a:r>
            <a:r>
              <a:rPr lang="en-US" sz="3200" dirty="0"/>
              <a:t> 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2. The Slow </a:t>
            </a:r>
            <a:r>
              <a:rPr lang="en-US" sz="3200" dirty="0" err="1"/>
              <a:t>Deconcentration</a:t>
            </a:r>
            <a:r>
              <a:rPr lang="en-US" sz="3200" dirty="0"/>
              <a:t> of Power and Property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3. The Heritage of Slavery and Colonialism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4. The Question of Reparations</a:t>
            </a:r>
            <a:endParaRPr lang="fr-FR" sz="3200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5. Revolution, Status, and Class</a:t>
            </a:r>
            <a:endParaRPr lang="fr-FR" sz="3200" b="1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6. The “Great Redistribution”: 1914–1980</a:t>
            </a:r>
            <a:endParaRPr lang="fr-FR" sz="3200" b="1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7. Democracy, Socialism, and Progressive Taxation</a:t>
            </a:r>
            <a:endParaRPr lang="fr-FR" sz="3200" b="1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8. Real Equality against Discrimination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9. Exiting Neocolonialism</a:t>
            </a:r>
            <a:endParaRPr lang="fr-FR" sz="3200" dirty="0"/>
          </a:p>
          <a:p>
            <a:r>
              <a:rPr lang="en-US" sz="3200" dirty="0" smtClean="0"/>
              <a:t>Chap. </a:t>
            </a:r>
            <a:r>
              <a:rPr lang="en-US" sz="3200" dirty="0"/>
              <a:t>10. Toward a Democratic, </a:t>
            </a:r>
            <a:r>
              <a:rPr lang="en-US" sz="3200" dirty="0" smtClean="0"/>
              <a:t>Ecological </a:t>
            </a:r>
            <a:r>
              <a:rPr lang="en-US" sz="3200" dirty="0"/>
              <a:t>&amp;</a:t>
            </a:r>
            <a:r>
              <a:rPr lang="en-US" sz="3200" dirty="0" smtClean="0"/>
              <a:t> </a:t>
            </a:r>
            <a:r>
              <a:rPr lang="en-US" sz="3200" dirty="0"/>
              <a:t>Multicultural </a:t>
            </a:r>
            <a:r>
              <a:rPr lang="en-US" sz="3200" dirty="0" smtClean="0"/>
              <a:t>Socialism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1917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31" y="0"/>
            <a:ext cx="10455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17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18" y="267419"/>
            <a:ext cx="10929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66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56" y="0"/>
            <a:ext cx="11203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88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40" y="0"/>
            <a:ext cx="11137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88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72" y="0"/>
            <a:ext cx="10669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91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86" y="320999"/>
            <a:ext cx="11580827" cy="62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59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76" y="0"/>
            <a:ext cx="10555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8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3" y="0"/>
            <a:ext cx="11073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5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8" y="413410"/>
            <a:ext cx="3935910" cy="60477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738" y="413410"/>
            <a:ext cx="4015070" cy="61420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808" y="413410"/>
            <a:ext cx="3960617" cy="62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46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85" y="0"/>
            <a:ext cx="10791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67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71" y="0"/>
            <a:ext cx="11242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9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61" y="133533"/>
            <a:ext cx="11343677" cy="65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53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08" y="0"/>
            <a:ext cx="10725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15" y="0"/>
            <a:ext cx="11238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58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11" y="0"/>
            <a:ext cx="10738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3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34" y="0"/>
            <a:ext cx="11118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44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80" y="0"/>
            <a:ext cx="10497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60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95" y="0"/>
            <a:ext cx="11004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86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11" y="168066"/>
            <a:ext cx="11817977" cy="65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155" y="86264"/>
            <a:ext cx="11878573" cy="6581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500" b="1" dirty="0" smtClean="0"/>
              <a:t>Contents of the book</a:t>
            </a:r>
            <a:endParaRPr lang="fr-FR" sz="3000" b="1" dirty="0" smtClean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1. The Movement toward Equality: The First </a:t>
            </a:r>
            <a:r>
              <a:rPr lang="en-US" sz="3200" b="1" dirty="0" smtClean="0"/>
              <a:t>Milestones</a:t>
            </a:r>
            <a:r>
              <a:rPr lang="en-US" sz="3200" b="1" dirty="0"/>
              <a:t> </a:t>
            </a:r>
            <a:endParaRPr lang="fr-FR" sz="3200" b="1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2. The Slow </a:t>
            </a:r>
            <a:r>
              <a:rPr lang="en-US" sz="3200" b="1" dirty="0" err="1"/>
              <a:t>Deconcentration</a:t>
            </a:r>
            <a:r>
              <a:rPr lang="en-US" sz="3200" b="1" dirty="0"/>
              <a:t> of Power and Property</a:t>
            </a:r>
            <a:endParaRPr lang="fr-FR" sz="3200" b="1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3. The Heritage of Slavery and Colonialism</a:t>
            </a:r>
            <a:endParaRPr lang="fr-FR" sz="3200" b="1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4. The Question of Reparations</a:t>
            </a:r>
            <a:endParaRPr lang="fr-FR" sz="3200" b="1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5. Revolution, Status, and Class</a:t>
            </a:r>
            <a:endParaRPr lang="fr-FR" sz="3200" b="1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6. The “Great Redistribution”: 1914–1980</a:t>
            </a:r>
            <a:endParaRPr lang="fr-FR" sz="3200" b="1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7. Democracy, Socialism, and Progressive Taxation</a:t>
            </a:r>
            <a:endParaRPr lang="fr-FR" sz="3200" b="1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8. Real Equality against Discrimination</a:t>
            </a:r>
            <a:endParaRPr lang="fr-FR" sz="3200" b="1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9. Exiting Neocolonialism</a:t>
            </a:r>
            <a:endParaRPr lang="fr-FR" sz="3200" b="1" dirty="0"/>
          </a:p>
          <a:p>
            <a:r>
              <a:rPr lang="en-US" sz="3200" b="1" dirty="0" smtClean="0"/>
              <a:t>Chap. </a:t>
            </a:r>
            <a:r>
              <a:rPr lang="en-US" sz="3200" b="1" dirty="0"/>
              <a:t>10. Toward a Democratic, </a:t>
            </a:r>
            <a:r>
              <a:rPr lang="en-US" sz="3200" b="1" dirty="0" smtClean="0"/>
              <a:t>Ecological </a:t>
            </a:r>
            <a:r>
              <a:rPr lang="en-US" sz="3200" b="1" dirty="0"/>
              <a:t>&amp;</a:t>
            </a:r>
            <a:r>
              <a:rPr lang="en-US" sz="3200" b="1" dirty="0" smtClean="0"/>
              <a:t> </a:t>
            </a:r>
            <a:r>
              <a:rPr lang="en-US" sz="3200" b="1" dirty="0"/>
              <a:t>Multicultural </a:t>
            </a:r>
            <a:r>
              <a:rPr lang="en-US" sz="3200" b="1" dirty="0" smtClean="0"/>
              <a:t>Socialism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19118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155" y="86264"/>
            <a:ext cx="11878573" cy="6581955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r>
              <a:rPr lang="en-US" sz="3200" dirty="0" smtClean="0"/>
              <a:t>Chapter </a:t>
            </a:r>
            <a:r>
              <a:rPr lang="en-US" sz="3200" dirty="0"/>
              <a:t>1. The Movement toward Equality: The First </a:t>
            </a:r>
            <a:r>
              <a:rPr lang="en-US" sz="3200" dirty="0" smtClean="0"/>
              <a:t>Milestones</a:t>
            </a:r>
            <a:r>
              <a:rPr lang="en-US" sz="3200" dirty="0"/>
              <a:t> 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2. The Slow </a:t>
            </a:r>
            <a:r>
              <a:rPr lang="en-US" sz="3200" dirty="0" err="1"/>
              <a:t>Deconcentration</a:t>
            </a:r>
            <a:r>
              <a:rPr lang="en-US" sz="3200" dirty="0"/>
              <a:t> of Power and Property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3. The Heritage of Slavery and Colonialism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4. The Question of Reparations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5. Revolution, Status, and Class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6. The “Great Redistribution”: 1914–1980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7. Democracy, Socialism, and Progressive Taxation</a:t>
            </a:r>
            <a:endParaRPr lang="fr-FR" sz="3200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8. Real Equality against Discrimination</a:t>
            </a:r>
            <a:endParaRPr lang="fr-FR" sz="3200" b="1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9. Exiting Neocolonialism</a:t>
            </a:r>
            <a:endParaRPr lang="fr-FR" sz="3200" b="1" dirty="0"/>
          </a:p>
          <a:p>
            <a:r>
              <a:rPr lang="en-US" sz="3200" b="1" dirty="0" smtClean="0"/>
              <a:t>Chap. </a:t>
            </a:r>
            <a:r>
              <a:rPr lang="en-US" sz="3200" b="1" dirty="0"/>
              <a:t>10. Toward a Democratic, </a:t>
            </a:r>
            <a:r>
              <a:rPr lang="en-US" sz="3200" b="1" dirty="0" smtClean="0"/>
              <a:t>Ecological </a:t>
            </a:r>
            <a:r>
              <a:rPr lang="en-US" sz="3200" b="1" dirty="0"/>
              <a:t>&amp;</a:t>
            </a:r>
            <a:r>
              <a:rPr lang="en-US" sz="3200" b="1" dirty="0" smtClean="0"/>
              <a:t> </a:t>
            </a:r>
            <a:r>
              <a:rPr lang="en-US" sz="3200" b="1" dirty="0"/>
              <a:t>Multicultural </a:t>
            </a:r>
            <a:r>
              <a:rPr lang="en-US" sz="3200" b="1" dirty="0" smtClean="0"/>
              <a:t>Socialism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264758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17" y="0"/>
            <a:ext cx="10919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1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44" y="0"/>
            <a:ext cx="11142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37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02" y="0"/>
            <a:ext cx="10580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620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90" y="0"/>
            <a:ext cx="11296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65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86" y="0"/>
            <a:ext cx="10895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46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64" y="0"/>
            <a:ext cx="10808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6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6" y="0"/>
            <a:ext cx="11103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04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45" y="0"/>
            <a:ext cx="10779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49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11" y="251933"/>
            <a:ext cx="11501777" cy="63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155" y="86264"/>
            <a:ext cx="11878573" cy="6581955"/>
          </a:xfrm>
        </p:spPr>
        <p:txBody>
          <a:bodyPr>
            <a:norm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1. The Movement toward Equality: The First </a:t>
            </a:r>
            <a:r>
              <a:rPr lang="en-US" sz="3200" b="1" dirty="0" smtClean="0"/>
              <a:t>Milestones</a:t>
            </a:r>
            <a:r>
              <a:rPr lang="en-US" sz="3200" b="1" dirty="0"/>
              <a:t> </a:t>
            </a:r>
            <a:endParaRPr lang="fr-FR" sz="3200" b="1" dirty="0"/>
          </a:p>
          <a:p>
            <a:r>
              <a:rPr lang="en-US" sz="3200" b="1" dirty="0" smtClean="0"/>
              <a:t>Chapter </a:t>
            </a:r>
            <a:r>
              <a:rPr lang="en-US" sz="3200" b="1" dirty="0"/>
              <a:t>2. The Slow </a:t>
            </a:r>
            <a:r>
              <a:rPr lang="en-US" sz="3200" b="1" dirty="0" err="1"/>
              <a:t>Deconcentration</a:t>
            </a:r>
            <a:r>
              <a:rPr lang="en-US" sz="3200" b="1" dirty="0"/>
              <a:t> of Power and Property</a:t>
            </a:r>
            <a:endParaRPr lang="fr-FR" sz="3200" b="1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3. The Heritage of Slavery and Colonialism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4. The Question of Reparations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5. Revolution, Status, and Class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6. The “Great Redistribution”: 1914–1980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7. Democracy, Socialism, and Progressive Taxation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8. Real Equality against Discrimination</a:t>
            </a:r>
            <a:endParaRPr lang="fr-FR" sz="3200" dirty="0"/>
          </a:p>
          <a:p>
            <a:r>
              <a:rPr lang="en-US" sz="3200" dirty="0" smtClean="0"/>
              <a:t>Chapter </a:t>
            </a:r>
            <a:r>
              <a:rPr lang="en-US" sz="3200" dirty="0"/>
              <a:t>9. Exiting Neocolonialism</a:t>
            </a:r>
            <a:endParaRPr lang="fr-FR" sz="3200" dirty="0"/>
          </a:p>
          <a:p>
            <a:r>
              <a:rPr lang="en-US" sz="3200" dirty="0" smtClean="0"/>
              <a:t>Chap. </a:t>
            </a:r>
            <a:r>
              <a:rPr lang="en-US" sz="3200" dirty="0"/>
              <a:t>10. Toward a Democratic, </a:t>
            </a:r>
            <a:r>
              <a:rPr lang="en-US" sz="3200" dirty="0" smtClean="0"/>
              <a:t>Ecological </a:t>
            </a:r>
            <a:r>
              <a:rPr lang="en-US" sz="3200" dirty="0"/>
              <a:t>&amp;</a:t>
            </a:r>
            <a:r>
              <a:rPr lang="en-US" sz="3200" dirty="0" smtClean="0"/>
              <a:t> </a:t>
            </a:r>
            <a:r>
              <a:rPr lang="en-US" sz="3200" dirty="0"/>
              <a:t>Multicultural </a:t>
            </a:r>
            <a:r>
              <a:rPr lang="en-US" sz="3200" dirty="0" smtClean="0"/>
              <a:t>Socialism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56532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17" y="0"/>
            <a:ext cx="10723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96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43" y="0"/>
            <a:ext cx="11027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78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9" y="0"/>
            <a:ext cx="10928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05" y="0"/>
            <a:ext cx="10958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7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9" y="0"/>
            <a:ext cx="10858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1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9" y="0"/>
            <a:ext cx="11225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8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37" y="0"/>
            <a:ext cx="10383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014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69</Words>
  <Application>Microsoft Office PowerPoint</Application>
  <PresentationFormat>Grand écran</PresentationFormat>
  <Paragraphs>59</Paragraphs>
  <Slides>52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7" baseType="lpstr">
      <vt:lpstr>MS PGothic</vt:lpstr>
      <vt:lpstr>Arial</vt:lpstr>
      <vt:lpstr>Calibri</vt:lpstr>
      <vt:lpstr>Calibri Light</vt:lpstr>
      <vt:lpstr>Thème Office</vt:lpstr>
      <vt:lpstr>A Brief History of Equality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brève histoire de l’égalité</dc:title>
  <dc:creator>Thomas Piketty</dc:creator>
  <cp:lastModifiedBy>Thomas Piketty</cp:lastModifiedBy>
  <cp:revision>37</cp:revision>
  <dcterms:created xsi:type="dcterms:W3CDTF">2021-06-30T07:54:02Z</dcterms:created>
  <dcterms:modified xsi:type="dcterms:W3CDTF">2022-04-05T13:22:21Z</dcterms:modified>
</cp:coreProperties>
</file>