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650" r:id="rId2"/>
    <p:sldId id="651" r:id="rId3"/>
    <p:sldId id="652" r:id="rId4"/>
    <p:sldId id="653" r:id="rId5"/>
    <p:sldId id="654" r:id="rId6"/>
    <p:sldId id="655" r:id="rId7"/>
    <p:sldId id="656" r:id="rId8"/>
    <p:sldId id="657" r:id="rId9"/>
    <p:sldId id="658" r:id="rId10"/>
    <p:sldId id="659" r:id="rId11"/>
    <p:sldId id="660" r:id="rId12"/>
    <p:sldId id="661" r:id="rId13"/>
    <p:sldId id="662" r:id="rId14"/>
    <p:sldId id="663" r:id="rId15"/>
    <p:sldId id="664" r:id="rId16"/>
    <p:sldId id="665" r:id="rId17"/>
    <p:sldId id="666" r:id="rId18"/>
    <p:sldId id="667" r:id="rId19"/>
    <p:sldId id="668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0088" autoAdjust="0"/>
  </p:normalViewPr>
  <p:slideViewPr>
    <p:cSldViewPr snapToGrid="0">
      <p:cViewPr varScale="1">
        <p:scale>
          <a:sx n="80" d="100"/>
          <a:sy n="80" d="100"/>
        </p:scale>
        <p:origin x="691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73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BE597-678B-461B-9DE2-4B081FE2A79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46502-5F46-4BDA-8B28-AD38A7D126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095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5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95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46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93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3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67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25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77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37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4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94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91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PikettyEconHist2021Syllabus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EconHist2021Lecture6.pdf" TargetMode="External"/><Relationship Id="rId2" Type="http://schemas.openxmlformats.org/officeDocument/2006/relationships/hyperlink" Target="http://piketty.pse.ens.fr/files/PikettyEconHist2021Lecture5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iketty.pse.ens.fr/files/PikettyEconHist2021Lecture8.pdf" TargetMode="External"/><Relationship Id="rId4" Type="http://schemas.openxmlformats.org/officeDocument/2006/relationships/hyperlink" Target="http://piketty.pse.ens.fr/files/PikettyEconHist2021Lecture7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ideology" TargetMode="External"/><Relationship Id="rId2" Type="http://schemas.openxmlformats.org/officeDocument/2006/relationships/hyperlink" Target="http://piketty.pse.ens.fr/ideolog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iketty.pse.ens.fr/files/Maddisson2001.pdf" TargetMode="External"/><Relationship Id="rId4" Type="http://schemas.openxmlformats.org/officeDocument/2006/relationships/hyperlink" Target="http://piketty.pse.ens.fr/files/Pomeranz2000Chap5-6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ideology" TargetMode="External"/><Relationship Id="rId2" Type="http://schemas.openxmlformats.org/officeDocument/2006/relationships/hyperlink" Target="http://piketty.pse.ens.fr/files/PikettyEconHist2019Lecture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r2018.wid.world/files/download/wir2018-full-report-english.pdf" TargetMode="External"/><Relationship Id="rId5" Type="http://schemas.openxmlformats.org/officeDocument/2006/relationships/hyperlink" Target="https://wir2018.wid.world/files/download/wir2018-summary-english.pdf" TargetMode="External"/><Relationship Id="rId4" Type="http://schemas.openxmlformats.org/officeDocument/2006/relationships/hyperlink" Target="http://wir2018.wid.world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ideology" TargetMode="External"/><Relationship Id="rId7" Type="http://schemas.openxmlformats.org/officeDocument/2006/relationships/hyperlink" Target="http://piketty.pse.ens.fr/files/PikettyEcoHist2019Lecture3.pdf" TargetMode="External"/><Relationship Id="rId2" Type="http://schemas.openxmlformats.org/officeDocument/2006/relationships/hyperlink" Target="http://piketty.pse.ens.fr/files/PikettyEconHist2019Lecture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Bengtsson2019.pdf" TargetMode="External"/><Relationship Id="rId5" Type="http://schemas.openxmlformats.org/officeDocument/2006/relationships/hyperlink" Target="http://piketty.pse.ens.fr/files/Bengtssonetal2017Sweden.pdf" TargetMode="External"/><Relationship Id="rId4" Type="http://schemas.openxmlformats.org/officeDocument/2006/relationships/hyperlink" Target="http://piketty.pse.ens.fr/fichiers/public/PikettyPostel2006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ideology" TargetMode="External"/><Relationship Id="rId2" Type="http://schemas.openxmlformats.org/officeDocument/2006/relationships/hyperlink" Target="http://piketty.pse.ens.fr/files/PikettyEconHist2019Lecture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Cogneauetal2018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ideology" TargetMode="External"/><Relationship Id="rId7" Type="http://schemas.openxmlformats.org/officeDocument/2006/relationships/hyperlink" Target="http://piketty.pse.ens.fr/files/Dincecco2015.pdf" TargetMode="External"/><Relationship Id="rId2" Type="http://schemas.openxmlformats.org/officeDocument/2006/relationships/hyperlink" Target="http://piketty.pse.ens.fr/files/PikettyEconHist2019Lecture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KaramanPamuk2010.pdf" TargetMode="External"/><Relationship Id="rId5" Type="http://schemas.openxmlformats.org/officeDocument/2006/relationships/hyperlink" Target="http://piketty.pse.ens.fr/files/Bharti2018.pdf" TargetMode="External"/><Relationship Id="rId4" Type="http://schemas.openxmlformats.org/officeDocument/2006/relationships/hyperlink" Target="https://wid.world/document/n-k-bharti-wealth-inequality-class-and-caste-in-india-1961-2012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ideology" TargetMode="External"/><Relationship Id="rId7" Type="http://schemas.openxmlformats.org/officeDocument/2006/relationships/hyperlink" Target="http://piketty.pse.ens.fr/files/Goldin2001JEH.pdf" TargetMode="External"/><Relationship Id="rId2" Type="http://schemas.openxmlformats.org/officeDocument/2006/relationships/hyperlink" Target="http://piketty.pse.ens.fr/files/PikettyEconHist2019Lecture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McGaughey2015b.pdf" TargetMode="External"/><Relationship Id="rId5" Type="http://schemas.openxmlformats.org/officeDocument/2006/relationships/hyperlink" Target="http://piketty.pse.ens.fr/capitalisback" TargetMode="External"/><Relationship Id="rId4" Type="http://schemas.openxmlformats.org/officeDocument/2006/relationships/hyperlink" Target="http://piketty.pse.ens.fr/fichiers/PikettyZucman2014QJE.pdf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piketty.pse.ens.fr/files/PikettyYangZucman2019AER.pdf" TargetMode="External"/><Relationship Id="rId3" Type="http://schemas.openxmlformats.org/officeDocument/2006/relationships/hyperlink" Target="http://piketty.pse.ens.fr/ideology" TargetMode="External"/><Relationship Id="rId7" Type="http://schemas.openxmlformats.org/officeDocument/2006/relationships/hyperlink" Target="http://wid.world/wp-content/uploads/2018/01/NPYZ2018.pdf" TargetMode="External"/><Relationship Id="rId2" Type="http://schemas.openxmlformats.org/officeDocument/2006/relationships/hyperlink" Target="http://piketty.pse.ens.fr/files/PikettyEconHist2019Lecture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NPYZ2018.pdf" TargetMode="External"/><Relationship Id="rId11" Type="http://schemas.openxmlformats.org/officeDocument/2006/relationships/hyperlink" Target="http://wid.world/document/alvaredoassouadpiketty-middleeast-widworldwp201715/" TargetMode="External"/><Relationship Id="rId5" Type="http://schemas.openxmlformats.org/officeDocument/2006/relationships/hyperlink" Target="http://wid.world/document/soviets-oligarchs-inequality-property-russia-1905-2016/" TargetMode="External"/><Relationship Id="rId10" Type="http://schemas.openxmlformats.org/officeDocument/2006/relationships/hyperlink" Target="http://piketty.pse.ens.fr/files/AAP2019RIW.pdf" TargetMode="External"/><Relationship Id="rId4" Type="http://schemas.openxmlformats.org/officeDocument/2006/relationships/hyperlink" Target="http://piketty.pse.ens.fr/files/NPZ2018JEI.pdf" TargetMode="External"/><Relationship Id="rId9" Type="http://schemas.openxmlformats.org/officeDocument/2006/relationships/hyperlink" Target="http://wid.world/document/t-piketty-l-yang-and-g-zucman-capital-accumulation-private-property-and-inequality-in-china-1978-2015-2016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id.world/wp-content/uploads/2019/03/WID_WORKING_PAPER_2019_5_India.pdf" TargetMode="External"/><Relationship Id="rId3" Type="http://schemas.openxmlformats.org/officeDocument/2006/relationships/hyperlink" Target="http://piketty.pse.ens.fr/ideology" TargetMode="External"/><Relationship Id="rId7" Type="http://schemas.openxmlformats.org/officeDocument/2006/relationships/hyperlink" Target="http://piketty.pse.ens.fr/files/BanerjeeGethinPiketty2019EPW.pdf" TargetMode="External"/><Relationship Id="rId2" Type="http://schemas.openxmlformats.org/officeDocument/2006/relationships/hyperlink" Target="http://piketty.pse.ens.fr/files/PikettyEconHist2019Lecture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pid.world/" TargetMode="External"/><Relationship Id="rId5" Type="http://schemas.openxmlformats.org/officeDocument/2006/relationships/hyperlink" Target="http://piketty.pse.ens.fr/files/PikettyEconHist2019Lecture8.pdf" TargetMode="External"/><Relationship Id="rId4" Type="http://schemas.openxmlformats.org/officeDocument/2006/relationships/hyperlink" Target="http://piketty.pse.ens.fr/files/Piketty2018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7" TargetMode="External"/><Relationship Id="rId2" Type="http://schemas.openxmlformats.org/officeDocument/2006/relationships/hyperlink" Target="mailto:piketty@psemail.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8" TargetMode="External"/><Relationship Id="rId2" Type="http://schemas.openxmlformats.org/officeDocument/2006/relationships/hyperlink" Target="http://piketty.pse.ens.fr/teaching/10/10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r/enseignement/10-page-statique/20-theses" TargetMode="External"/><Relationship Id="rId2" Type="http://schemas.openxmlformats.org/officeDocument/2006/relationships/hyperlink" Target="http://piketty.pse.ens.fr/fr/enseignement/10-page-statique/19-memoir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d.world/" TargetMode="External"/><Relationship Id="rId5" Type="http://schemas.openxmlformats.org/officeDocument/2006/relationships/hyperlink" Target="http://wid.world/world-inequality-lab/" TargetMode="External"/><Relationship Id="rId4" Type="http://schemas.openxmlformats.org/officeDocument/2006/relationships/hyperlink" Target="https://www.parisschoolofeconomics.eu/fr/recherche-academique/research-centers/centre-d-histoire-economique-et-sociale-francois-simiand/membre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ExamHE.z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EconHist2021Lecture2.pdf" TargetMode="External"/><Relationship Id="rId2" Type="http://schemas.openxmlformats.org/officeDocument/2006/relationships/hyperlink" Target="http://piketty.pse.ens.fr/files/PikettyEconHist2021Lecture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iketty.pse.ens.fr/files/PikettyEconHist2021Lecture4.pdf" TargetMode="External"/><Relationship Id="rId4" Type="http://schemas.openxmlformats.org/officeDocument/2006/relationships/hyperlink" Target="http://piketty.pse.ens.fr/files/PikettyEconHist2021Lecture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2209800" y="404813"/>
            <a:ext cx="7989888" cy="35290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fr-FR" sz="2900" dirty="0"/>
              <a:t/>
            </a:r>
            <a:br>
              <a:rPr lang="en-US" altLang="fr-FR" sz="2900" dirty="0"/>
            </a:br>
            <a:r>
              <a:rPr lang="en-US" altLang="fr-FR" sz="2900" dirty="0"/>
              <a:t> </a:t>
            </a:r>
            <a:r>
              <a:rPr lang="en-US" altLang="fr-FR" sz="3600" dirty="0">
                <a:latin typeface="+mn-lt"/>
              </a:rPr>
              <a:t> </a:t>
            </a:r>
            <a:r>
              <a:rPr lang="en-US" altLang="fr-FR" sz="3600" b="1" dirty="0">
                <a:latin typeface="+mn-lt"/>
                <a:hlinkClick r:id="rId2"/>
              </a:rPr>
              <a:t>Introduction to Economic History : </a:t>
            </a:r>
            <a:br>
              <a:rPr lang="en-US" altLang="fr-FR" sz="3600" b="1" dirty="0">
                <a:latin typeface="+mn-lt"/>
                <a:hlinkClick r:id="rId2"/>
              </a:rPr>
            </a:br>
            <a:r>
              <a:rPr lang="en-US" altLang="fr-FR" sz="3600" b="1" dirty="0">
                <a:latin typeface="+mn-lt"/>
                <a:hlinkClick r:id="rId2"/>
              </a:rPr>
              <a:t>Capital, Inequality, Growth</a:t>
            </a:r>
            <a:r>
              <a:rPr lang="en-US" altLang="fr-FR" sz="3600" dirty="0">
                <a:latin typeface="+mn-lt"/>
                <a:hlinkClick r:id="rId2"/>
              </a:rPr>
              <a:t/>
            </a:r>
            <a:br>
              <a:rPr lang="en-US" altLang="fr-FR" sz="3600" dirty="0">
                <a:latin typeface="+mn-lt"/>
                <a:hlinkClick r:id="rId2"/>
              </a:rPr>
            </a:br>
            <a:r>
              <a:rPr lang="en-US" altLang="fr-FR" sz="3600" i="1" dirty="0">
                <a:latin typeface="+mn-lt"/>
              </a:rPr>
              <a:t>(Master APE &amp; PPD) </a:t>
            </a:r>
            <a:br>
              <a:rPr lang="en-US" altLang="fr-FR" sz="3600" i="1" dirty="0">
                <a:latin typeface="+mn-lt"/>
              </a:rPr>
            </a:br>
            <a:r>
              <a:rPr lang="en-US" altLang="fr-FR" sz="3600" i="1" dirty="0">
                <a:latin typeface="+mn-lt"/>
              </a:rPr>
              <a:t>(EHESS &amp; Paris School of Economics)</a:t>
            </a:r>
            <a:r>
              <a:rPr lang="en-US" altLang="fr-FR" sz="3600" dirty="0">
                <a:latin typeface="+mn-lt"/>
              </a:rPr>
              <a:t/>
            </a:r>
            <a:br>
              <a:rPr lang="en-US" altLang="fr-FR" sz="3600" dirty="0">
                <a:latin typeface="+mn-lt"/>
              </a:rPr>
            </a:br>
            <a:r>
              <a:rPr lang="en-US" altLang="fr-FR" sz="3600" dirty="0">
                <a:latin typeface="+mn-lt"/>
              </a:rPr>
              <a:t>Thomas Piketty</a:t>
            </a:r>
            <a:br>
              <a:rPr lang="en-US" altLang="fr-FR" sz="3600" dirty="0">
                <a:latin typeface="+mn-lt"/>
              </a:rPr>
            </a:br>
            <a:r>
              <a:rPr lang="en-US" altLang="fr-FR" sz="3600" dirty="0">
                <a:latin typeface="+mn-lt"/>
              </a:rPr>
              <a:t>Academic year </a:t>
            </a:r>
            <a:r>
              <a:rPr lang="en-US" altLang="fr-FR" sz="3600" dirty="0" smtClean="0">
                <a:latin typeface="+mn-lt"/>
              </a:rPr>
              <a:t>2021-2022</a:t>
            </a:r>
            <a:r>
              <a:rPr lang="en-US" altLang="fr-FR" sz="3600" dirty="0">
                <a:latin typeface="+mn-lt"/>
              </a:rPr>
              <a:t/>
            </a:r>
            <a:br>
              <a:rPr lang="en-US" altLang="fr-FR" sz="3600" dirty="0">
                <a:latin typeface="+mn-lt"/>
              </a:rPr>
            </a:br>
            <a:endParaRPr lang="fr-FR" altLang="fr-FR" sz="36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4887" y="3602038"/>
            <a:ext cx="10565296" cy="234156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altLang="fr-FR" sz="3600" b="1" dirty="0" smtClean="0">
                <a:hlinkClick r:id="rId2"/>
              </a:rPr>
              <a:t>Syllabus &amp; Reading List </a:t>
            </a:r>
            <a:endParaRPr lang="en-US" sz="3600" i="1" dirty="0" smtClean="0"/>
          </a:p>
          <a:p>
            <a:pPr>
              <a:defRPr/>
            </a:pPr>
            <a:r>
              <a:rPr lang="en-US" sz="3600" i="1" dirty="0" smtClean="0"/>
              <a:t>(check </a:t>
            </a:r>
            <a:r>
              <a:rPr lang="en-US" sz="3600" i="1" dirty="0" smtClean="0">
                <a:hlinkClick r:id="rId2"/>
              </a:rPr>
              <a:t>on line</a:t>
            </a:r>
            <a:r>
              <a:rPr lang="en-US" sz="3600" i="1" dirty="0" smtClean="0"/>
              <a:t> for updated version)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2412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208" y="-1"/>
            <a:ext cx="11986592" cy="7007087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sz="3500" dirty="0"/>
          </a:p>
          <a:p>
            <a:pPr>
              <a:defRPr/>
            </a:pPr>
            <a:r>
              <a:rPr lang="en-US" sz="3200" b="1" dirty="0">
                <a:hlinkClick r:id="rId2"/>
              </a:rPr>
              <a:t>Lecture </a:t>
            </a:r>
            <a:r>
              <a:rPr lang="en-US" sz="3200" b="1" dirty="0" smtClean="0">
                <a:hlinkClick r:id="rId2"/>
              </a:rPr>
              <a:t>5: </a:t>
            </a:r>
            <a:r>
              <a:rPr lang="en-US" sz="3200" b="1" dirty="0">
                <a:hlinkClick r:id="rId2"/>
              </a:rPr>
              <a:t>The Great Transformation of the 20</a:t>
            </a:r>
            <a:r>
              <a:rPr lang="en-US" sz="3200" b="1" baseline="30000" dirty="0">
                <a:hlinkClick r:id="rId2"/>
              </a:rPr>
              <a:t>th</a:t>
            </a:r>
            <a:r>
              <a:rPr lang="en-US" sz="3200" b="1" dirty="0">
                <a:hlinkClick r:id="rId2"/>
              </a:rPr>
              <a:t> century: from proprietarian to social-democratic societies</a:t>
            </a:r>
            <a:r>
              <a:rPr lang="en-US" sz="3200" b="1" dirty="0"/>
              <a:t> </a:t>
            </a:r>
            <a:r>
              <a:rPr lang="en-US" sz="3200" dirty="0"/>
              <a:t>(Tuesday Oct. </a:t>
            </a:r>
            <a:r>
              <a:rPr lang="en-US" sz="3200" dirty="0"/>
              <a:t>5</a:t>
            </a:r>
            <a:r>
              <a:rPr lang="en-US" sz="3200" dirty="0" smtClean="0"/>
              <a:t> 2021)</a:t>
            </a:r>
            <a:endParaRPr lang="en-US" sz="3200" dirty="0" smtClean="0"/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b="1" dirty="0">
                <a:hlinkClick r:id="rId3"/>
              </a:rPr>
              <a:t>Lecture </a:t>
            </a:r>
            <a:r>
              <a:rPr lang="en-US" sz="3200" b="1" dirty="0" smtClean="0">
                <a:hlinkClick r:id="rId3"/>
              </a:rPr>
              <a:t>6: </a:t>
            </a:r>
            <a:r>
              <a:rPr lang="en-US" sz="3200" b="1" dirty="0">
                <a:hlinkClick r:id="rId3"/>
              </a:rPr>
              <a:t>Post-communist societies (Russia, China, </a:t>
            </a:r>
            <a:r>
              <a:rPr lang="en-US" sz="3200" b="1" dirty="0" smtClean="0">
                <a:hlinkClick r:id="rId3"/>
              </a:rPr>
              <a:t>Eastern </a:t>
            </a:r>
            <a:r>
              <a:rPr lang="en-US" sz="3200" b="1" dirty="0">
                <a:hlinkClick r:id="rId3"/>
              </a:rPr>
              <a:t>Europe) and the rise of global capitalism</a:t>
            </a:r>
            <a:r>
              <a:rPr lang="en-US" sz="3200" b="1" dirty="0"/>
              <a:t> </a:t>
            </a:r>
            <a:r>
              <a:rPr lang="en-US" sz="3200" dirty="0"/>
              <a:t>(Tuesday October </a:t>
            </a:r>
            <a:r>
              <a:rPr lang="en-US" sz="3200" dirty="0" smtClean="0"/>
              <a:t>12 2021) </a:t>
            </a:r>
            <a:endParaRPr lang="en-US" sz="3200" dirty="0" smtClean="0"/>
          </a:p>
          <a:p>
            <a:pPr marL="0" indent="0">
              <a:buNone/>
              <a:defRPr/>
            </a:pPr>
            <a:endParaRPr lang="en-US" sz="3200" b="1" dirty="0"/>
          </a:p>
          <a:p>
            <a:pPr>
              <a:defRPr/>
            </a:pPr>
            <a:r>
              <a:rPr lang="en-US" sz="3200" b="1" dirty="0">
                <a:hlinkClick r:id="rId4"/>
              </a:rPr>
              <a:t>Lecture </a:t>
            </a:r>
            <a:r>
              <a:rPr lang="en-US" sz="3200" b="1" dirty="0" smtClean="0">
                <a:hlinkClick r:id="rId4"/>
              </a:rPr>
              <a:t>7: Social inequality </a:t>
            </a:r>
            <a:r>
              <a:rPr lang="en-US" sz="3200" b="1" dirty="0">
                <a:hlinkClick r:id="rId4"/>
              </a:rPr>
              <a:t>and party systems in historical perspective: Europe vs US </a:t>
            </a:r>
            <a:r>
              <a:rPr lang="en-US" sz="3200" dirty="0" smtClean="0"/>
              <a:t>(Tuesday October </a:t>
            </a:r>
            <a:r>
              <a:rPr lang="en-US" sz="3200" dirty="0" smtClean="0"/>
              <a:t>19</a:t>
            </a:r>
            <a:r>
              <a:rPr lang="en-US" sz="3200" dirty="0" smtClean="0"/>
              <a:t> 2021) </a:t>
            </a:r>
            <a:endParaRPr lang="en-US" sz="3200" dirty="0" smtClean="0"/>
          </a:p>
          <a:p>
            <a:pPr marL="0" indent="0">
              <a:buNone/>
              <a:defRPr/>
            </a:pPr>
            <a:endParaRPr lang="en-US" sz="3200" b="1" dirty="0"/>
          </a:p>
          <a:p>
            <a:pPr>
              <a:defRPr/>
            </a:pPr>
            <a:r>
              <a:rPr lang="en-US" sz="3200" b="1" dirty="0">
                <a:hlinkClick r:id="rId5"/>
              </a:rPr>
              <a:t>Lecture </a:t>
            </a:r>
            <a:r>
              <a:rPr lang="en-US" sz="3200" b="1" dirty="0" smtClean="0">
                <a:hlinkClick r:id="rId5"/>
              </a:rPr>
              <a:t>8: </a:t>
            </a:r>
            <a:r>
              <a:rPr lang="en-US" sz="3200" b="1" dirty="0">
                <a:hlinkClick r:id="rId5"/>
              </a:rPr>
              <a:t>Political </a:t>
            </a:r>
            <a:r>
              <a:rPr lang="en-US" sz="3200" b="1" dirty="0" smtClean="0">
                <a:hlinkClick r:id="rId5"/>
              </a:rPr>
              <a:t>cleavages in post-colonial societies: social-nativism vs social-federalism </a:t>
            </a:r>
            <a:r>
              <a:rPr lang="en-US" sz="3200" dirty="0" smtClean="0"/>
              <a:t> (Tuesday </a:t>
            </a:r>
            <a:r>
              <a:rPr lang="en-US" sz="3200" dirty="0"/>
              <a:t>November </a:t>
            </a:r>
            <a:r>
              <a:rPr lang="en-US" sz="3200" dirty="0"/>
              <a:t>9</a:t>
            </a:r>
            <a:r>
              <a:rPr lang="en-US" sz="3200" dirty="0" smtClean="0"/>
              <a:t> 2021)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3634132" y="215901"/>
            <a:ext cx="8229600" cy="765175"/>
          </a:xfrm>
        </p:spPr>
        <p:txBody>
          <a:bodyPr/>
          <a:lstStyle/>
          <a:p>
            <a:pPr eaLnBrk="1" hangingPunct="1"/>
            <a:r>
              <a:rPr lang="fr-FR" altLang="fr-FR" sz="3200" b="1" dirty="0">
                <a:latin typeface="+mn-lt"/>
              </a:rPr>
              <a:t>How to use the </a:t>
            </a:r>
            <a:r>
              <a:rPr lang="fr-FR" altLang="fr-FR" sz="3200" b="1" dirty="0" err="1">
                <a:latin typeface="+mn-lt"/>
              </a:rPr>
              <a:t>reading</a:t>
            </a:r>
            <a:r>
              <a:rPr lang="fr-FR" altLang="fr-FR" sz="3200" b="1" dirty="0">
                <a:latin typeface="+mn-lt"/>
              </a:rPr>
              <a:t> </a:t>
            </a:r>
            <a:r>
              <a:rPr lang="fr-FR" altLang="fr-FR" sz="3200" b="1" dirty="0" err="1">
                <a:latin typeface="+mn-lt"/>
              </a:rPr>
              <a:t>list</a:t>
            </a:r>
            <a:endParaRPr lang="fr-FR" altLang="fr-FR" sz="3200" b="1" dirty="0">
              <a:latin typeface="+mn-lt"/>
            </a:endParaRP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705678" y="981076"/>
            <a:ext cx="11042374" cy="5472113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fr-FR" sz="2300" dirty="0"/>
          </a:p>
          <a:p>
            <a:pPr eaLnBrk="1" hangingPunct="1">
              <a:lnSpc>
                <a:spcPct val="80000"/>
              </a:lnSpc>
            </a:pPr>
            <a:r>
              <a:rPr lang="en-US" altLang="fr-FR" sz="2600" dirty="0"/>
              <a:t>The lecture slides contain many </a:t>
            </a:r>
            <a:r>
              <a:rPr lang="en-US" altLang="fr-FR" sz="2600" dirty="0" smtClean="0"/>
              <a:t>references to books </a:t>
            </a:r>
            <a:r>
              <a:rPr lang="en-US" altLang="fr-FR" sz="2600" dirty="0"/>
              <a:t>(which themselves include more extensive bibliographies).  </a:t>
            </a:r>
            <a:r>
              <a:rPr lang="en-US" altLang="fr-FR" sz="2600" dirty="0" smtClean="0"/>
              <a:t>Aim </a:t>
            </a:r>
            <a:r>
              <a:rPr lang="en-US" altLang="fr-FR" sz="2600" dirty="0"/>
              <a:t>is to provide an introduction to the existing historical literature for students who plan to specialize in these areas. </a:t>
            </a:r>
            <a:r>
              <a:rPr lang="en-US" altLang="fr-FR" sz="2600" b="1" dirty="0"/>
              <a:t>You are not expected to read everything!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fr-FR" sz="2600" dirty="0"/>
          </a:p>
          <a:p>
            <a:pPr eaLnBrk="1" hangingPunct="1">
              <a:lnSpc>
                <a:spcPct val="80000"/>
              </a:lnSpc>
            </a:pPr>
            <a:r>
              <a:rPr lang="en-US" altLang="fr-FR" sz="2600" dirty="0"/>
              <a:t>You should at least read the </a:t>
            </a:r>
            <a:r>
              <a:rPr lang="en-US" altLang="fr-FR" sz="2600" b="1" dirty="0"/>
              <a:t>“compulsory readings” </a:t>
            </a:r>
            <a:r>
              <a:rPr lang="en-US" altLang="fr-FR" sz="2600" dirty="0"/>
              <a:t>(</a:t>
            </a:r>
            <a:r>
              <a:rPr lang="en-US" altLang="fr-FR" sz="2600" b="1" dirty="0"/>
              <a:t>denoted with a *, </a:t>
            </a:r>
            <a:r>
              <a:rPr lang="en-US" altLang="fr-FR" sz="2600" b="1" dirty="0" smtClean="0"/>
              <a:t>typically one-two </a:t>
            </a:r>
            <a:r>
              <a:rPr lang="en-US" altLang="fr-FR" sz="2600" b="1" dirty="0"/>
              <a:t>readings per lecture</a:t>
            </a:r>
            <a:r>
              <a:rPr lang="en-US" altLang="fr-FR" sz="2600" dirty="0"/>
              <a:t>), as well as a selection of books and articles based on your own tastes. </a:t>
            </a:r>
            <a:r>
              <a:rPr lang="en-US" altLang="fr-FR" sz="2600" b="1" dirty="0"/>
              <a:t>But please read!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fr-FR" sz="2600" dirty="0"/>
          </a:p>
          <a:p>
            <a:pPr eaLnBrk="1" hangingPunct="1">
              <a:lnSpc>
                <a:spcPct val="80000"/>
              </a:lnSpc>
            </a:pPr>
            <a:r>
              <a:rPr lang="en-US" altLang="fr-FR" sz="2600" b="1" dirty="0"/>
              <a:t>The exam will be based upon a good working knowledge of all the material that is </a:t>
            </a:r>
            <a:r>
              <a:rPr lang="en-US" altLang="fr-FR" sz="2600" b="1" dirty="0" smtClean="0"/>
              <a:t>presented in the lectures </a:t>
            </a:r>
            <a:r>
              <a:rPr lang="en-US" altLang="fr-FR" sz="2600" b="1" dirty="0"/>
              <a:t>and in the compulsory readings.   </a:t>
            </a:r>
            <a:r>
              <a:rPr lang="en-US" altLang="fr-FR" sz="2600" dirty="0"/>
              <a:t>Please ask during the classes if there is anything unclear in this material.</a:t>
            </a:r>
            <a:endParaRPr lang="en-US" altLang="fr-FR" sz="2400" dirty="0"/>
          </a:p>
        </p:txBody>
      </p:sp>
    </p:spTree>
    <p:extLst>
      <p:ext uri="{BB962C8B-B14F-4D97-AF65-F5344CB8AC3E}">
        <p14:creationId xmlns:p14="http://schemas.microsoft.com/office/powerpoint/2010/main" val="157197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589103" y="0"/>
            <a:ext cx="8229600" cy="765175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3600" b="1" dirty="0">
                <a:latin typeface="+mn-lt"/>
              </a:rPr>
              <a:t>Reading </a:t>
            </a:r>
            <a:r>
              <a:rPr lang="fr-FR" altLang="fr-FR" sz="3600" b="1" dirty="0" err="1">
                <a:latin typeface="+mn-lt"/>
              </a:rPr>
              <a:t>list</a:t>
            </a:r>
            <a:r>
              <a:rPr lang="fr-FR" altLang="fr-FR" sz="3600" b="1" dirty="0">
                <a:latin typeface="+mn-lt"/>
              </a:rPr>
              <a:t>: </a:t>
            </a:r>
            <a:r>
              <a:rPr lang="fr-FR" altLang="fr-FR" sz="3600" b="1" dirty="0" err="1">
                <a:latin typeface="+mn-lt"/>
              </a:rPr>
              <a:t>general</a:t>
            </a:r>
            <a:r>
              <a:rPr lang="fr-FR" altLang="fr-FR" sz="3600" b="1" dirty="0">
                <a:latin typeface="+mn-lt"/>
              </a:rPr>
              <a:t> </a:t>
            </a:r>
            <a:r>
              <a:rPr lang="fr-FR" altLang="fr-FR" sz="3600" b="1" dirty="0" err="1">
                <a:latin typeface="+mn-lt"/>
              </a:rPr>
              <a:t>references</a:t>
            </a:r>
            <a:endParaRPr lang="fr-FR" altLang="fr-FR" sz="3600" b="1" dirty="0">
              <a:latin typeface="+mn-lt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37214" y="697230"/>
            <a:ext cx="11698356" cy="599343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altLang="fr-FR" sz="3000" dirty="0"/>
              <a:t>There is no formal textbook for this course, but I will largely follow the following </a:t>
            </a:r>
            <a:r>
              <a:rPr lang="en-US" altLang="fr-FR" sz="3000" dirty="0" smtClean="0"/>
              <a:t>book:</a:t>
            </a:r>
            <a:endParaRPr lang="en-US" altLang="fr-FR" sz="3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fr-FR" sz="3000" b="1" dirty="0"/>
              <a:t>T. Piketty</a:t>
            </a:r>
            <a:r>
              <a:rPr lang="en-US" altLang="fr-FR" sz="3000" b="1" dirty="0" smtClean="0"/>
              <a:t>,*</a:t>
            </a:r>
            <a:r>
              <a:rPr lang="en-US" altLang="fr-FR" sz="3000" b="1" dirty="0" smtClean="0">
                <a:hlinkClick r:id="rId2"/>
              </a:rPr>
              <a:t>Capital </a:t>
            </a:r>
            <a:r>
              <a:rPr lang="en-US" altLang="fr-FR" sz="3000" b="1" dirty="0">
                <a:hlinkClick r:id="rId2"/>
              </a:rPr>
              <a:t>et </a:t>
            </a:r>
            <a:r>
              <a:rPr lang="en-US" altLang="fr-FR" sz="3000" b="1" dirty="0" err="1">
                <a:hlinkClick r:id="rId2"/>
              </a:rPr>
              <a:t>idéologie</a:t>
            </a:r>
            <a:r>
              <a:rPr lang="en-US" altLang="fr-FR" sz="3000" b="1" dirty="0"/>
              <a:t>, </a:t>
            </a:r>
            <a:r>
              <a:rPr lang="en-US" altLang="fr-FR" sz="3000" b="1" dirty="0" err="1"/>
              <a:t>Seuil</a:t>
            </a:r>
            <a:r>
              <a:rPr lang="en-US" altLang="fr-FR" sz="3000" b="1" dirty="0"/>
              <a:t> 2019 </a:t>
            </a:r>
            <a:endParaRPr lang="en-US" altLang="fr-FR" sz="3000" b="1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altLang="fr-FR" sz="3000" b="1" dirty="0" smtClean="0"/>
              <a:t> *</a:t>
            </a:r>
            <a:r>
              <a:rPr lang="en-US" altLang="fr-FR" sz="3000" b="1" dirty="0" smtClean="0">
                <a:hlinkClick r:id="rId3"/>
              </a:rPr>
              <a:t>Capital </a:t>
            </a:r>
            <a:r>
              <a:rPr lang="en-US" altLang="fr-FR" sz="3000" b="1" dirty="0">
                <a:hlinkClick r:id="rId3"/>
              </a:rPr>
              <a:t>and ideology</a:t>
            </a:r>
            <a:r>
              <a:rPr lang="en-US" altLang="fr-FR" sz="3000" b="1" dirty="0"/>
              <a:t>, Harvard UP </a:t>
            </a:r>
            <a:r>
              <a:rPr lang="en-US" altLang="fr-FR" sz="3000" b="1" dirty="0" smtClean="0"/>
              <a:t>2020</a:t>
            </a:r>
            <a:endParaRPr lang="en-US" altLang="fr-FR" sz="3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altLang="fr-FR" sz="3000" dirty="0"/>
              <a:t>I also recommend the following general references: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fr-FR" sz="3000" dirty="0"/>
              <a:t>F. </a:t>
            </a:r>
            <a:r>
              <a:rPr lang="en-US" altLang="fr-FR" sz="3000" dirty="0" err="1"/>
              <a:t>Braudel</a:t>
            </a:r>
            <a:r>
              <a:rPr lang="en-US" altLang="fr-FR" sz="3000" dirty="0"/>
              <a:t>, </a:t>
            </a:r>
            <a:r>
              <a:rPr lang="en-US" altLang="fr-FR" sz="3000" i="1" dirty="0" err="1"/>
              <a:t>Civilisation</a:t>
            </a:r>
            <a:r>
              <a:rPr lang="en-US" altLang="fr-FR" sz="3000" i="1" dirty="0"/>
              <a:t> </a:t>
            </a:r>
            <a:r>
              <a:rPr lang="en-US" altLang="fr-FR" sz="3000" i="1" dirty="0" err="1"/>
              <a:t>matérielle</a:t>
            </a:r>
            <a:r>
              <a:rPr lang="en-US" altLang="fr-FR" sz="3000" i="1" dirty="0"/>
              <a:t>, </a:t>
            </a:r>
            <a:r>
              <a:rPr lang="en-US" altLang="fr-FR" sz="3000" i="1" dirty="0" err="1"/>
              <a:t>économie</a:t>
            </a:r>
            <a:r>
              <a:rPr lang="en-US" altLang="fr-FR" sz="3000" i="1" dirty="0"/>
              <a:t> et </a:t>
            </a:r>
            <a:r>
              <a:rPr lang="en-US" altLang="fr-FR" sz="3000" i="1" dirty="0" err="1"/>
              <a:t>capitalisme</a:t>
            </a:r>
            <a:r>
              <a:rPr lang="en-US" altLang="fr-FR" sz="3000" i="1" dirty="0"/>
              <a:t>, 15</a:t>
            </a:r>
            <a:r>
              <a:rPr lang="en-US" altLang="fr-FR" sz="3000" i="1" baseline="30000" dirty="0"/>
              <a:t>e</a:t>
            </a:r>
            <a:r>
              <a:rPr lang="en-US" altLang="fr-FR" sz="3000" i="1" dirty="0"/>
              <a:t>-18</a:t>
            </a:r>
            <a:r>
              <a:rPr lang="en-US" altLang="fr-FR" sz="3000" i="1" baseline="30000" dirty="0"/>
              <a:t>e</a:t>
            </a:r>
            <a:r>
              <a:rPr lang="en-US" altLang="fr-FR" sz="3000" i="1" dirty="0"/>
              <a:t> </a:t>
            </a:r>
            <a:r>
              <a:rPr lang="en-US" altLang="fr-FR" sz="3000" i="1" dirty="0" smtClean="0"/>
              <a:t>s.</a:t>
            </a:r>
            <a:r>
              <a:rPr lang="en-US" altLang="fr-FR" sz="3000" dirty="0" smtClean="0"/>
              <a:t>, </a:t>
            </a:r>
            <a:r>
              <a:rPr lang="en-US" altLang="fr-FR" sz="3000" dirty="0"/>
              <a:t>1979 (3 vol.) (</a:t>
            </a:r>
            <a:r>
              <a:rPr lang="en-US" altLang="fr-FR" sz="3000" i="1" dirty="0" err="1"/>
              <a:t>Civilisation</a:t>
            </a:r>
            <a:r>
              <a:rPr lang="en-US" altLang="fr-FR" sz="3000" i="1" dirty="0"/>
              <a:t> and capitalism, 15</a:t>
            </a:r>
            <a:r>
              <a:rPr lang="en-US" altLang="fr-FR" sz="3000" i="1" baseline="30000" dirty="0"/>
              <a:t>th</a:t>
            </a:r>
            <a:r>
              <a:rPr lang="en-US" altLang="fr-FR" sz="3000" i="1" dirty="0"/>
              <a:t>-18</a:t>
            </a:r>
            <a:r>
              <a:rPr lang="en-US" altLang="fr-FR" sz="3000" i="1" baseline="30000" dirty="0"/>
              <a:t>th</a:t>
            </a:r>
            <a:r>
              <a:rPr lang="en-US" altLang="fr-FR" sz="3000" i="1" dirty="0"/>
              <a:t> </a:t>
            </a:r>
            <a:r>
              <a:rPr lang="en-US" altLang="fr-FR" sz="3000" i="1" dirty="0" smtClean="0"/>
              <a:t>c.</a:t>
            </a:r>
            <a:r>
              <a:rPr lang="en-US" altLang="fr-FR" sz="3000" dirty="0" smtClean="0"/>
              <a:t>, </a:t>
            </a:r>
            <a:r>
              <a:rPr lang="en-US" altLang="fr-FR" sz="3000" dirty="0"/>
              <a:t>1981-1984)</a:t>
            </a:r>
            <a:endParaRPr lang="fr-FR" altLang="fr-FR" sz="3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fr-FR" sz="3000" dirty="0"/>
              <a:t>K. Pomeranz, </a:t>
            </a:r>
            <a:r>
              <a:rPr lang="en-US" altLang="fr-FR" sz="3000" i="1" dirty="0"/>
              <a:t>The Great Divergence - China, Europe and the Making of the Modern World Economy</a:t>
            </a:r>
            <a:r>
              <a:rPr lang="en-US" altLang="fr-FR" sz="3000" dirty="0"/>
              <a:t>, Princeton UP 2000 (</a:t>
            </a:r>
            <a:r>
              <a:rPr lang="en-US" altLang="fr-FR" sz="3000" dirty="0">
                <a:hlinkClick r:id="rId4"/>
              </a:rPr>
              <a:t>Intro.-Chap.5-6</a:t>
            </a:r>
            <a:r>
              <a:rPr lang="en-US" altLang="fr-FR" sz="3000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fr-FR" sz="3000" dirty="0"/>
              <a:t>A. Maddison, </a:t>
            </a:r>
            <a:r>
              <a:rPr lang="en-US" altLang="fr-FR" sz="3000" i="1" dirty="0">
                <a:hlinkClick r:id="rId5"/>
              </a:rPr>
              <a:t>The World Economy - A Millennial Perspective</a:t>
            </a:r>
            <a:r>
              <a:rPr lang="en-US" altLang="fr-FR" sz="3000" dirty="0"/>
              <a:t>, </a:t>
            </a:r>
            <a:r>
              <a:rPr lang="en-US" altLang="fr-FR" sz="3000" dirty="0" smtClean="0"/>
              <a:t>OECD 2001</a:t>
            </a:r>
            <a:endParaRPr lang="en-US" altLang="fr-FR" sz="3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fr-FR" sz="3000" dirty="0"/>
              <a:t>P. Lindert, </a:t>
            </a:r>
            <a:r>
              <a:rPr lang="en-US" altLang="fr-FR" sz="3000" i="1" dirty="0"/>
              <a:t>Growing Public - Social Spending and Economic Growth since the 18</a:t>
            </a:r>
            <a:r>
              <a:rPr lang="en-US" altLang="fr-FR" sz="3000" i="1" baseline="30000" dirty="0"/>
              <a:t>th</a:t>
            </a:r>
            <a:r>
              <a:rPr lang="en-US" altLang="fr-FR" sz="3000" i="1" dirty="0"/>
              <a:t> Century</a:t>
            </a:r>
            <a:r>
              <a:rPr lang="en-US" altLang="fr-FR" sz="3000" dirty="0"/>
              <a:t>, Oxford UP 2004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fr-FR" sz="3000" dirty="0"/>
              <a:t>J. Goody, </a:t>
            </a:r>
            <a:r>
              <a:rPr lang="en-US" altLang="fr-FR" sz="3000" i="1" dirty="0"/>
              <a:t>The Theft of History</a:t>
            </a:r>
            <a:r>
              <a:rPr lang="en-US" altLang="fr-FR" sz="3000" dirty="0"/>
              <a:t>, Cambridge UP 2006</a:t>
            </a:r>
          </a:p>
        </p:txBody>
      </p:sp>
    </p:spTree>
    <p:extLst>
      <p:ext uri="{BB962C8B-B14F-4D97-AF65-F5344CB8AC3E}">
        <p14:creationId xmlns:p14="http://schemas.microsoft.com/office/powerpoint/2010/main" val="11773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568783" y="99392"/>
            <a:ext cx="8229600" cy="765175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3600" b="1" dirty="0">
                <a:latin typeface="+mn-lt"/>
              </a:rPr>
              <a:t>Reading </a:t>
            </a:r>
            <a:r>
              <a:rPr lang="fr-FR" altLang="fr-FR" sz="3600" b="1" dirty="0" err="1">
                <a:latin typeface="+mn-lt"/>
              </a:rPr>
              <a:t>list</a:t>
            </a:r>
            <a:r>
              <a:rPr lang="fr-FR" altLang="fr-FR" sz="3600" b="1" dirty="0" smtClean="0">
                <a:latin typeface="+mn-lt"/>
              </a:rPr>
              <a:t>: lecture by lecture</a:t>
            </a:r>
            <a:endParaRPr lang="fr-FR" altLang="fr-FR" sz="3600" b="1" dirty="0">
              <a:latin typeface="+mn-lt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98174" y="981076"/>
            <a:ext cx="11698356" cy="5876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fr-FR" altLang="fr-FR" sz="3100" dirty="0"/>
              <a:t>This </a:t>
            </a:r>
            <a:r>
              <a:rPr lang="fr-FR" altLang="fr-FR" sz="3100" dirty="0" err="1"/>
              <a:t>reading</a:t>
            </a:r>
            <a:r>
              <a:rPr lang="fr-FR" altLang="fr-FR" sz="3100" dirty="0"/>
              <a:t> </a:t>
            </a:r>
            <a:r>
              <a:rPr lang="fr-FR" altLang="fr-FR" sz="3100" dirty="0" err="1"/>
              <a:t>list</a:t>
            </a:r>
            <a:r>
              <a:rPr lang="fr-FR" altLang="fr-FR" sz="3100" dirty="0"/>
              <a:t> </a:t>
            </a:r>
            <a:r>
              <a:rPr lang="fr-FR" altLang="fr-FR" sz="3100" dirty="0" err="1"/>
              <a:t>only</a:t>
            </a:r>
            <a:r>
              <a:rPr lang="fr-FR" altLang="fr-FR" sz="3100" dirty="0"/>
              <a:t> </a:t>
            </a:r>
            <a:r>
              <a:rPr lang="fr-FR" altLang="fr-FR" sz="3100" dirty="0" err="1"/>
              <a:t>includes</a:t>
            </a:r>
            <a:r>
              <a:rPr lang="fr-FR" altLang="fr-FR" sz="3100" dirty="0"/>
              <a:t> the main </a:t>
            </a:r>
            <a:r>
              <a:rPr lang="fr-FR" altLang="fr-FR" sz="3100" dirty="0" err="1"/>
              <a:t>references</a:t>
            </a:r>
            <a:r>
              <a:rPr lang="fr-FR" altLang="fr-FR" sz="3100" dirty="0"/>
              <a:t>. </a:t>
            </a:r>
            <a:r>
              <a:rPr lang="fr-FR" altLang="fr-FR" sz="3100" b="1" dirty="0"/>
              <a:t>Compulsory </a:t>
            </a:r>
            <a:r>
              <a:rPr lang="fr-FR" altLang="fr-FR" sz="3100" b="1" dirty="0" err="1"/>
              <a:t>readings</a:t>
            </a:r>
            <a:r>
              <a:rPr lang="fr-FR" altLang="fr-FR" sz="3100" b="1" dirty="0"/>
              <a:t> are </a:t>
            </a:r>
            <a:r>
              <a:rPr lang="fr-FR" altLang="fr-FR" sz="3100" b="1" dirty="0" err="1"/>
              <a:t>denoted</a:t>
            </a:r>
            <a:r>
              <a:rPr lang="fr-FR" altLang="fr-FR" sz="3100" b="1" dirty="0"/>
              <a:t> </a:t>
            </a:r>
            <a:r>
              <a:rPr lang="fr-FR" altLang="fr-FR" sz="3100" b="1" dirty="0" err="1"/>
              <a:t>with</a:t>
            </a:r>
            <a:r>
              <a:rPr lang="fr-FR" altLang="fr-FR" sz="3100" b="1" dirty="0"/>
              <a:t> </a:t>
            </a:r>
            <a:r>
              <a:rPr lang="fr-FR" altLang="fr-FR" sz="3100" b="1" dirty="0" smtClean="0"/>
              <a:t>*</a:t>
            </a:r>
            <a:r>
              <a:rPr lang="fr-FR" altLang="fr-FR" sz="3100" dirty="0" smtClean="0"/>
              <a:t>. More </a:t>
            </a:r>
            <a:r>
              <a:rPr lang="fr-FR" altLang="fr-FR" sz="3100" dirty="0" err="1"/>
              <a:t>detailed</a:t>
            </a:r>
            <a:r>
              <a:rPr lang="fr-FR" altLang="fr-FR" sz="3100" dirty="0"/>
              <a:t> </a:t>
            </a:r>
            <a:r>
              <a:rPr lang="fr-FR" altLang="fr-FR" sz="3100" dirty="0" err="1"/>
              <a:t>references</a:t>
            </a:r>
            <a:r>
              <a:rPr lang="fr-FR" altLang="fr-FR" sz="3100" dirty="0"/>
              <a:t> are </a:t>
            </a:r>
            <a:r>
              <a:rPr lang="fr-FR" altLang="fr-FR" sz="3100" dirty="0" err="1" smtClean="0"/>
              <a:t>provided</a:t>
            </a:r>
            <a:r>
              <a:rPr lang="fr-FR" altLang="fr-FR" sz="3100" dirty="0" smtClean="0"/>
              <a:t> </a:t>
            </a:r>
            <a:r>
              <a:rPr lang="fr-FR" altLang="fr-FR" sz="3100" dirty="0"/>
              <a:t>in the lecture slides</a:t>
            </a:r>
            <a:r>
              <a:rPr lang="fr-FR" altLang="fr-FR" sz="3100" dirty="0" smtClean="0"/>
              <a:t>.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altLang="fr-FR" sz="31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en-US" altLang="fr-FR" sz="3100" b="1" dirty="0">
                <a:hlinkClick r:id="rId2"/>
              </a:rPr>
              <a:t>Lecture 1: Development, state formation &amp; inequality in the long run: from ternary to </a:t>
            </a:r>
            <a:r>
              <a:rPr lang="en-US" altLang="fr-FR" sz="3100" b="1" dirty="0" err="1">
                <a:hlinkClick r:id="rId2"/>
              </a:rPr>
              <a:t>proprietarian</a:t>
            </a:r>
            <a:r>
              <a:rPr lang="en-US" altLang="fr-FR" sz="3100" b="1" dirty="0">
                <a:hlinkClick r:id="rId2"/>
              </a:rPr>
              <a:t> </a:t>
            </a:r>
            <a:r>
              <a:rPr lang="en-US" altLang="fr-FR" sz="3100" b="1" dirty="0" smtClean="0">
                <a:hlinkClick r:id="rId2"/>
              </a:rPr>
              <a:t>societies</a:t>
            </a:r>
            <a:endParaRPr lang="en-US" altLang="fr-FR" sz="31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fr-FR" sz="3100" b="1" dirty="0" smtClean="0"/>
              <a:t>*</a:t>
            </a:r>
            <a:r>
              <a:rPr lang="en-US" altLang="fr-FR" sz="3100" b="1" dirty="0" smtClean="0">
                <a:hlinkClick r:id="rId3"/>
              </a:rPr>
              <a:t>Capital </a:t>
            </a:r>
            <a:r>
              <a:rPr lang="en-US" altLang="fr-FR" sz="3100" b="1" dirty="0">
                <a:hlinkClick r:id="rId3"/>
              </a:rPr>
              <a:t>and ideology</a:t>
            </a:r>
            <a:r>
              <a:rPr lang="en-US" altLang="fr-FR" sz="3100" b="1" dirty="0"/>
              <a:t>, </a:t>
            </a:r>
            <a:r>
              <a:rPr lang="en-US" altLang="fr-FR" sz="3100" b="1" dirty="0" smtClean="0"/>
              <a:t>intro. and chap.1-3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fr-FR" sz="3100" dirty="0" smtClean="0">
                <a:hlinkClick r:id="rId4"/>
              </a:rPr>
              <a:t>World Inequality Report 2018</a:t>
            </a:r>
            <a:r>
              <a:rPr lang="en-US" altLang="fr-FR" sz="3100" dirty="0" smtClean="0"/>
              <a:t> (</a:t>
            </a:r>
            <a:r>
              <a:rPr lang="en-US" altLang="fr-FR" sz="3100" dirty="0" smtClean="0">
                <a:hlinkClick r:id="rId5"/>
              </a:rPr>
              <a:t>summary</a:t>
            </a:r>
            <a:r>
              <a:rPr lang="en-US" altLang="fr-FR" sz="3100" dirty="0" smtClean="0"/>
              <a:t>) (</a:t>
            </a:r>
            <a:r>
              <a:rPr lang="en-US" altLang="fr-FR" sz="3100" dirty="0" smtClean="0">
                <a:hlinkClick r:id="rId6"/>
              </a:rPr>
              <a:t>full report</a:t>
            </a:r>
            <a:r>
              <a:rPr lang="en-US" altLang="fr-FR" sz="3100" dirty="0" smtClean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fr-FR" sz="3200" dirty="0" smtClean="0"/>
              <a:t>M. Arnoux, </a:t>
            </a:r>
            <a:r>
              <a:rPr lang="fr-FR" sz="3200" i="1" dirty="0" smtClean="0"/>
              <a:t>Le </a:t>
            </a:r>
            <a:r>
              <a:rPr lang="fr-FR" sz="3200" i="1" dirty="0"/>
              <a:t>temps des laboureurs. Travail, ordre social et croissance en Europe (11</a:t>
            </a:r>
            <a:r>
              <a:rPr lang="fr-FR" sz="3200" i="1" baseline="30000" dirty="0"/>
              <a:t>e</a:t>
            </a:r>
            <a:r>
              <a:rPr lang="fr-FR" sz="3200" i="1" dirty="0"/>
              <a:t>-14</a:t>
            </a:r>
            <a:r>
              <a:rPr lang="fr-FR" sz="3200" i="1" baseline="30000" dirty="0"/>
              <a:t>e</a:t>
            </a:r>
            <a:r>
              <a:rPr lang="fr-FR" sz="3200" i="1" dirty="0"/>
              <a:t> siècle)</a:t>
            </a:r>
            <a:r>
              <a:rPr lang="fr-FR" sz="3200" dirty="0"/>
              <a:t>, </a:t>
            </a:r>
            <a:r>
              <a:rPr lang="fr-FR" sz="3200" dirty="0" smtClean="0"/>
              <a:t>Albin Michel 2012</a:t>
            </a:r>
          </a:p>
          <a:p>
            <a:pPr>
              <a:lnSpc>
                <a:spcPct val="80000"/>
              </a:lnSpc>
              <a:defRPr/>
            </a:pPr>
            <a:r>
              <a:rPr lang="fr-FR" sz="3200" dirty="0" smtClean="0"/>
              <a:t>R</a:t>
            </a:r>
            <a:r>
              <a:rPr lang="fr-FR" sz="3200" dirty="0"/>
              <a:t>. </a:t>
            </a:r>
            <a:r>
              <a:rPr lang="fr-FR" sz="3200" dirty="0" err="1"/>
              <a:t>Blaufard</a:t>
            </a:r>
            <a:r>
              <a:rPr lang="fr-FR" sz="3200" dirty="0"/>
              <a:t>, </a:t>
            </a:r>
            <a:r>
              <a:rPr lang="fr-FR" altLang="fr-FR" sz="3200" i="1" dirty="0"/>
              <a:t>The Great Demarcation: The French Revolution and the Invention of Modern Property </a:t>
            </a:r>
            <a:r>
              <a:rPr lang="fr-FR" altLang="fr-FR" sz="3200" dirty="0"/>
              <a:t> (Oxford UP 2014)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fr-FR" sz="3100" dirty="0"/>
          </a:p>
        </p:txBody>
      </p:sp>
    </p:spTree>
    <p:extLst>
      <p:ext uri="{BB962C8B-B14F-4D97-AF65-F5344CB8AC3E}">
        <p14:creationId xmlns:p14="http://schemas.microsoft.com/office/powerpoint/2010/main" val="11310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253446" y="1025525"/>
            <a:ext cx="11807687" cy="583247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altLang="fr-FR" sz="3100" b="1" dirty="0" smtClean="0">
                <a:hlinkClick r:id="rId2"/>
              </a:rPr>
              <a:t>Lecture </a:t>
            </a:r>
            <a:r>
              <a:rPr lang="en-US" altLang="fr-FR" sz="3100" b="1" dirty="0">
                <a:hlinkClick r:id="rId2"/>
              </a:rPr>
              <a:t>2: Property rights &amp; development, </a:t>
            </a:r>
            <a:r>
              <a:rPr lang="en-US" altLang="fr-FR" sz="3100" b="1" dirty="0" smtClean="0">
                <a:hlinkClick r:id="rId2"/>
              </a:rPr>
              <a:t>18c-19c</a:t>
            </a:r>
            <a:r>
              <a:rPr lang="en-US" altLang="fr-FR" sz="3100" b="1" dirty="0">
                <a:hlinkClick r:id="rId2"/>
              </a:rPr>
              <a:t>: European variants (France, Britain, Sweden)</a:t>
            </a:r>
            <a:r>
              <a:rPr lang="en-US" altLang="fr-FR" sz="3100" b="1" dirty="0"/>
              <a:t> </a:t>
            </a:r>
            <a:endParaRPr lang="en-US" sz="3200" b="1" dirty="0"/>
          </a:p>
          <a:p>
            <a:pPr>
              <a:defRPr/>
            </a:pPr>
            <a:r>
              <a:rPr lang="en-US" altLang="fr-FR" sz="3200" b="1" dirty="0" smtClean="0"/>
              <a:t>*</a:t>
            </a:r>
            <a:r>
              <a:rPr lang="en-US" altLang="fr-FR" sz="3200" b="1" dirty="0" smtClean="0">
                <a:hlinkClick r:id="rId3"/>
              </a:rPr>
              <a:t>Capital </a:t>
            </a:r>
            <a:r>
              <a:rPr lang="en-US" altLang="fr-FR" sz="3200" b="1" dirty="0">
                <a:hlinkClick r:id="rId3"/>
              </a:rPr>
              <a:t>and ideology</a:t>
            </a:r>
            <a:r>
              <a:rPr lang="en-US" altLang="fr-FR" sz="3200" b="1" dirty="0"/>
              <a:t>, </a:t>
            </a:r>
            <a:r>
              <a:rPr lang="en-US" altLang="fr-FR" sz="3200" b="1" dirty="0" smtClean="0"/>
              <a:t>chap.4-5</a:t>
            </a:r>
            <a:endParaRPr lang="en-US" sz="3200" b="1" dirty="0"/>
          </a:p>
          <a:p>
            <a:pPr>
              <a:lnSpc>
                <a:spcPct val="80000"/>
              </a:lnSpc>
              <a:defRPr/>
            </a:pPr>
            <a:r>
              <a:rPr lang="en-GB" sz="3200" dirty="0" smtClean="0"/>
              <a:t>T</a:t>
            </a:r>
            <a:r>
              <a:rPr lang="en-GB" sz="3200" dirty="0"/>
              <a:t>. Piketty, G. Postel-Vinay, J.L. Rosenthal, </a:t>
            </a:r>
            <a:r>
              <a:rPr lang="en-GB" sz="3200" u="sng" dirty="0">
                <a:hlinkClick r:id="rId4"/>
              </a:rPr>
              <a:t>Wealth Concentration in a Developing Economy: Paris and France, 1807-1994</a:t>
            </a:r>
            <a:r>
              <a:rPr lang="en-GB" sz="3200" dirty="0"/>
              <a:t>, </a:t>
            </a:r>
            <a:r>
              <a:rPr lang="en-GB" sz="3200" dirty="0" smtClean="0"/>
              <a:t>AER </a:t>
            </a:r>
            <a:r>
              <a:rPr lang="en-GB" sz="3200" dirty="0"/>
              <a:t>2006 </a:t>
            </a:r>
            <a:endParaRPr lang="en-US" altLang="fr-FR" sz="3100" dirty="0" smtClean="0"/>
          </a:p>
          <a:p>
            <a:pPr>
              <a:lnSpc>
                <a:spcPct val="80000"/>
              </a:lnSpc>
              <a:defRPr/>
            </a:pPr>
            <a:r>
              <a:rPr lang="en-US" sz="3100" dirty="0" smtClean="0"/>
              <a:t>E. </a:t>
            </a:r>
            <a:r>
              <a:rPr lang="fr-FR" sz="3200" dirty="0" smtClean="0"/>
              <a:t>Bengtsson et al, </a:t>
            </a:r>
            <a:r>
              <a:rPr lang="fr-FR" sz="3200" u="sng" dirty="0">
                <a:hlinkClick r:id="rId5"/>
              </a:rPr>
              <a:t>Wealth Inequality in </a:t>
            </a:r>
            <a:r>
              <a:rPr lang="fr-FR" sz="3200" u="sng" dirty="0" err="1">
                <a:hlinkClick r:id="rId5"/>
              </a:rPr>
              <a:t>Sweden</a:t>
            </a:r>
            <a:r>
              <a:rPr lang="fr-FR" sz="3200" u="sng" dirty="0">
                <a:hlinkClick r:id="rId5"/>
              </a:rPr>
              <a:t> 1750-1900</a:t>
            </a:r>
            <a:r>
              <a:rPr lang="fr-FR" sz="3200" dirty="0"/>
              <a:t>, Economic History Review 2017, </a:t>
            </a:r>
          </a:p>
          <a:p>
            <a:pPr>
              <a:lnSpc>
                <a:spcPct val="80000"/>
              </a:lnSpc>
              <a:defRPr/>
            </a:pPr>
            <a:r>
              <a:rPr lang="fr-FR" sz="3200" b="1" dirty="0" smtClean="0"/>
              <a:t>*E. Bengtsson, </a:t>
            </a:r>
            <a:r>
              <a:rPr lang="fr-FR" sz="3200" b="1" u="sng" dirty="0">
                <a:hlinkClick r:id="rId6"/>
              </a:rPr>
              <a:t>The Swedish Sonderweg in Question: Democratization and Inequality in Comparative Perspective, c. 1750–1920</a:t>
            </a:r>
            <a:r>
              <a:rPr lang="fr-FR" sz="3200" b="1" dirty="0"/>
              <a:t>, Past and Present </a:t>
            </a:r>
            <a:r>
              <a:rPr lang="fr-FR" sz="3200" b="1" dirty="0" smtClean="0"/>
              <a:t>2019 </a:t>
            </a:r>
            <a:endParaRPr lang="en-US" altLang="fr-FR" sz="3100" b="1" dirty="0" smtClean="0">
              <a:hlinkClick r:id="rId7"/>
            </a:endParaRPr>
          </a:p>
        </p:txBody>
      </p:sp>
    </p:spTree>
    <p:extLst>
      <p:ext uri="{BB962C8B-B14F-4D97-AF65-F5344CB8AC3E}">
        <p14:creationId xmlns:p14="http://schemas.microsoft.com/office/powerpoint/2010/main" val="145318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213689" y="299968"/>
            <a:ext cx="11807687" cy="583247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fr-FR" sz="3100" b="1" dirty="0">
              <a:hlinkClick r:id="rId2"/>
            </a:endParaRPr>
          </a:p>
          <a:p>
            <a:pPr marL="0" indent="0">
              <a:buNone/>
              <a:defRPr/>
            </a:pPr>
            <a:r>
              <a:rPr lang="en-US" altLang="fr-FR" sz="3500" b="1" dirty="0" smtClean="0">
                <a:hlinkClick r:id="rId2"/>
              </a:rPr>
              <a:t>Lecture 3: Slave societies, abolitions &amp; colonialism (Caribbean, US, </a:t>
            </a:r>
            <a:r>
              <a:rPr lang="en-US" altLang="fr-FR" sz="3500" b="1" dirty="0" err="1" smtClean="0">
                <a:hlinkClick r:id="rId2"/>
              </a:rPr>
              <a:t>Brasil</a:t>
            </a:r>
            <a:r>
              <a:rPr lang="en-US" altLang="fr-FR" sz="3500" b="1" dirty="0" smtClean="0">
                <a:hlinkClick r:id="rId2"/>
              </a:rPr>
              <a:t>, Africa) </a:t>
            </a:r>
            <a:endParaRPr lang="en-US" sz="3500" b="1" dirty="0"/>
          </a:p>
          <a:p>
            <a:pPr>
              <a:defRPr/>
            </a:pPr>
            <a:r>
              <a:rPr lang="en-US" altLang="fr-FR" sz="3200" b="1" dirty="0" smtClean="0"/>
              <a:t>*</a:t>
            </a:r>
            <a:r>
              <a:rPr lang="en-US" altLang="fr-FR" sz="3200" b="1" dirty="0" smtClean="0">
                <a:hlinkClick r:id="rId3"/>
              </a:rPr>
              <a:t>Capital </a:t>
            </a:r>
            <a:r>
              <a:rPr lang="en-US" altLang="fr-FR" sz="3200" b="1" dirty="0">
                <a:hlinkClick r:id="rId3"/>
              </a:rPr>
              <a:t>and ideology</a:t>
            </a:r>
            <a:r>
              <a:rPr lang="en-US" altLang="fr-FR" sz="3200" b="1" dirty="0"/>
              <a:t>, </a:t>
            </a:r>
            <a:r>
              <a:rPr lang="en-US" altLang="fr-FR" sz="3200" b="1" dirty="0" smtClean="0"/>
              <a:t>chap.6-7</a:t>
            </a:r>
          </a:p>
          <a:p>
            <a:pPr>
              <a:defRPr/>
            </a:pPr>
            <a:r>
              <a:rPr lang="en-US" sz="3200" dirty="0" smtClean="0"/>
              <a:t>N</a:t>
            </a:r>
            <a:r>
              <a:rPr lang="en-US" sz="3200" dirty="0"/>
              <a:t>. Draper, </a:t>
            </a:r>
            <a:r>
              <a:rPr lang="en-US" sz="3200" i="1" dirty="0"/>
              <a:t>The Price of Emancipation: Slave-Ownership, Compensation and British Society at the End of Slavery</a:t>
            </a:r>
            <a:r>
              <a:rPr lang="en-US" sz="3200" dirty="0"/>
              <a:t>, CUP </a:t>
            </a:r>
            <a:r>
              <a:rPr lang="en-US" sz="3200" dirty="0" smtClean="0"/>
              <a:t>2010</a:t>
            </a:r>
            <a:endParaRPr lang="en-US" altLang="fr-FR" sz="3200" dirty="0" smtClean="0"/>
          </a:p>
          <a:p>
            <a:r>
              <a:rPr lang="fr-FR" sz="3200" dirty="0" smtClean="0"/>
              <a:t>N</a:t>
            </a:r>
            <a:r>
              <a:rPr lang="fr-FR" sz="3200" dirty="0"/>
              <a:t>. Barreyre, </a:t>
            </a:r>
            <a:r>
              <a:rPr lang="fr-FR" sz="3200" i="1" dirty="0"/>
              <a:t>L’or et la liberté – Une histoire spatiale des Etats-Unis après la guerre de </a:t>
            </a:r>
            <a:r>
              <a:rPr lang="fr-FR" sz="3200" i="1" dirty="0" smtClean="0"/>
              <a:t>sécession</a:t>
            </a:r>
            <a:r>
              <a:rPr lang="fr-FR" sz="3200" dirty="0" smtClean="0"/>
              <a:t>, Ed</a:t>
            </a:r>
            <a:r>
              <a:rPr lang="fr-FR" sz="3200" dirty="0"/>
              <a:t>. EHESS </a:t>
            </a:r>
            <a:r>
              <a:rPr lang="fr-FR" sz="3200" dirty="0" smtClean="0"/>
              <a:t>2014 (</a:t>
            </a:r>
            <a:r>
              <a:rPr lang="fr-FR" sz="3200" i="1" dirty="0" smtClean="0"/>
              <a:t>Gold </a:t>
            </a:r>
            <a:r>
              <a:rPr lang="fr-FR" sz="3200" i="1" dirty="0"/>
              <a:t>and freedom – The </a:t>
            </a:r>
            <a:r>
              <a:rPr lang="fr-FR" sz="3200" i="1" dirty="0" err="1"/>
              <a:t>political</a:t>
            </a:r>
            <a:r>
              <a:rPr lang="fr-FR" sz="3200" i="1" dirty="0"/>
              <a:t> </a:t>
            </a:r>
            <a:r>
              <a:rPr lang="fr-FR" sz="3200" i="1" dirty="0" err="1"/>
              <a:t>economy</a:t>
            </a:r>
            <a:r>
              <a:rPr lang="fr-FR" sz="3200" i="1" dirty="0"/>
              <a:t> of </a:t>
            </a:r>
            <a:r>
              <a:rPr lang="fr-FR" sz="3200" i="1" dirty="0" smtClean="0"/>
              <a:t>reconstruction</a:t>
            </a:r>
            <a:r>
              <a:rPr lang="fr-FR" sz="3200" dirty="0" smtClean="0"/>
              <a:t>, </a:t>
            </a:r>
            <a:r>
              <a:rPr lang="fr-FR" sz="3200" dirty="0" err="1" smtClean="0"/>
              <a:t>Univ</a:t>
            </a:r>
            <a:r>
              <a:rPr lang="fr-FR" sz="3200" dirty="0" smtClean="0"/>
              <a:t>. Virginia </a:t>
            </a:r>
            <a:r>
              <a:rPr lang="fr-FR" sz="3200" dirty="0"/>
              <a:t>Press 2015</a:t>
            </a:r>
            <a:r>
              <a:rPr lang="fr-FR" sz="3200" dirty="0" smtClean="0"/>
              <a:t>)</a:t>
            </a:r>
            <a:endParaRPr lang="en-US" altLang="fr-FR" sz="3200" dirty="0" smtClean="0"/>
          </a:p>
          <a:p>
            <a:r>
              <a:rPr lang="en-US" altLang="fr-FR" sz="3200" b="1" dirty="0" smtClean="0"/>
              <a:t>*D. Cogneau, Y. Dupraz, S. Mesplé-Somps, </a:t>
            </a:r>
            <a:r>
              <a:rPr lang="en-US" sz="3200" b="1" dirty="0" smtClean="0"/>
              <a:t>Fiscal </a:t>
            </a:r>
            <a:r>
              <a:rPr lang="en-US" sz="3200" b="1" dirty="0"/>
              <a:t>Capacity and Dualism in Colonial </a:t>
            </a:r>
            <a:r>
              <a:rPr lang="en-US" sz="3200" b="1" dirty="0" smtClean="0"/>
              <a:t>States: The </a:t>
            </a:r>
            <a:r>
              <a:rPr lang="en-US" sz="3200" b="1" dirty="0"/>
              <a:t>French </a:t>
            </a:r>
            <a:r>
              <a:rPr lang="en-US" sz="3200" b="1" dirty="0" smtClean="0"/>
              <a:t>Empire 1830-1962, </a:t>
            </a:r>
            <a:r>
              <a:rPr lang="fr-FR" sz="3200" b="1" u="sng" dirty="0" smtClean="0">
                <a:hlinkClick r:id="rId4"/>
              </a:rPr>
              <a:t>WP </a:t>
            </a:r>
            <a:r>
              <a:rPr lang="fr-FR" sz="3200" b="1" u="sng" dirty="0">
                <a:hlinkClick r:id="rId4"/>
              </a:rPr>
              <a:t>2018</a:t>
            </a:r>
            <a:endParaRPr lang="en-US" altLang="fr-FR" sz="3200" b="1" dirty="0" smtClean="0"/>
          </a:p>
          <a:p>
            <a:pPr marL="0" indent="0"/>
            <a:r>
              <a:rPr lang="fr-FR" altLang="fr-FR" sz="3200" dirty="0" smtClean="0"/>
              <a:t> F</a:t>
            </a:r>
            <a:r>
              <a:rPr lang="fr-FR" altLang="fr-FR" sz="3200" dirty="0"/>
              <a:t>. Cooper, </a:t>
            </a:r>
            <a:r>
              <a:rPr lang="fr-FR" altLang="fr-FR" sz="3200" i="1" dirty="0" err="1"/>
              <a:t>Citizenship</a:t>
            </a:r>
            <a:r>
              <a:rPr lang="fr-FR" altLang="fr-FR" sz="3200" i="1" dirty="0"/>
              <a:t> </a:t>
            </a:r>
            <a:r>
              <a:rPr lang="fr-FR" altLang="fr-FR" sz="3200" i="1" dirty="0" err="1"/>
              <a:t>between</a:t>
            </a:r>
            <a:r>
              <a:rPr lang="fr-FR" altLang="fr-FR" sz="3200" i="1" dirty="0"/>
              <a:t> Empire and Nation: Remaking France and French Africa, 1945-1960</a:t>
            </a:r>
            <a:r>
              <a:rPr lang="fr-FR" altLang="fr-FR" sz="3200" dirty="0"/>
              <a:t>, PUP 2014</a:t>
            </a:r>
            <a:endParaRPr lang="en-US" altLang="fr-FR" sz="3200" dirty="0"/>
          </a:p>
          <a:p>
            <a:pPr marL="0" indent="0">
              <a:buNone/>
              <a:defRPr/>
            </a:pPr>
            <a:endParaRPr lang="en-US" altLang="fr-FR" sz="3200" dirty="0"/>
          </a:p>
          <a:p>
            <a:pPr>
              <a:defRPr/>
            </a:pPr>
            <a:endParaRPr lang="en-US" sz="32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fr-FR" sz="31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fr-FR" sz="3100" dirty="0" smtClean="0"/>
          </a:p>
        </p:txBody>
      </p:sp>
    </p:spTree>
    <p:extLst>
      <p:ext uri="{BB962C8B-B14F-4D97-AF65-F5344CB8AC3E}">
        <p14:creationId xmlns:p14="http://schemas.microsoft.com/office/powerpoint/2010/main" val="12128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253446" y="248479"/>
            <a:ext cx="11807687" cy="660952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fr-FR" sz="3100" dirty="0"/>
          </a:p>
          <a:p>
            <a:pPr marL="0" indent="0">
              <a:buNone/>
              <a:defRPr/>
            </a:pPr>
            <a:r>
              <a:rPr lang="en-US" sz="3200" b="1" dirty="0">
                <a:hlinkClick r:id="rId2"/>
              </a:rPr>
              <a:t>Lecture </a:t>
            </a:r>
            <a:r>
              <a:rPr lang="en-US" sz="3200" b="1" dirty="0" smtClean="0">
                <a:hlinkClick r:id="rId2"/>
              </a:rPr>
              <a:t>4: </a:t>
            </a:r>
            <a:r>
              <a:rPr lang="en-US" sz="3200" b="1" dirty="0">
                <a:hlinkClick r:id="rId2"/>
              </a:rPr>
              <a:t>Colonial societies, state formation and comparative </a:t>
            </a:r>
            <a:r>
              <a:rPr lang="en-US" sz="3200" b="1" dirty="0" smtClean="0">
                <a:hlinkClick r:id="rId2"/>
              </a:rPr>
              <a:t>development (India, China, Japan) </a:t>
            </a:r>
            <a:endParaRPr lang="en-US" sz="3200" b="1" dirty="0"/>
          </a:p>
          <a:p>
            <a:pPr>
              <a:defRPr/>
            </a:pPr>
            <a:r>
              <a:rPr lang="en-US" altLang="fr-FR" sz="3200" b="1" dirty="0" smtClean="0"/>
              <a:t>*</a:t>
            </a:r>
            <a:r>
              <a:rPr lang="en-US" altLang="fr-FR" sz="3200" b="1" dirty="0" smtClean="0">
                <a:hlinkClick r:id="rId3"/>
              </a:rPr>
              <a:t>Capital </a:t>
            </a:r>
            <a:r>
              <a:rPr lang="en-US" altLang="fr-FR" sz="3200" b="1" dirty="0">
                <a:hlinkClick r:id="rId3"/>
              </a:rPr>
              <a:t>and ideology</a:t>
            </a:r>
            <a:r>
              <a:rPr lang="en-US" altLang="fr-FR" sz="3200" b="1" dirty="0"/>
              <a:t>, </a:t>
            </a:r>
            <a:r>
              <a:rPr lang="en-US" altLang="fr-FR" sz="3200" b="1" dirty="0" smtClean="0"/>
              <a:t>chap.8-9</a:t>
            </a:r>
          </a:p>
          <a:p>
            <a:pPr>
              <a:defRPr/>
            </a:pPr>
            <a:r>
              <a:rPr lang="en-US" altLang="fr-FR" sz="3200" dirty="0" smtClean="0"/>
              <a:t>N. Dirks, </a:t>
            </a:r>
            <a:r>
              <a:rPr lang="en-US" altLang="fr-FR" sz="3200" i="1" dirty="0" smtClean="0"/>
              <a:t>Castes of Mind. Colonialism and the Making of Modern India</a:t>
            </a:r>
            <a:r>
              <a:rPr lang="en-US" altLang="fr-FR" sz="3200" dirty="0" smtClean="0"/>
              <a:t>, Princeton UP 2001</a:t>
            </a:r>
          </a:p>
          <a:p>
            <a:pPr>
              <a:defRPr/>
            </a:pPr>
            <a:r>
              <a:rPr lang="en-US" altLang="fr-FR" sz="3200" dirty="0" smtClean="0"/>
              <a:t>S. Bayly, </a:t>
            </a:r>
            <a:r>
              <a:rPr lang="en-US" altLang="fr-FR" sz="3200" i="1" dirty="0" smtClean="0"/>
              <a:t>Caste, Society and Politics in India</a:t>
            </a:r>
            <a:r>
              <a:rPr lang="en-US" altLang="fr-FR" sz="3200" dirty="0" smtClean="0"/>
              <a:t>, Cambridge UP 1999</a:t>
            </a:r>
          </a:p>
          <a:p>
            <a:pPr>
              <a:defRPr/>
            </a:pPr>
            <a:r>
              <a:rPr lang="fr-FR" sz="3200" dirty="0" smtClean="0"/>
              <a:t>N</a:t>
            </a:r>
            <a:r>
              <a:rPr lang="fr-FR" sz="3200" dirty="0"/>
              <a:t>. Bharti, </a:t>
            </a:r>
            <a:r>
              <a:rPr lang="fr-FR" sz="3200" u="sng" dirty="0">
                <a:hlinkClick r:id="rId4"/>
              </a:rPr>
              <a:t>Wealth Inequality, Class and Caste in India, 1961-2012</a:t>
            </a:r>
            <a:r>
              <a:rPr lang="fr-FR" sz="3200" dirty="0"/>
              <a:t> (WID.world 2018) </a:t>
            </a:r>
            <a:r>
              <a:rPr lang="fr-FR" sz="3200" dirty="0" smtClean="0"/>
              <a:t>(</a:t>
            </a:r>
            <a:r>
              <a:rPr lang="fr-FR" sz="3200" u="sng" dirty="0" smtClean="0">
                <a:hlinkClick r:id="rId5"/>
              </a:rPr>
              <a:t>long version</a:t>
            </a:r>
            <a:r>
              <a:rPr lang="fr-FR" sz="3200" dirty="0" smtClean="0"/>
              <a:t>) </a:t>
            </a:r>
            <a:endParaRPr lang="en-US" altLang="fr-FR" sz="3200" dirty="0" smtClean="0"/>
          </a:p>
          <a:p>
            <a:pPr>
              <a:defRPr/>
            </a:pPr>
            <a:r>
              <a:rPr lang="en-US" altLang="fr-FR" sz="3200" dirty="0" smtClean="0"/>
              <a:t>K. Karaman, S. Pamuk, </a:t>
            </a:r>
            <a:r>
              <a:rPr lang="en-US" altLang="fr-FR" sz="3200" dirty="0" smtClean="0">
                <a:hlinkClick r:id="rId6"/>
              </a:rPr>
              <a:t>Ottoman State Finances in European Perspective</a:t>
            </a:r>
            <a:r>
              <a:rPr lang="en-US" altLang="fr-FR" sz="3200" dirty="0" smtClean="0"/>
              <a:t>, Journal of Economic History 2010</a:t>
            </a:r>
          </a:p>
          <a:p>
            <a:pPr>
              <a:defRPr/>
            </a:pPr>
            <a:r>
              <a:rPr lang="en-US" altLang="fr-FR" sz="3200" dirty="0" smtClean="0"/>
              <a:t>M. Dincecco, </a:t>
            </a:r>
            <a:r>
              <a:rPr lang="en-US" altLang="fr-FR" sz="3200" dirty="0" smtClean="0">
                <a:hlinkClick r:id="rId7"/>
              </a:rPr>
              <a:t>The Rise of Effective States in Europe</a:t>
            </a:r>
            <a:r>
              <a:rPr lang="en-US" altLang="fr-FR" sz="3200" dirty="0" smtClean="0"/>
              <a:t>, JEH 2015</a:t>
            </a:r>
            <a:endParaRPr lang="en-US" altLang="fr-FR" sz="3200" dirty="0"/>
          </a:p>
          <a:p>
            <a:pPr>
              <a:defRPr/>
            </a:pPr>
            <a:endParaRPr lang="en-US" sz="32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fr-FR" sz="3200" dirty="0"/>
          </a:p>
        </p:txBody>
      </p:sp>
    </p:spTree>
    <p:extLst>
      <p:ext uri="{BB962C8B-B14F-4D97-AF65-F5344CB8AC3E}">
        <p14:creationId xmlns:p14="http://schemas.microsoft.com/office/powerpoint/2010/main" val="32754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208" y="-1"/>
            <a:ext cx="11986592" cy="7007087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sz="3500" dirty="0"/>
          </a:p>
          <a:p>
            <a:pPr marL="0" indent="0">
              <a:buNone/>
              <a:defRPr/>
            </a:pPr>
            <a:r>
              <a:rPr lang="en-US" sz="3200" b="1" dirty="0">
                <a:hlinkClick r:id="rId2"/>
              </a:rPr>
              <a:t>Lecture </a:t>
            </a:r>
            <a:r>
              <a:rPr lang="en-US" sz="3200" b="1" dirty="0" smtClean="0">
                <a:hlinkClick r:id="rId2"/>
              </a:rPr>
              <a:t>5: </a:t>
            </a:r>
            <a:r>
              <a:rPr lang="en-US" sz="3200" b="1" dirty="0">
                <a:hlinkClick r:id="rId2"/>
              </a:rPr>
              <a:t>The Great Transformation of the 20</a:t>
            </a:r>
            <a:r>
              <a:rPr lang="en-US" sz="3200" b="1" baseline="30000" dirty="0">
                <a:hlinkClick r:id="rId2"/>
              </a:rPr>
              <a:t>th</a:t>
            </a:r>
            <a:r>
              <a:rPr lang="en-US" sz="3200" b="1" dirty="0">
                <a:hlinkClick r:id="rId2"/>
              </a:rPr>
              <a:t> century: from </a:t>
            </a:r>
            <a:r>
              <a:rPr lang="en-US" sz="3200" b="1" dirty="0" err="1">
                <a:hlinkClick r:id="rId2"/>
              </a:rPr>
              <a:t>proprietarian</a:t>
            </a:r>
            <a:r>
              <a:rPr lang="en-US" sz="3200" b="1" dirty="0">
                <a:hlinkClick r:id="rId2"/>
              </a:rPr>
              <a:t> to social-democratic societies</a:t>
            </a:r>
            <a:r>
              <a:rPr lang="en-US" sz="3200" b="1" dirty="0"/>
              <a:t> </a:t>
            </a:r>
          </a:p>
          <a:p>
            <a:pPr>
              <a:defRPr/>
            </a:pPr>
            <a:r>
              <a:rPr lang="en-US" altLang="fr-FR" sz="3200" b="1" dirty="0" smtClean="0"/>
              <a:t>*</a:t>
            </a:r>
            <a:r>
              <a:rPr lang="en-US" altLang="fr-FR" sz="3200" b="1" dirty="0" smtClean="0">
                <a:hlinkClick r:id="rId3"/>
              </a:rPr>
              <a:t>Capital </a:t>
            </a:r>
            <a:r>
              <a:rPr lang="en-US" altLang="fr-FR" sz="3200" b="1" dirty="0">
                <a:hlinkClick r:id="rId3"/>
              </a:rPr>
              <a:t>and ideology</a:t>
            </a:r>
            <a:r>
              <a:rPr lang="en-US" altLang="fr-FR" sz="3200" b="1" dirty="0"/>
              <a:t>, </a:t>
            </a:r>
            <a:r>
              <a:rPr lang="en-US" altLang="fr-FR" sz="3200" b="1" dirty="0" smtClean="0"/>
              <a:t>chap.10-11</a:t>
            </a:r>
          </a:p>
          <a:p>
            <a:pPr>
              <a:defRPr/>
            </a:pPr>
            <a:r>
              <a:rPr lang="en-US" altLang="fr-FR" sz="3200" dirty="0" smtClean="0"/>
              <a:t>K. Polanyi, The Great Transformation. The Political and Economic </a:t>
            </a:r>
            <a:r>
              <a:rPr lang="en-US" altLang="fr-FR" sz="3200" dirty="0"/>
              <a:t>O</a:t>
            </a:r>
            <a:r>
              <a:rPr lang="en-US" altLang="fr-FR" sz="3200" dirty="0" smtClean="0"/>
              <a:t>rigins of our Time, 1944</a:t>
            </a:r>
          </a:p>
          <a:p>
            <a:pPr>
              <a:defRPr/>
            </a:pPr>
            <a:r>
              <a:rPr lang="en-GB" sz="3200" dirty="0" smtClean="0"/>
              <a:t>T</a:t>
            </a:r>
            <a:r>
              <a:rPr lang="en-GB" sz="3200" dirty="0"/>
              <a:t>. Piketty, G. Zucman, </a:t>
            </a:r>
            <a:r>
              <a:rPr lang="en-GB" sz="3200" u="sng" dirty="0">
                <a:hlinkClick r:id="rId4"/>
              </a:rPr>
              <a:t>Capital is Back: Wealth-Income Ratios in Rich Countries, </a:t>
            </a:r>
            <a:r>
              <a:rPr lang="en-GB" sz="3200" u="sng" dirty="0" smtClean="0">
                <a:hlinkClick r:id="rId4"/>
              </a:rPr>
              <a:t>1700-2010</a:t>
            </a:r>
            <a:r>
              <a:rPr lang="en-GB" sz="3200" dirty="0" smtClean="0"/>
              <a:t>, QJE </a:t>
            </a:r>
            <a:r>
              <a:rPr lang="en-GB" sz="3200" dirty="0"/>
              <a:t>2014 </a:t>
            </a:r>
            <a:r>
              <a:rPr lang="en-GB" sz="3200" dirty="0" smtClean="0"/>
              <a:t>(</a:t>
            </a:r>
            <a:r>
              <a:rPr lang="en-US" sz="3200" u="sng" dirty="0" smtClean="0">
                <a:hlinkClick r:id="rId5"/>
              </a:rPr>
              <a:t>database</a:t>
            </a:r>
            <a:r>
              <a:rPr lang="en-US" sz="3200" dirty="0" smtClean="0"/>
              <a:t>) </a:t>
            </a:r>
            <a:endParaRPr lang="en-US" altLang="fr-FR" sz="3200" dirty="0" smtClean="0"/>
          </a:p>
          <a:p>
            <a:pPr>
              <a:defRPr/>
            </a:pPr>
            <a:r>
              <a:rPr lang="en-US" altLang="fr-FR" sz="3200" dirty="0" smtClean="0"/>
              <a:t>E. McGaughey, </a:t>
            </a:r>
            <a:r>
              <a:rPr lang="en-US" altLang="fr-FR" sz="3200" dirty="0" smtClean="0">
                <a:hlinkClick r:id="rId6"/>
              </a:rPr>
              <a:t>The Codetermination Bargains: History of German Corporate and Labour Law</a:t>
            </a:r>
            <a:r>
              <a:rPr lang="en-US" altLang="fr-FR" sz="3200" dirty="0" smtClean="0"/>
              <a:t>, Columbia Journal of European Law 2017</a:t>
            </a:r>
          </a:p>
          <a:p>
            <a:pPr>
              <a:defRPr/>
            </a:pPr>
            <a:r>
              <a:rPr lang="en-US" altLang="fr-FR" sz="3200" dirty="0" smtClean="0"/>
              <a:t>C. Goldin, </a:t>
            </a:r>
            <a:r>
              <a:rPr lang="en-US" altLang="fr-FR" sz="3200" dirty="0" smtClean="0">
                <a:hlinkClick r:id="rId7"/>
              </a:rPr>
              <a:t>The Human Capital Century and American Leadership: Virtues of the Past</a:t>
            </a:r>
            <a:r>
              <a:rPr lang="en-US" altLang="fr-FR" sz="3200" dirty="0" smtClean="0"/>
              <a:t>, Journal of Economic History 2001</a:t>
            </a:r>
            <a:endParaRPr lang="en-US" sz="3200" dirty="0" smtClean="0"/>
          </a:p>
          <a:p>
            <a:pPr>
              <a:defRPr/>
            </a:pPr>
            <a:endParaRPr lang="en-US" sz="3200" dirty="0"/>
          </a:p>
          <a:p>
            <a:pPr marL="0" indent="0">
              <a:buNone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249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148" y="-1"/>
            <a:ext cx="11976652" cy="7007087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sz="3500" dirty="0"/>
          </a:p>
          <a:p>
            <a:pPr marL="0" indent="0">
              <a:buNone/>
              <a:defRPr/>
            </a:pPr>
            <a:r>
              <a:rPr lang="en-US" sz="3100" b="1" dirty="0" smtClean="0">
                <a:hlinkClick r:id="rId2"/>
              </a:rPr>
              <a:t>Lecture 6: </a:t>
            </a:r>
            <a:r>
              <a:rPr lang="en-US" sz="3100" b="1" dirty="0">
                <a:hlinkClick r:id="rId2"/>
              </a:rPr>
              <a:t>Post-communist societies (Russia, China, </a:t>
            </a:r>
            <a:r>
              <a:rPr lang="en-US" sz="3100" b="1" dirty="0" smtClean="0">
                <a:hlinkClick r:id="rId2"/>
              </a:rPr>
              <a:t>Eastern </a:t>
            </a:r>
            <a:r>
              <a:rPr lang="en-US" sz="3100" b="1" dirty="0">
                <a:hlinkClick r:id="rId2"/>
              </a:rPr>
              <a:t>Europe) and the rise of global capitalism</a:t>
            </a:r>
            <a:r>
              <a:rPr lang="en-US" sz="3100" b="1" dirty="0"/>
              <a:t> </a:t>
            </a:r>
          </a:p>
          <a:p>
            <a:pPr>
              <a:defRPr/>
            </a:pPr>
            <a:r>
              <a:rPr lang="en-US" altLang="fr-FR" sz="3100" b="1" dirty="0" smtClean="0"/>
              <a:t>*</a:t>
            </a:r>
            <a:r>
              <a:rPr lang="en-US" altLang="fr-FR" sz="3100" b="1" dirty="0" smtClean="0">
                <a:hlinkClick r:id="rId3"/>
              </a:rPr>
              <a:t>Capital </a:t>
            </a:r>
            <a:r>
              <a:rPr lang="en-US" altLang="fr-FR" sz="3100" b="1" dirty="0">
                <a:hlinkClick r:id="rId3"/>
              </a:rPr>
              <a:t>and ideology</a:t>
            </a:r>
            <a:r>
              <a:rPr lang="en-US" altLang="fr-FR" sz="3100" b="1" dirty="0"/>
              <a:t>, </a:t>
            </a:r>
            <a:r>
              <a:rPr lang="en-US" altLang="fr-FR" sz="3100" b="1" dirty="0" smtClean="0"/>
              <a:t>chap.12-13</a:t>
            </a:r>
          </a:p>
          <a:p>
            <a:pPr>
              <a:defRPr/>
            </a:pPr>
            <a:r>
              <a:rPr lang="en-US" sz="3100" dirty="0" smtClean="0"/>
              <a:t>F</a:t>
            </a:r>
            <a:r>
              <a:rPr lang="en-US" sz="3100" dirty="0"/>
              <a:t>. Novokmet, T. Piketty, G. Zucman, </a:t>
            </a:r>
            <a:r>
              <a:rPr lang="en-US" sz="3100" u="sng" dirty="0">
                <a:hlinkClick r:id="rId4"/>
              </a:rPr>
              <a:t>From Soviets to Oligarchs: Inequality &amp;</a:t>
            </a:r>
            <a:r>
              <a:rPr lang="en-US" sz="3100" u="sng" dirty="0" smtClean="0">
                <a:hlinkClick r:id="rId4"/>
              </a:rPr>
              <a:t> </a:t>
            </a:r>
            <a:r>
              <a:rPr lang="en-US" sz="3100" u="sng" dirty="0">
                <a:hlinkClick r:id="rId4"/>
              </a:rPr>
              <a:t>Property in Russia 1905-2016</a:t>
            </a:r>
            <a:r>
              <a:rPr lang="en-US" sz="3100" dirty="0"/>
              <a:t>, </a:t>
            </a:r>
            <a:r>
              <a:rPr lang="en-US" sz="3100" dirty="0" smtClean="0"/>
              <a:t>JOEI </a:t>
            </a:r>
            <a:r>
              <a:rPr lang="en-US" sz="3100" dirty="0"/>
              <a:t>2018 (</a:t>
            </a:r>
            <a:r>
              <a:rPr lang="en-US" sz="3100" u="sng" dirty="0" smtClean="0">
                <a:hlinkClick r:id="rId5"/>
              </a:rPr>
              <a:t>WID.world </a:t>
            </a:r>
            <a:r>
              <a:rPr lang="en-US" sz="3100" u="sng" dirty="0">
                <a:hlinkClick r:id="rId5"/>
              </a:rPr>
              <a:t>WP</a:t>
            </a:r>
            <a:r>
              <a:rPr lang="en-US" sz="3100" dirty="0"/>
              <a:t>) </a:t>
            </a:r>
            <a:endParaRPr lang="en-US" sz="3100" dirty="0" smtClean="0"/>
          </a:p>
          <a:p>
            <a:pPr>
              <a:defRPr/>
            </a:pPr>
            <a:r>
              <a:rPr lang="en-US" sz="3100" dirty="0" smtClean="0"/>
              <a:t>F</a:t>
            </a:r>
            <a:r>
              <a:rPr lang="en-US" sz="3100" dirty="0"/>
              <a:t>. Novokmet, T. Piketty, L. Yang, G. Zucman, </a:t>
            </a:r>
            <a:r>
              <a:rPr lang="en-US" sz="3100" u="sng" dirty="0">
                <a:hlinkClick r:id="rId6"/>
              </a:rPr>
              <a:t>From Communism to Capitalism: Private vs Public Property and Inequality in China and </a:t>
            </a:r>
            <a:r>
              <a:rPr lang="en-US" sz="3100" u="sng" dirty="0" smtClean="0">
                <a:hlinkClick r:id="rId6"/>
              </a:rPr>
              <a:t>Russia</a:t>
            </a:r>
            <a:r>
              <a:rPr lang="en-US" sz="3100" dirty="0" smtClean="0"/>
              <a:t>, </a:t>
            </a:r>
            <a:r>
              <a:rPr lang="en-US" sz="3100" dirty="0"/>
              <a:t>AEA Papers and Proceedings, 2018 (</a:t>
            </a:r>
            <a:r>
              <a:rPr lang="en-US" sz="3100" u="sng" dirty="0">
                <a:hlinkClick r:id="rId7"/>
              </a:rPr>
              <a:t>WID.world WP</a:t>
            </a:r>
            <a:r>
              <a:rPr lang="en-US" sz="3100" dirty="0" smtClean="0"/>
              <a:t>)</a:t>
            </a:r>
            <a:endParaRPr lang="en-US" altLang="fr-FR" sz="3100" dirty="0" smtClean="0"/>
          </a:p>
          <a:p>
            <a:pPr>
              <a:defRPr/>
            </a:pPr>
            <a:r>
              <a:rPr lang="en-US" sz="3200" dirty="0" smtClean="0"/>
              <a:t>T</a:t>
            </a:r>
            <a:r>
              <a:rPr lang="en-US" sz="3200" dirty="0"/>
              <a:t>. Piketty, L. Yang, G. Zucman, </a:t>
            </a:r>
            <a:r>
              <a:rPr lang="en-US" sz="3200" u="sng" dirty="0">
                <a:hlinkClick r:id="rId8"/>
              </a:rPr>
              <a:t>Capital Accumulation, Private Property and Rising Inequality in China, 1978-2015</a:t>
            </a:r>
            <a:r>
              <a:rPr lang="en-US" sz="3200" dirty="0"/>
              <a:t>, </a:t>
            </a:r>
            <a:r>
              <a:rPr lang="en-US" sz="3200" dirty="0" smtClean="0"/>
              <a:t>AER </a:t>
            </a:r>
            <a:r>
              <a:rPr lang="en-US" sz="3200" dirty="0"/>
              <a:t>2019 (</a:t>
            </a:r>
            <a:r>
              <a:rPr lang="en-US" sz="3200" u="sng" dirty="0">
                <a:hlinkClick r:id="rId9"/>
              </a:rPr>
              <a:t>WID.world WP</a:t>
            </a:r>
            <a:r>
              <a:rPr lang="en-US" sz="3200" dirty="0"/>
              <a:t>) </a:t>
            </a:r>
            <a:endParaRPr lang="en-US" altLang="fr-FR" sz="3100" dirty="0" smtClean="0"/>
          </a:p>
          <a:p>
            <a:pPr>
              <a:defRPr/>
            </a:pPr>
            <a:r>
              <a:rPr lang="en-US" sz="3200" dirty="0"/>
              <a:t>F. Alvaredo, L. Assouad, T. Piketty, </a:t>
            </a:r>
            <a:r>
              <a:rPr lang="en-US" sz="3200" u="sng" dirty="0">
                <a:hlinkClick r:id="rId10"/>
              </a:rPr>
              <a:t>Measuring Inequality in the Middle East, 1990-2016: the World's Most Unequal Region?</a:t>
            </a:r>
            <a:r>
              <a:rPr lang="en-US" sz="3200" dirty="0"/>
              <a:t>, </a:t>
            </a:r>
            <a:r>
              <a:rPr lang="en-US" sz="3200" dirty="0" smtClean="0"/>
              <a:t>RIW </a:t>
            </a:r>
            <a:r>
              <a:rPr lang="en-US" sz="3200" dirty="0"/>
              <a:t>2019 (</a:t>
            </a:r>
            <a:r>
              <a:rPr lang="en-US" sz="3200" u="sng" dirty="0">
                <a:hlinkClick r:id="rId11"/>
              </a:rPr>
              <a:t>WID.world WP</a:t>
            </a:r>
            <a:r>
              <a:rPr lang="en-US" sz="3200" dirty="0"/>
              <a:t>) </a:t>
            </a:r>
            <a:endParaRPr lang="fr-FR" sz="3200" dirty="0"/>
          </a:p>
          <a:p>
            <a:pPr>
              <a:defRPr/>
            </a:pPr>
            <a:endParaRPr lang="en-US" altLang="fr-FR" sz="3100" dirty="0" smtClean="0"/>
          </a:p>
          <a:p>
            <a:pPr marL="0" indent="0">
              <a:buNone/>
              <a:defRPr/>
            </a:pPr>
            <a:endParaRPr lang="en-US" altLang="fr-FR" sz="3200" dirty="0"/>
          </a:p>
          <a:p>
            <a:pPr>
              <a:defRPr/>
            </a:pPr>
            <a:endParaRPr lang="en-US" sz="3200" dirty="0"/>
          </a:p>
          <a:p>
            <a:pPr marL="0" indent="0">
              <a:buNone/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4760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208" y="-1"/>
            <a:ext cx="11986592" cy="7007087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3000" b="1" dirty="0" smtClean="0">
                <a:hlinkClick r:id="rId2"/>
              </a:rPr>
              <a:t>Lecture 7: Social inequality </a:t>
            </a:r>
            <a:r>
              <a:rPr lang="en-US" sz="3000" b="1" dirty="0">
                <a:hlinkClick r:id="rId2"/>
              </a:rPr>
              <a:t>and party systems in historical perspective: Europe vs US </a:t>
            </a:r>
            <a:endParaRPr lang="en-US" sz="3000" b="1" dirty="0"/>
          </a:p>
          <a:p>
            <a:pPr>
              <a:defRPr/>
            </a:pPr>
            <a:r>
              <a:rPr lang="en-US" altLang="fr-FR" sz="3000" b="1" dirty="0" smtClean="0"/>
              <a:t>*</a:t>
            </a:r>
            <a:r>
              <a:rPr lang="en-US" altLang="fr-FR" sz="3000" b="1" dirty="0" smtClean="0">
                <a:hlinkClick r:id="rId3"/>
              </a:rPr>
              <a:t>Capital </a:t>
            </a:r>
            <a:r>
              <a:rPr lang="en-US" altLang="fr-FR" sz="3000" b="1" dirty="0">
                <a:hlinkClick r:id="rId3"/>
              </a:rPr>
              <a:t>and ideology</a:t>
            </a:r>
            <a:r>
              <a:rPr lang="en-US" altLang="fr-FR" sz="3000" b="1" dirty="0"/>
              <a:t>, </a:t>
            </a:r>
            <a:r>
              <a:rPr lang="en-US" altLang="fr-FR" sz="3000" b="1" dirty="0" smtClean="0"/>
              <a:t>chap.14-15</a:t>
            </a:r>
          </a:p>
          <a:p>
            <a:pPr>
              <a:defRPr/>
            </a:pPr>
            <a:r>
              <a:rPr lang="en-US" sz="3000" dirty="0" smtClean="0"/>
              <a:t>T</a:t>
            </a:r>
            <a:r>
              <a:rPr lang="en-US" sz="3000" dirty="0"/>
              <a:t>. Piketty, </a:t>
            </a:r>
            <a:r>
              <a:rPr lang="en-US" sz="3000" u="sng" dirty="0">
                <a:hlinkClick r:id="rId4"/>
              </a:rPr>
              <a:t>Brahmin Left vs Merchant Right: Rising Inequality and the Changing Structure of Political Conflict. Evidence from France, Britain and the US 1948-2017</a:t>
            </a:r>
            <a:r>
              <a:rPr lang="en-US" sz="3000" dirty="0"/>
              <a:t>, WID.world </a:t>
            </a:r>
            <a:r>
              <a:rPr lang="en-US" sz="3000" dirty="0" smtClean="0"/>
              <a:t>WP, 2018</a:t>
            </a:r>
          </a:p>
          <a:p>
            <a:pPr marL="0" indent="0">
              <a:buNone/>
              <a:defRPr/>
            </a:pPr>
            <a:endParaRPr lang="en-US" sz="3000" b="1" dirty="0" smtClean="0"/>
          </a:p>
          <a:p>
            <a:pPr marL="0" indent="0">
              <a:buNone/>
              <a:defRPr/>
            </a:pPr>
            <a:r>
              <a:rPr lang="en-US" sz="3000" b="1" dirty="0">
                <a:hlinkClick r:id="rId5"/>
              </a:rPr>
              <a:t>Lecture 8: Political </a:t>
            </a:r>
            <a:r>
              <a:rPr lang="en-US" sz="3000" b="1" dirty="0" smtClean="0">
                <a:hlinkClick r:id="rId5"/>
              </a:rPr>
              <a:t>cleavages in </a:t>
            </a:r>
            <a:r>
              <a:rPr lang="en-US" sz="3000" b="1" dirty="0">
                <a:hlinkClick r:id="rId5"/>
              </a:rPr>
              <a:t>post-colonial </a:t>
            </a:r>
            <a:r>
              <a:rPr lang="en-US" sz="3000" b="1" dirty="0" smtClean="0">
                <a:hlinkClick r:id="rId5"/>
              </a:rPr>
              <a:t>societies: social-nativism vs social-federalism </a:t>
            </a:r>
            <a:r>
              <a:rPr lang="en-US" sz="3000" dirty="0" smtClean="0"/>
              <a:t> </a:t>
            </a:r>
            <a:endParaRPr lang="en-US" sz="3000" b="1" dirty="0"/>
          </a:p>
          <a:p>
            <a:pPr>
              <a:defRPr/>
            </a:pPr>
            <a:r>
              <a:rPr lang="en-US" altLang="fr-FR" sz="3000" b="1" dirty="0" smtClean="0"/>
              <a:t>*</a:t>
            </a:r>
            <a:r>
              <a:rPr lang="en-US" altLang="fr-FR" sz="3000" b="1" dirty="0" smtClean="0">
                <a:hlinkClick r:id="rId3"/>
              </a:rPr>
              <a:t>Capital </a:t>
            </a:r>
            <a:r>
              <a:rPr lang="en-US" altLang="fr-FR" sz="3000" b="1" dirty="0">
                <a:hlinkClick r:id="rId3"/>
              </a:rPr>
              <a:t>and ideology</a:t>
            </a:r>
            <a:r>
              <a:rPr lang="en-US" altLang="fr-FR" sz="3000" b="1" dirty="0"/>
              <a:t>, chap.16-17</a:t>
            </a:r>
          </a:p>
          <a:p>
            <a:pPr>
              <a:defRPr/>
            </a:pPr>
            <a:r>
              <a:rPr lang="en-US" sz="3000" dirty="0"/>
              <a:t>A. Gethin, C. Martinez-</a:t>
            </a:r>
            <a:r>
              <a:rPr lang="en-US" sz="3000" dirty="0" err="1"/>
              <a:t>Tolenado</a:t>
            </a:r>
            <a:r>
              <a:rPr lang="en-US" sz="3000" dirty="0"/>
              <a:t>, T. Piketty, </a:t>
            </a:r>
            <a:r>
              <a:rPr lang="en-US" sz="3000" u="sng" dirty="0">
                <a:hlinkClick r:id="rId6"/>
              </a:rPr>
              <a:t>Political Cleavages </a:t>
            </a:r>
            <a:r>
              <a:rPr lang="en-US" sz="3000" u="sng" dirty="0" smtClean="0">
                <a:hlinkClick r:id="rId6"/>
              </a:rPr>
              <a:t>&amp; </a:t>
            </a:r>
            <a:r>
              <a:rPr lang="en-US" sz="3000" u="sng" dirty="0" smtClean="0">
                <a:hlinkClick r:id="rId6"/>
              </a:rPr>
              <a:t>Social Inequalities. </a:t>
            </a:r>
            <a:r>
              <a:rPr lang="en-US" sz="3000" u="sng" dirty="0" smtClean="0">
                <a:hlinkClick r:id="rId6"/>
              </a:rPr>
              <a:t>A Study of 50</a:t>
            </a:r>
            <a:r>
              <a:rPr lang="en-US" sz="3000" u="sng" dirty="0" smtClean="0">
                <a:hlinkClick r:id="rId6"/>
              </a:rPr>
              <a:t> </a:t>
            </a:r>
            <a:r>
              <a:rPr lang="en-US" sz="3000" u="sng" dirty="0">
                <a:hlinkClick r:id="rId6"/>
              </a:rPr>
              <a:t>Democracies </a:t>
            </a:r>
            <a:r>
              <a:rPr lang="en-US" sz="3000" u="sng" dirty="0" smtClean="0">
                <a:hlinkClick r:id="rId6"/>
              </a:rPr>
              <a:t>1948-2020</a:t>
            </a:r>
            <a:r>
              <a:rPr lang="en-US" sz="3000" dirty="0" smtClean="0"/>
              <a:t>, </a:t>
            </a:r>
            <a:r>
              <a:rPr lang="en-US" sz="3000" dirty="0" err="1" smtClean="0"/>
              <a:t>WPID.world</a:t>
            </a:r>
            <a:r>
              <a:rPr lang="en-US" sz="3000" dirty="0"/>
              <a:t>, </a:t>
            </a:r>
            <a:r>
              <a:rPr lang="en-US" sz="3000" dirty="0" smtClean="0"/>
              <a:t>2021</a:t>
            </a:r>
            <a:endParaRPr lang="en-US" altLang="fr-FR" sz="3000" dirty="0"/>
          </a:p>
          <a:p>
            <a:r>
              <a:rPr lang="en-US" sz="3000" dirty="0" smtClean="0"/>
              <a:t>A</a:t>
            </a:r>
            <a:r>
              <a:rPr lang="en-US" sz="3000" dirty="0"/>
              <a:t>. Banerjee, A. Gethin, T. Piketty, </a:t>
            </a:r>
            <a:r>
              <a:rPr lang="en-US" sz="3000" u="sng" dirty="0">
                <a:hlinkClick r:id="rId7"/>
              </a:rPr>
              <a:t>Growing Cleavages in India? Evidence from the Changing Structure of Electorates 1962-2014</a:t>
            </a:r>
            <a:r>
              <a:rPr lang="en-US" sz="3000" dirty="0"/>
              <a:t>, Economic and Political Weekly, 2019 (</a:t>
            </a:r>
            <a:r>
              <a:rPr lang="en-US" sz="3000" u="sng" dirty="0">
                <a:hlinkClick r:id="rId8"/>
              </a:rPr>
              <a:t>WID.world WP</a:t>
            </a:r>
            <a:r>
              <a:rPr lang="en-US" sz="3000" dirty="0"/>
              <a:t>) </a:t>
            </a:r>
            <a:endParaRPr lang="fr-FR" sz="3000" dirty="0"/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endParaRPr lang="fr-FR" sz="3100" b="1" dirty="0"/>
          </a:p>
          <a:p>
            <a:pPr>
              <a:defRPr/>
            </a:pPr>
            <a:endParaRPr lang="en-US" altLang="fr-FR" sz="3100" dirty="0"/>
          </a:p>
          <a:p>
            <a:pPr>
              <a:defRPr/>
            </a:pPr>
            <a:endParaRPr lang="en-US" sz="3100" dirty="0" smtClean="0"/>
          </a:p>
          <a:p>
            <a:pPr marL="0" indent="0">
              <a:buNone/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570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/>
          <p:cNvSpPr>
            <a:spLocks noGrp="1"/>
          </p:cNvSpPr>
          <p:nvPr>
            <p:ph idx="1"/>
          </p:nvPr>
        </p:nvSpPr>
        <p:spPr>
          <a:xfrm>
            <a:off x="834887" y="1125539"/>
            <a:ext cx="9375913" cy="50006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fr-FR" sz="3200" dirty="0" smtClean="0"/>
              <a:t>Email : </a:t>
            </a:r>
            <a:r>
              <a:rPr lang="en-US" altLang="fr-FR" sz="3200" dirty="0" smtClean="0">
                <a:hlinkClick r:id="rId2"/>
              </a:rPr>
              <a:t>piketty@psemail.eu</a:t>
            </a:r>
            <a:endParaRPr lang="en-US" altLang="fr-FR" sz="3200" dirty="0" smtClean="0"/>
          </a:p>
          <a:p>
            <a:pPr eaLnBrk="1" hangingPunct="1"/>
            <a:r>
              <a:rPr lang="en-US" altLang="fr-FR" sz="3200" dirty="0" smtClean="0"/>
              <a:t>Office: Jourdan R5-04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fr-FR" sz="3200" dirty="0" smtClean="0"/>
          </a:p>
          <a:p>
            <a:pPr eaLnBrk="1" hangingPunct="1"/>
            <a:r>
              <a:rPr lang="en-US" altLang="fr-FR" sz="3200" dirty="0" smtClean="0"/>
              <a:t>Course web page : </a:t>
            </a:r>
            <a:r>
              <a:rPr lang="en-US" altLang="fr-FR" sz="3200" dirty="0" smtClean="0">
                <a:hlinkClick r:id="rId3"/>
              </a:rPr>
              <a:t>http://piketty.pse.ens.fr/teaching/10/17</a:t>
            </a:r>
            <a:endParaRPr lang="en-US" altLang="fr-FR" sz="32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fr-FR" sz="3200" dirty="0" smtClean="0"/>
              <a:t>     </a:t>
            </a:r>
            <a:r>
              <a:rPr lang="en-US" altLang="fr-FR" sz="3200" b="1" dirty="0" smtClean="0"/>
              <a:t>(check on-line for updated versions)</a:t>
            </a:r>
            <a:endParaRPr lang="fr-FR" alt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153119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467139" y="563632"/>
            <a:ext cx="11141765" cy="5220942"/>
          </a:xfrm>
        </p:spPr>
        <p:txBody>
          <a:bodyPr>
            <a:normAutofit/>
          </a:bodyPr>
          <a:lstStyle/>
          <a:p>
            <a:r>
              <a:rPr lang="en-US" altLang="fr-FR" sz="3900" dirty="0" smtClean="0"/>
              <a:t>“</a:t>
            </a:r>
            <a:r>
              <a:rPr lang="en-US" altLang="ja-JP" sz="3900" dirty="0" smtClean="0">
                <a:hlinkClick r:id="rId2"/>
              </a:rPr>
              <a:t>Introduction to Economic </a:t>
            </a:r>
            <a:r>
              <a:rPr lang="en-US" altLang="ja-JP" sz="3900" dirty="0" err="1" smtClean="0">
                <a:hlinkClick r:id="rId2"/>
              </a:rPr>
              <a:t>History</a:t>
            </a:r>
            <a:r>
              <a:rPr lang="en-US" altLang="fr-FR" sz="3900" dirty="0" err="1" smtClean="0"/>
              <a:t>”</a:t>
            </a:r>
            <a:r>
              <a:rPr lang="en-US" altLang="ja-JP" sz="3900" dirty="0" err="1" smtClean="0"/>
              <a:t>is</a:t>
            </a:r>
            <a:r>
              <a:rPr lang="en-US" altLang="ja-JP" sz="3900" dirty="0" smtClean="0"/>
              <a:t> a compulsory first-year master course and can also be attended as an optional second-year master course. The objective is to present to a general introduction to economic history, with special emphasis on the interaction between capital accumulation, inequality regimes, and growth.</a:t>
            </a:r>
            <a:br>
              <a:rPr lang="en-US" altLang="ja-JP" sz="3900" dirty="0" smtClean="0"/>
            </a:br>
            <a:r>
              <a:rPr lang="en-US" altLang="ja-JP" sz="3900" dirty="0" smtClean="0"/>
              <a:t/>
            </a:r>
            <a:br>
              <a:rPr lang="en-US" altLang="ja-JP" sz="3900" dirty="0" smtClean="0"/>
            </a:br>
            <a:endParaRPr lang="en-US" altLang="ja-JP" sz="3900" dirty="0" smtClean="0"/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42347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496957" y="260350"/>
            <a:ext cx="11131825" cy="6337300"/>
          </a:xfrm>
        </p:spPr>
        <p:txBody>
          <a:bodyPr/>
          <a:lstStyle/>
          <a:p>
            <a:r>
              <a:rPr lang="en-US" altLang="fr-FR" sz="3000" dirty="0"/>
              <a:t>Students wishing to specialize in economic history or related subjects are also strongly encouraged to attend the optional second-year master course "</a:t>
            </a:r>
            <a:r>
              <a:rPr lang="en-US" altLang="fr-FR" sz="3000" dirty="0">
                <a:hlinkClick r:id="rId2"/>
              </a:rPr>
              <a:t>Advanced Economic History</a:t>
            </a:r>
            <a:r>
              <a:rPr lang="en-US" altLang="fr-FR" sz="3000" dirty="0"/>
              <a:t>“ (taught jointly by F. Alvaredo, J. Bourdieu, D. Cogneau, L. Kesztenbaum, E. Monnet, T. Piketty).  </a:t>
            </a:r>
          </a:p>
          <a:p>
            <a:pPr>
              <a:buFont typeface="Arial" panose="020B0604020202020204" pitchFamily="34" charset="0"/>
              <a:buNone/>
            </a:pPr>
            <a:endParaRPr lang="en-US" altLang="fr-FR" sz="3000" dirty="0"/>
          </a:p>
          <a:p>
            <a:r>
              <a:rPr lang="en-US" altLang="fr-FR" sz="3000" dirty="0"/>
              <a:t>Students with special interest in the history and theory of optimal taxation and redistribution or wishing to specialize in public economics are also encouraged to attend the optional second-year master course "</a:t>
            </a:r>
            <a:r>
              <a:rPr lang="en-US" altLang="fr-FR" sz="3000" dirty="0">
                <a:hlinkClick r:id="rId3"/>
              </a:rPr>
              <a:t>Public Economics</a:t>
            </a:r>
            <a:r>
              <a:rPr lang="en-US" altLang="fr-FR" sz="3000" dirty="0"/>
              <a:t>“ (taught jointly by A. Bozio, J. Grenet, T. Piketty).</a:t>
            </a:r>
            <a:br>
              <a:rPr lang="en-US" altLang="fr-FR" sz="3000" dirty="0"/>
            </a:br>
            <a:endParaRPr lang="en-US" altLang="fr-FR" sz="3000" dirty="0"/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67211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506896" y="735566"/>
            <a:ext cx="11231217" cy="6408737"/>
          </a:xfrm>
        </p:spPr>
        <p:txBody>
          <a:bodyPr/>
          <a:lstStyle/>
          <a:p>
            <a:pPr eaLnBrk="1" hangingPunct="1"/>
            <a:r>
              <a:rPr lang="en-US" altLang="fr-FR" dirty="0"/>
              <a:t>The objective of the present course is to present an </a:t>
            </a:r>
            <a:r>
              <a:rPr lang="en-US" altLang="fr-FR" b="1" dirty="0"/>
              <a:t>introduction to economic history</a:t>
            </a:r>
            <a:r>
              <a:rPr lang="en-US" altLang="fr-FR" dirty="0"/>
              <a:t>, with special emphasis on the interaction between capital accumulation, inequality regimes and growth. Issues will include the following. </a:t>
            </a:r>
          </a:p>
          <a:p>
            <a:pPr eaLnBrk="1" hangingPunct="1"/>
            <a:r>
              <a:rPr lang="en-US" altLang="fr-FR" b="1" dirty="0"/>
              <a:t>How did the world distribution of output, income and wealth - both between and within countries - evolve in the long run, and how can we account for these changes? </a:t>
            </a:r>
            <a:r>
              <a:rPr lang="en-US" altLang="fr-FR" dirty="0"/>
              <a:t>What was the interaction with the global ownership and power structure, colonization and the state formation process? How do inequality </a:t>
            </a:r>
            <a:r>
              <a:rPr lang="en-US" altLang="fr-FR" dirty="0" smtClean="0"/>
              <a:t>regimes, property regimes </a:t>
            </a:r>
            <a:r>
              <a:rPr lang="en-US" altLang="fr-FR" dirty="0"/>
              <a:t>and political systems jointly evolve over time? What is the interaction between rising </a:t>
            </a:r>
            <a:r>
              <a:rPr lang="en-US" altLang="fr-FR" dirty="0" smtClean="0"/>
              <a:t>inequality, </a:t>
            </a:r>
            <a:r>
              <a:rPr lang="en-US" altLang="fr-FR" dirty="0"/>
              <a:t>financial </a:t>
            </a:r>
            <a:r>
              <a:rPr lang="en-US" altLang="fr-FR" dirty="0" smtClean="0"/>
              <a:t>crisis, and the changing structure of political conflict?</a:t>
            </a:r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10160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2"/>
          <p:cNvSpPr>
            <a:spLocks noGrp="1"/>
          </p:cNvSpPr>
          <p:nvPr>
            <p:ph idx="1"/>
          </p:nvPr>
        </p:nvSpPr>
        <p:spPr>
          <a:xfrm>
            <a:off x="278296" y="333375"/>
            <a:ext cx="11787808" cy="64087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fr-FR" dirty="0"/>
              <a:t>Question:</a:t>
            </a:r>
            <a:r>
              <a:rPr lang="en-US" altLang="fr-FR" b="1" dirty="0"/>
              <a:t> Can we properly understand economic issues with representative-agent formal economic models?</a:t>
            </a:r>
          </a:p>
          <a:p>
            <a:pPr eaLnBrk="1" hangingPunct="1"/>
            <a:r>
              <a:rPr lang="en-US" altLang="fr-FR" dirty="0"/>
              <a:t>Answer: </a:t>
            </a:r>
            <a:r>
              <a:rPr lang="en-US" altLang="fr-FR" b="1" dirty="0"/>
              <a:t>No. </a:t>
            </a:r>
            <a:r>
              <a:rPr lang="en-US" altLang="fr-FR" dirty="0"/>
              <a:t>We need to study history, society, and institutions: legal system, </a:t>
            </a:r>
            <a:r>
              <a:rPr lang="en-US" altLang="fr-FR" dirty="0" smtClean="0"/>
              <a:t>property regime, welfare </a:t>
            </a:r>
            <a:r>
              <a:rPr lang="en-US" altLang="fr-FR" dirty="0"/>
              <a:t>state, </a:t>
            </a:r>
            <a:r>
              <a:rPr lang="en-US" altLang="fr-FR" dirty="0" smtClean="0"/>
              <a:t>progressive taxation</a:t>
            </a:r>
            <a:r>
              <a:rPr lang="en-US" altLang="fr-FR" dirty="0"/>
              <a:t>, etc.      </a:t>
            </a:r>
            <a:endParaRPr lang="en-US" altLang="fr-FR" dirty="0" smtClean="0"/>
          </a:p>
          <a:p>
            <a:pPr eaLnBrk="1" hangingPunct="1"/>
            <a:r>
              <a:rPr lang="en-US" altLang="fr-FR" b="1" dirty="0" smtClean="0"/>
              <a:t>And </a:t>
            </a:r>
            <a:r>
              <a:rPr lang="en-US" altLang="fr-FR" b="1" dirty="0"/>
              <a:t>in order to analyze institutions and state formation, we need to study property, inequality &amp; beliefs systems about the fair economy &amp; the just society</a:t>
            </a:r>
            <a:r>
              <a:rPr lang="en-US" altLang="fr-FR" dirty="0"/>
              <a:t>.  </a:t>
            </a:r>
            <a:r>
              <a:rPr lang="en-US" altLang="fr-FR" dirty="0" smtClean="0"/>
              <a:t>Ideas </a:t>
            </a:r>
            <a:r>
              <a:rPr lang="en-US" altLang="fr-FR" dirty="0"/>
              <a:t>&amp; ideology </a:t>
            </a:r>
            <a:r>
              <a:rPr lang="en-US" altLang="fr-FR" dirty="0" smtClean="0"/>
              <a:t>about economic and social justice matter </a:t>
            </a:r>
            <a:r>
              <a:rPr lang="en-US" altLang="fr-FR" dirty="0"/>
              <a:t>for socioeconomic </a:t>
            </a:r>
            <a:r>
              <a:rPr lang="en-US" altLang="fr-FR" dirty="0" smtClean="0"/>
              <a:t>development. There can be no stability &amp; no development without some minimal social consensus about the basic justification of social inequality.</a:t>
            </a:r>
            <a:endParaRPr lang="en-US" altLang="fr-FR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fr-FR" b="1" dirty="0"/>
              <a:t>→ economic history cannot be studied separately from social, political, cultural history &amp; from moral </a:t>
            </a:r>
            <a:r>
              <a:rPr lang="en-US" altLang="fr-FR" b="1" dirty="0" smtClean="0"/>
              <a:t>and normative issues</a:t>
            </a:r>
            <a:endParaRPr lang="en-US" altLang="fr-FR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fr-FR" dirty="0"/>
              <a:t>→ mathematical models can be </a:t>
            </a:r>
            <a:r>
              <a:rPr lang="en-US" altLang="fr-FR" dirty="0" smtClean="0"/>
              <a:t>useful (and even indispensable), </a:t>
            </a:r>
            <a:r>
              <a:rPr lang="en-US" altLang="fr-FR" dirty="0"/>
              <a:t>but only if they are used with parsimony (only when we really need them)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fr-FR" dirty="0"/>
              <a:t>→ economics/political economy/economic history belong to the social sciences, &amp; should not try to escape from them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fr-FR" sz="2400" dirty="0"/>
              <a:t/>
            </a:r>
            <a:br>
              <a:rPr lang="en-US" altLang="fr-FR" sz="2400" dirty="0"/>
            </a:br>
            <a:endParaRPr lang="en-US" altLang="fr-FR" sz="2400" dirty="0"/>
          </a:p>
        </p:txBody>
      </p:sp>
    </p:spTree>
    <p:extLst>
      <p:ext uri="{BB962C8B-B14F-4D97-AF65-F5344CB8AC3E}">
        <p14:creationId xmlns:p14="http://schemas.microsoft.com/office/powerpoint/2010/main" val="32764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idx="1"/>
          </p:nvPr>
        </p:nvSpPr>
        <p:spPr>
          <a:xfrm>
            <a:off x="606287" y="1073498"/>
            <a:ext cx="11270974" cy="4104790"/>
          </a:xfrm>
        </p:spPr>
        <p:txBody>
          <a:bodyPr/>
          <a:lstStyle/>
          <a:p>
            <a:r>
              <a:rPr lang="fr-FR" altLang="fr-FR" dirty="0"/>
              <a:t>In case </a:t>
            </a:r>
            <a:r>
              <a:rPr lang="fr-FR" altLang="fr-FR" dirty="0" err="1"/>
              <a:t>you</a:t>
            </a:r>
            <a:r>
              <a:rPr lang="fr-FR" altLang="fr-FR" dirty="0"/>
              <a:t> are </a:t>
            </a:r>
            <a:r>
              <a:rPr lang="fr-FR" altLang="fr-FR" dirty="0" err="1"/>
              <a:t>interested</a:t>
            </a:r>
            <a:r>
              <a:rPr lang="fr-FR" altLang="fr-FR" dirty="0"/>
              <a:t> to do </a:t>
            </a:r>
            <a:r>
              <a:rPr lang="fr-FR" altLang="fr-FR" dirty="0" err="1"/>
              <a:t>research</a:t>
            </a:r>
            <a:r>
              <a:rPr lang="fr-FR" altLang="fr-FR" dirty="0"/>
              <a:t> in </a:t>
            </a:r>
            <a:r>
              <a:rPr lang="fr-FR" altLang="fr-FR" dirty="0" err="1"/>
              <a:t>economic</a:t>
            </a:r>
            <a:r>
              <a:rPr lang="fr-FR" altLang="fr-FR" dirty="0"/>
              <a:t> </a:t>
            </a:r>
            <a:r>
              <a:rPr lang="fr-FR" altLang="fr-FR" dirty="0" err="1"/>
              <a:t>history</a:t>
            </a:r>
            <a:r>
              <a:rPr lang="fr-FR" altLang="fr-FR" dirty="0"/>
              <a:t>, public </a:t>
            </a:r>
            <a:r>
              <a:rPr lang="fr-FR" altLang="fr-FR" dirty="0" err="1"/>
              <a:t>economics</a:t>
            </a:r>
            <a:r>
              <a:rPr lang="fr-FR" altLang="fr-FR" dirty="0"/>
              <a:t> or </a:t>
            </a:r>
            <a:r>
              <a:rPr lang="fr-FR" altLang="fr-FR" dirty="0" err="1"/>
              <a:t>related</a:t>
            </a:r>
            <a:r>
              <a:rPr lang="fr-FR" altLang="fr-FR" dirty="0"/>
              <a:t> areas, </a:t>
            </a:r>
            <a:r>
              <a:rPr lang="fr-FR" altLang="fr-FR" dirty="0" err="1"/>
              <a:t>you</a:t>
            </a:r>
            <a:r>
              <a:rPr lang="fr-FR" altLang="fr-FR" dirty="0"/>
              <a:t> </a:t>
            </a:r>
            <a:r>
              <a:rPr lang="fr-FR" altLang="fr-FR" dirty="0" err="1"/>
              <a:t>can</a:t>
            </a:r>
            <a:r>
              <a:rPr lang="fr-FR" altLang="fr-FR" dirty="0"/>
              <a:t> have a look at this </a:t>
            </a:r>
            <a:r>
              <a:rPr lang="fr-FR" altLang="fr-FR" dirty="0" err="1"/>
              <a:t>list</a:t>
            </a:r>
            <a:r>
              <a:rPr lang="fr-FR" altLang="fr-FR" dirty="0"/>
              <a:t> of </a:t>
            </a:r>
            <a:r>
              <a:rPr lang="fr-FR" altLang="fr-FR" dirty="0">
                <a:hlinkClick r:id="rId2"/>
              </a:rPr>
              <a:t>master </a:t>
            </a:r>
            <a:r>
              <a:rPr lang="fr-FR" altLang="fr-FR" dirty="0" err="1">
                <a:hlinkClick r:id="rId2"/>
              </a:rPr>
              <a:t>thesis</a:t>
            </a:r>
            <a:r>
              <a:rPr lang="fr-FR" altLang="fr-FR" dirty="0"/>
              <a:t> and </a:t>
            </a:r>
            <a:r>
              <a:rPr lang="fr-FR" altLang="fr-FR" dirty="0">
                <a:hlinkClick r:id="rId3"/>
              </a:rPr>
              <a:t>PhD dissertations</a:t>
            </a:r>
            <a:r>
              <a:rPr lang="fr-FR" altLang="fr-FR" dirty="0"/>
              <a:t> </a:t>
            </a:r>
            <a:r>
              <a:rPr lang="fr-FR" altLang="fr-FR" dirty="0" err="1"/>
              <a:t>defended</a:t>
            </a:r>
            <a:r>
              <a:rPr lang="fr-FR" altLang="fr-FR" dirty="0"/>
              <a:t> in </a:t>
            </a:r>
            <a:r>
              <a:rPr lang="fr-FR" altLang="fr-FR" dirty="0" err="1"/>
              <a:t>recent</a:t>
            </a:r>
            <a:r>
              <a:rPr lang="fr-FR" altLang="fr-FR" dirty="0"/>
              <a:t> </a:t>
            </a:r>
            <a:r>
              <a:rPr lang="fr-FR" altLang="fr-FR" dirty="0" err="1"/>
              <a:t>years</a:t>
            </a:r>
            <a:endParaRPr lang="fr-FR" altLang="fr-FR" dirty="0"/>
          </a:p>
          <a:p>
            <a:r>
              <a:rPr lang="fr-FR" altLang="fr-FR" dirty="0" err="1"/>
              <a:t>Also</a:t>
            </a:r>
            <a:r>
              <a:rPr lang="fr-FR" altLang="fr-FR" dirty="0"/>
              <a:t> have a look at the </a:t>
            </a:r>
            <a:r>
              <a:rPr lang="fr-FR" altLang="fr-FR" dirty="0" err="1"/>
              <a:t>list</a:t>
            </a:r>
            <a:r>
              <a:rPr lang="fr-FR" altLang="fr-FR" dirty="0"/>
              <a:t> of </a:t>
            </a:r>
            <a:r>
              <a:rPr lang="fr-FR" altLang="fr-FR" dirty="0" err="1"/>
              <a:t>members</a:t>
            </a:r>
            <a:r>
              <a:rPr lang="fr-FR" altLang="fr-FR" dirty="0"/>
              <a:t> of the </a:t>
            </a:r>
            <a:r>
              <a:rPr lang="fr-FR" altLang="fr-FR" dirty="0">
                <a:hlinkClick r:id="rId4"/>
              </a:rPr>
              <a:t>Centre d’histoire économique et sociale François-Simiand </a:t>
            </a:r>
            <a:r>
              <a:rPr lang="fr-FR" altLang="fr-FR" dirty="0"/>
              <a:t>and </a:t>
            </a:r>
            <a:r>
              <a:rPr lang="fr-FR" altLang="fr-FR" dirty="0" err="1"/>
              <a:t>their</a:t>
            </a:r>
            <a:r>
              <a:rPr lang="fr-FR" altLang="fr-FR" dirty="0"/>
              <a:t> </a:t>
            </a:r>
            <a:r>
              <a:rPr lang="fr-FR" altLang="fr-FR" dirty="0" err="1"/>
              <a:t>research</a:t>
            </a:r>
            <a:r>
              <a:rPr lang="fr-FR" altLang="fr-FR" dirty="0"/>
              <a:t> topics</a:t>
            </a:r>
          </a:p>
          <a:p>
            <a:r>
              <a:rPr lang="fr-FR" altLang="fr-FR" dirty="0"/>
              <a:t>And have a look at the </a:t>
            </a:r>
            <a:r>
              <a:rPr lang="fr-FR" altLang="fr-FR" dirty="0">
                <a:hlinkClick r:id="rId5"/>
              </a:rPr>
              <a:t>World Inequality </a:t>
            </a:r>
            <a:r>
              <a:rPr lang="fr-FR" altLang="fr-FR" dirty="0" err="1">
                <a:hlinkClick r:id="rId5"/>
              </a:rPr>
              <a:t>Lab</a:t>
            </a:r>
            <a:r>
              <a:rPr lang="fr-FR" altLang="fr-FR" dirty="0"/>
              <a:t>:  </a:t>
            </a:r>
            <a:r>
              <a:rPr lang="fr-FR" altLang="fr-FR" dirty="0" smtClean="0"/>
              <a:t>WIL </a:t>
            </a:r>
            <a:r>
              <a:rPr lang="fr-FR" altLang="fr-FR" dirty="0" err="1"/>
              <a:t>maintains</a:t>
            </a:r>
            <a:r>
              <a:rPr lang="fr-FR" altLang="fr-FR" dirty="0"/>
              <a:t> the World Inequality Database (</a:t>
            </a:r>
            <a:r>
              <a:rPr lang="fr-FR" altLang="fr-FR" dirty="0">
                <a:hlinkClick r:id="rId6"/>
              </a:rPr>
              <a:t>WID.world</a:t>
            </a:r>
            <a:r>
              <a:rPr lang="fr-FR" altLang="fr-FR" dirty="0"/>
              <a:t>), an </a:t>
            </a:r>
            <a:r>
              <a:rPr lang="fr-FR" altLang="fr-FR" dirty="0" err="1"/>
              <a:t>historical</a:t>
            </a:r>
            <a:r>
              <a:rPr lang="fr-FR" altLang="fr-FR" dirty="0"/>
              <a:t> </a:t>
            </a:r>
            <a:r>
              <a:rPr lang="fr-FR" altLang="fr-FR" dirty="0" err="1"/>
              <a:t>database</a:t>
            </a:r>
            <a:r>
              <a:rPr lang="fr-FR" altLang="fr-FR" dirty="0"/>
              <a:t> on income, wealth and inequality that we </a:t>
            </a:r>
            <a:r>
              <a:rPr lang="fr-FR" altLang="fr-FR" dirty="0" err="1"/>
              <a:t>will</a:t>
            </a:r>
            <a:r>
              <a:rPr lang="fr-FR" altLang="fr-FR" dirty="0"/>
              <a:t> </a:t>
            </a:r>
            <a:r>
              <a:rPr lang="fr-FR" altLang="fr-FR" dirty="0" err="1"/>
              <a:t>often</a:t>
            </a:r>
            <a:r>
              <a:rPr lang="fr-FR" altLang="fr-FR" dirty="0"/>
              <a:t> use in this course. </a:t>
            </a:r>
            <a:endParaRPr lang="fr-FR" altLang="fr-FR" dirty="0" smtClean="0"/>
          </a:p>
          <a:p>
            <a:pPr marL="0" indent="0">
              <a:buNone/>
            </a:pPr>
            <a:r>
              <a:rPr lang="fr-FR" altLang="fr-FR" dirty="0"/>
              <a:t> </a:t>
            </a:r>
            <a:r>
              <a:rPr lang="fr-FR" altLang="fr-FR" dirty="0" smtClean="0"/>
              <a:t>  On-</a:t>
            </a:r>
            <a:r>
              <a:rPr lang="fr-FR" altLang="fr-FR" dirty="0" err="1" smtClean="0"/>
              <a:t>going</a:t>
            </a:r>
            <a:r>
              <a:rPr lang="fr-FR" altLang="fr-FR" dirty="0"/>
              <a:t>, collective </a:t>
            </a:r>
            <a:r>
              <a:rPr lang="fr-FR" altLang="fr-FR" dirty="0" err="1"/>
              <a:t>project</a:t>
            </a:r>
            <a:r>
              <a:rPr lang="fr-FR" altLang="fr-FR" dirty="0"/>
              <a:t>: </a:t>
            </a:r>
            <a:r>
              <a:rPr lang="fr-FR" altLang="fr-FR" dirty="0" err="1"/>
              <a:t>you</a:t>
            </a:r>
            <a:r>
              <a:rPr lang="fr-FR" altLang="fr-FR" dirty="0"/>
              <a:t> are </a:t>
            </a:r>
            <a:r>
              <a:rPr lang="fr-FR" altLang="fr-FR" dirty="0" err="1"/>
              <a:t>most</a:t>
            </a:r>
            <a:r>
              <a:rPr lang="fr-FR" altLang="fr-FR" dirty="0"/>
              <a:t> </a:t>
            </a:r>
            <a:r>
              <a:rPr lang="fr-FR" altLang="fr-FR" dirty="0" err="1"/>
              <a:t>welcome</a:t>
            </a:r>
            <a:r>
              <a:rPr lang="fr-FR" altLang="fr-FR" dirty="0"/>
              <a:t> to </a:t>
            </a:r>
            <a:r>
              <a:rPr lang="fr-FR" altLang="fr-FR" dirty="0" err="1"/>
              <a:t>participate</a:t>
            </a:r>
            <a:r>
              <a:rPr lang="fr-FR" altLang="fr-F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165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347869" y="260351"/>
            <a:ext cx="11181521" cy="64817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US" dirty="0">
              <a:ea typeface="ＭＳ Ｐゴシック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</a:rPr>
              <a:t>The course is organized in 8 lectures of 3 hours each</a:t>
            </a: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</a:rPr>
              <a:t>To validate the course, students are required 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>
                <a:ea typeface="ＭＳ Ｐゴシック" charset="0"/>
              </a:rPr>
              <a:t> (1) to attend and actively participate to all classes;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>
                <a:ea typeface="ＭＳ Ｐゴシック" charset="0"/>
              </a:rPr>
              <a:t> (2) to take the exam (the exam will require a good working knowledge of the </a:t>
            </a:r>
            <a:r>
              <a:rPr lang="en-US" dirty="0" smtClean="0">
                <a:ea typeface="ＭＳ Ｐゴシック" charset="0"/>
              </a:rPr>
              <a:t>material covered in the lectures </a:t>
            </a:r>
            <a:r>
              <a:rPr lang="en-US" dirty="0">
                <a:ea typeface="ＭＳ Ｐゴシック" charset="0"/>
              </a:rPr>
              <a:t>and in the compulsory * readings)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>
                <a:ea typeface="ＭＳ Ｐゴシック" charset="0"/>
              </a:rPr>
              <a:t> (examples of past exams are </a:t>
            </a:r>
            <a:r>
              <a:rPr lang="en-US" dirty="0">
                <a:ea typeface="ＭＳ Ｐゴシック" charset="0"/>
                <a:hlinkClick r:id="rId2"/>
              </a:rPr>
              <a:t>here</a:t>
            </a:r>
            <a:r>
              <a:rPr lang="en-US" dirty="0">
                <a:ea typeface="ＭＳ Ｐゴシック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9175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2176669" y="0"/>
            <a:ext cx="9471991" cy="92233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b="1" dirty="0">
                <a:latin typeface="+mn-lt"/>
              </a:rPr>
              <a:t>A quick roadmap of the lectures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253446" y="1025525"/>
            <a:ext cx="11807687" cy="5832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fr-FR" sz="3100" b="1" dirty="0">
                <a:hlinkClick r:id="rId2"/>
              </a:rPr>
              <a:t>Lecture 1: Development, state formation &amp; inequality in the long run: from ternary to proprietarian societies</a:t>
            </a:r>
            <a:r>
              <a:rPr lang="en-US" altLang="fr-FR" sz="3100" b="1" dirty="0"/>
              <a:t> </a:t>
            </a:r>
            <a:r>
              <a:rPr lang="en-US" altLang="fr-FR" sz="3100" dirty="0"/>
              <a:t>(Tuesday September </a:t>
            </a:r>
            <a:r>
              <a:rPr lang="en-US" altLang="fr-FR" sz="3100" dirty="0"/>
              <a:t>7</a:t>
            </a:r>
            <a:r>
              <a:rPr lang="en-US" altLang="fr-FR" sz="3100" dirty="0" smtClean="0"/>
              <a:t> 2021)</a:t>
            </a:r>
            <a:endParaRPr lang="en-US" altLang="fr-FR" sz="31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fr-FR" sz="31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fr-FR" sz="3100" b="1" dirty="0">
                <a:hlinkClick r:id="rId3"/>
              </a:rPr>
              <a:t>Lecture 2: Property rights &amp; development, </a:t>
            </a:r>
            <a:r>
              <a:rPr lang="en-US" altLang="fr-FR" sz="3100" b="1" dirty="0" smtClean="0">
                <a:hlinkClick r:id="rId3"/>
              </a:rPr>
              <a:t>18c-19c</a:t>
            </a:r>
            <a:r>
              <a:rPr lang="en-US" altLang="fr-FR" sz="3100" b="1" dirty="0">
                <a:hlinkClick r:id="rId3"/>
              </a:rPr>
              <a:t>: European variants (France, Britain, Sweden)</a:t>
            </a:r>
            <a:r>
              <a:rPr lang="en-US" altLang="fr-FR" sz="3100" b="1" dirty="0"/>
              <a:t> </a:t>
            </a:r>
            <a:r>
              <a:rPr lang="en-US" altLang="fr-FR" sz="3100" dirty="0"/>
              <a:t>(Tuesday September </a:t>
            </a:r>
            <a:r>
              <a:rPr lang="en-US" altLang="fr-FR" sz="3100" dirty="0" smtClean="0"/>
              <a:t>14 2021)</a:t>
            </a:r>
            <a:endParaRPr lang="en-US" altLang="fr-FR" sz="31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fr-FR" sz="31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fr-FR" sz="3100" b="1" dirty="0">
                <a:hlinkClick r:id="rId4"/>
              </a:rPr>
              <a:t>Lecture 3: Slave societies, abolitions &amp; </a:t>
            </a:r>
            <a:r>
              <a:rPr lang="en-US" altLang="fr-FR" sz="3100" b="1" dirty="0" smtClean="0">
                <a:hlinkClick r:id="rId4"/>
              </a:rPr>
              <a:t>colonialism </a:t>
            </a:r>
            <a:r>
              <a:rPr lang="en-US" altLang="fr-FR" sz="3100" b="1" dirty="0">
                <a:hlinkClick r:id="rId4"/>
              </a:rPr>
              <a:t>(Caribbean, US, </a:t>
            </a:r>
            <a:r>
              <a:rPr lang="en-US" altLang="fr-FR" sz="3100" b="1" dirty="0" smtClean="0">
                <a:hlinkClick r:id="rId4"/>
              </a:rPr>
              <a:t>Brasil, Africa) </a:t>
            </a:r>
            <a:r>
              <a:rPr lang="en-US" altLang="fr-FR" sz="3100" dirty="0"/>
              <a:t>(Tuesday </a:t>
            </a:r>
            <a:r>
              <a:rPr lang="en-US" altLang="fr-FR" sz="3100" dirty="0" smtClean="0"/>
              <a:t>September </a:t>
            </a:r>
            <a:r>
              <a:rPr lang="en-US" altLang="fr-FR" sz="3100" dirty="0" smtClean="0"/>
              <a:t>21 2021)</a:t>
            </a:r>
            <a:endParaRPr lang="en-US" altLang="fr-FR" sz="31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fr-FR" sz="3100" dirty="0"/>
          </a:p>
          <a:p>
            <a:pPr>
              <a:lnSpc>
                <a:spcPct val="80000"/>
              </a:lnSpc>
              <a:defRPr/>
            </a:pPr>
            <a:r>
              <a:rPr lang="en-US" sz="3200" b="1" dirty="0">
                <a:hlinkClick r:id="rId5"/>
              </a:rPr>
              <a:t>Lecture </a:t>
            </a:r>
            <a:r>
              <a:rPr lang="en-US" sz="3200" b="1" dirty="0" smtClean="0">
                <a:hlinkClick r:id="rId5"/>
              </a:rPr>
              <a:t>4: </a:t>
            </a:r>
            <a:r>
              <a:rPr lang="en-US" sz="3200" b="1" dirty="0">
                <a:hlinkClick r:id="rId5"/>
              </a:rPr>
              <a:t>Colonial societies, state formation and comparative </a:t>
            </a:r>
            <a:r>
              <a:rPr lang="en-US" sz="3200" b="1" dirty="0" smtClean="0">
                <a:hlinkClick r:id="rId5"/>
              </a:rPr>
              <a:t>development (India, China, Japan) </a:t>
            </a:r>
            <a:r>
              <a:rPr lang="en-US" altLang="fr-FR" sz="3200" dirty="0"/>
              <a:t>(Tuesday </a:t>
            </a:r>
            <a:r>
              <a:rPr lang="en-US" altLang="fr-FR" sz="3200" dirty="0" smtClean="0"/>
              <a:t>September </a:t>
            </a:r>
            <a:r>
              <a:rPr lang="en-US" altLang="fr-FR" sz="3200" dirty="0" smtClean="0"/>
              <a:t>28 2021)</a:t>
            </a:r>
            <a:endParaRPr lang="en-US" altLang="fr-FR" sz="3200" dirty="0"/>
          </a:p>
        </p:txBody>
      </p:sp>
    </p:spTree>
    <p:extLst>
      <p:ext uri="{BB962C8B-B14F-4D97-AF65-F5344CB8AC3E}">
        <p14:creationId xmlns:p14="http://schemas.microsoft.com/office/powerpoint/2010/main" val="7434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17998</TotalTime>
  <Words>1981</Words>
  <Application>Microsoft Office PowerPoint</Application>
  <PresentationFormat>Grand écran</PresentationFormat>
  <Paragraphs>122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Thème Office</vt:lpstr>
      <vt:lpstr>   Introduction to Economic History :  Capital, Inequality, Growth (Master APE &amp; PPD)  (EHESS &amp; Paris School of Economics) Thomas Piketty Academic year 2021-2022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 quick roadmap of the lectures</vt:lpstr>
      <vt:lpstr>Présentation PowerPoint</vt:lpstr>
      <vt:lpstr>How to use the reading list</vt:lpstr>
      <vt:lpstr>Reading list: general references</vt:lpstr>
      <vt:lpstr>Reading list: lecture by lecture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Piketty</dc:creator>
  <cp:lastModifiedBy>Thomas Piketty</cp:lastModifiedBy>
  <cp:revision>532</cp:revision>
  <dcterms:created xsi:type="dcterms:W3CDTF">2017-12-14T17:44:20Z</dcterms:created>
  <dcterms:modified xsi:type="dcterms:W3CDTF">2021-06-29T07:31:05Z</dcterms:modified>
</cp:coreProperties>
</file>