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650" r:id="rId2"/>
    <p:sldId id="651" r:id="rId3"/>
    <p:sldId id="652" r:id="rId4"/>
    <p:sldId id="623" r:id="rId5"/>
    <p:sldId id="624" r:id="rId6"/>
    <p:sldId id="653" r:id="rId7"/>
    <p:sldId id="625" r:id="rId8"/>
    <p:sldId id="626" r:id="rId9"/>
    <p:sldId id="654" r:id="rId10"/>
    <p:sldId id="655" r:id="rId11"/>
    <p:sldId id="658" r:id="rId12"/>
    <p:sldId id="649" r:id="rId13"/>
    <p:sldId id="627" r:id="rId14"/>
    <p:sldId id="656" r:id="rId15"/>
    <p:sldId id="659" r:id="rId16"/>
    <p:sldId id="628" r:id="rId17"/>
    <p:sldId id="629" r:id="rId18"/>
    <p:sldId id="630" r:id="rId19"/>
    <p:sldId id="631" r:id="rId20"/>
    <p:sldId id="632" r:id="rId21"/>
    <p:sldId id="633" r:id="rId22"/>
    <p:sldId id="634" r:id="rId23"/>
    <p:sldId id="635" r:id="rId24"/>
    <p:sldId id="660" r:id="rId25"/>
    <p:sldId id="636" r:id="rId26"/>
    <p:sldId id="657" r:id="rId27"/>
    <p:sldId id="639" r:id="rId28"/>
    <p:sldId id="638" r:id="rId29"/>
    <p:sldId id="637" r:id="rId30"/>
    <p:sldId id="661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0088" autoAdjust="0"/>
  </p:normalViewPr>
  <p:slideViewPr>
    <p:cSldViewPr snapToGrid="0">
      <p:cViewPr varScale="1">
        <p:scale>
          <a:sx n="80" d="100"/>
          <a:sy n="80" d="100"/>
        </p:scale>
        <p:origin x="69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E597-678B-461B-9DE2-4B081FE2A791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502-5F46-4BDA-8B28-AD38A7D12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5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7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EconHist2021Lecture8.pdf" TargetMode="External"/><Relationship Id="rId2" Type="http://schemas.openxmlformats.org/officeDocument/2006/relationships/hyperlink" Target="http://piketty.pse.ens.fr/files/PikettyEconHist2021Syllabus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d.world/wp-content/uploads/2019/03/WID_WORKING_PAPER_2019_5_India.pdf" TargetMode="External"/><Relationship Id="rId2" Type="http://schemas.openxmlformats.org/officeDocument/2006/relationships/hyperlink" Target="http://piketty.pse.ens.fr/files/BanerjeeGethinPiketty2019EPW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te-climat.eu/en/" TargetMode="External"/><Relationship Id="rId2" Type="http://schemas.openxmlformats.org/officeDocument/2006/relationships/hyperlink" Target="http://tdem.e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2209800" y="404813"/>
            <a:ext cx="7989888" cy="3529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2900" dirty="0"/>
              <a:t/>
            </a:r>
            <a:br>
              <a:rPr lang="en-US" altLang="fr-FR" sz="2900" dirty="0"/>
            </a:br>
            <a:r>
              <a:rPr lang="en-US" altLang="fr-FR" sz="2900" dirty="0"/>
              <a:t> </a:t>
            </a:r>
            <a:r>
              <a:rPr lang="en-US" altLang="fr-FR" sz="3600" dirty="0">
                <a:latin typeface="+mn-lt"/>
              </a:rPr>
              <a:t> </a:t>
            </a:r>
            <a:r>
              <a:rPr lang="en-US" altLang="fr-FR" sz="3600" b="1" dirty="0">
                <a:latin typeface="+mn-lt"/>
                <a:hlinkClick r:id="rId2"/>
              </a:rPr>
              <a:t>Introduction to Economic History : </a:t>
            </a:r>
            <a:br>
              <a:rPr lang="en-US" altLang="fr-FR" sz="3600" b="1" dirty="0">
                <a:latin typeface="+mn-lt"/>
                <a:hlinkClick r:id="rId2"/>
              </a:rPr>
            </a:br>
            <a:r>
              <a:rPr lang="en-US" altLang="fr-FR" sz="3600" b="1" dirty="0">
                <a:latin typeface="+mn-lt"/>
                <a:hlinkClick r:id="rId2"/>
              </a:rPr>
              <a:t>Capital, Inequality, Growth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r>
              <a:rPr lang="en-US" altLang="fr-FR" sz="3600" i="1" dirty="0">
                <a:latin typeface="+mn-lt"/>
              </a:rPr>
              <a:t>(Master APE &amp; PPD) </a:t>
            </a:r>
            <a:br>
              <a:rPr lang="en-US" altLang="fr-FR" sz="3600" i="1" dirty="0">
                <a:latin typeface="+mn-lt"/>
              </a:rPr>
            </a:br>
            <a:r>
              <a:rPr lang="en-US" altLang="fr-FR" sz="3600" i="1" dirty="0">
                <a:latin typeface="+mn-lt"/>
              </a:rPr>
              <a:t>(EHESS &amp; Paris School of Economics)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r>
              <a:rPr lang="en-US" altLang="fr-FR" sz="3600" dirty="0">
                <a:latin typeface="+mn-lt"/>
              </a:rPr>
              <a:t>Thomas Piketty</a:t>
            </a:r>
            <a:br>
              <a:rPr lang="en-US" altLang="fr-FR" sz="3600" dirty="0">
                <a:latin typeface="+mn-lt"/>
              </a:rPr>
            </a:br>
            <a:r>
              <a:rPr lang="en-US" altLang="fr-FR" sz="3600" dirty="0">
                <a:latin typeface="+mn-lt"/>
              </a:rPr>
              <a:t>Academic year </a:t>
            </a:r>
            <a:r>
              <a:rPr lang="en-US" altLang="fr-FR" sz="3600" dirty="0" smtClean="0">
                <a:latin typeface="+mn-lt"/>
              </a:rPr>
              <a:t>2021-2022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endParaRPr lang="fr-FR" altLang="fr-FR" sz="3600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8831" y="3582160"/>
            <a:ext cx="11131826" cy="234156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600" b="1" dirty="0">
                <a:hlinkClick r:id="rId3"/>
              </a:rPr>
              <a:t>Lecture 8: Political </a:t>
            </a:r>
            <a:r>
              <a:rPr lang="en-US" sz="3600" b="1" dirty="0" smtClean="0">
                <a:hlinkClick r:id="rId3"/>
              </a:rPr>
              <a:t>cleavages in </a:t>
            </a:r>
            <a:r>
              <a:rPr lang="en-US" sz="3600" b="1" dirty="0">
                <a:hlinkClick r:id="rId3"/>
              </a:rPr>
              <a:t>post-colonial </a:t>
            </a:r>
            <a:r>
              <a:rPr lang="en-US" sz="3600" b="1" dirty="0" smtClean="0">
                <a:hlinkClick r:id="rId3"/>
              </a:rPr>
              <a:t>societies: social-nativism vs social-federalism </a:t>
            </a:r>
            <a:r>
              <a:rPr lang="en-US" sz="3600" dirty="0" smtClean="0"/>
              <a:t> </a:t>
            </a:r>
            <a:endParaRPr lang="en-US" sz="3600" dirty="0"/>
          </a:p>
          <a:p>
            <a:pPr>
              <a:defRPr/>
            </a:pPr>
            <a:r>
              <a:rPr lang="en-US" sz="3600" i="1" dirty="0" smtClean="0"/>
              <a:t>(check </a:t>
            </a:r>
            <a:r>
              <a:rPr lang="en-US" sz="3600" i="1" dirty="0" smtClean="0">
                <a:hlinkClick r:id="rId3"/>
              </a:rPr>
              <a:t>on line</a:t>
            </a:r>
            <a:r>
              <a:rPr lang="en-US" sz="3600" i="1" dirty="0" smtClean="0"/>
              <a:t> for updated version)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412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898" y="629622"/>
            <a:ext cx="11592304" cy="5910326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Next</a:t>
            </a:r>
            <a:r>
              <a:rPr lang="fr-FR" b="1" dirty="0" smtClean="0"/>
              <a:t>, </a:t>
            </a:r>
            <a:r>
              <a:rPr lang="fr-FR" b="1" dirty="0" err="1" smtClean="0"/>
              <a:t>given</a:t>
            </a:r>
            <a:r>
              <a:rPr lang="fr-FR" b="1" dirty="0" smtClean="0"/>
              <a:t> the </a:t>
            </a:r>
            <a:r>
              <a:rPr lang="fr-FR" b="1" dirty="0" err="1" smtClean="0"/>
              <a:t>level</a:t>
            </a:r>
            <a:r>
              <a:rPr lang="fr-FR" b="1" dirty="0" smtClean="0"/>
              <a:t> of </a:t>
            </a:r>
            <a:r>
              <a:rPr lang="fr-FR" b="1" dirty="0" err="1" smtClean="0"/>
              <a:t>postcommunist</a:t>
            </a:r>
            <a:r>
              <a:rPr lang="fr-FR" b="1" dirty="0" smtClean="0"/>
              <a:t> </a:t>
            </a:r>
            <a:r>
              <a:rPr lang="fr-FR" b="1" dirty="0" err="1" smtClean="0"/>
              <a:t>desillusionment</a:t>
            </a:r>
            <a:r>
              <a:rPr lang="fr-FR" b="1" dirty="0" smtClean="0"/>
              <a:t> in </a:t>
            </a:r>
            <a:r>
              <a:rPr lang="fr-FR" b="1" dirty="0" err="1" smtClean="0"/>
              <a:t>early</a:t>
            </a:r>
            <a:r>
              <a:rPr lang="fr-FR" b="1" dirty="0" smtClean="0"/>
              <a:t> 21c, and </a:t>
            </a:r>
            <a:r>
              <a:rPr lang="fr-FR" b="1" dirty="0" err="1" smtClean="0"/>
              <a:t>also</a:t>
            </a:r>
            <a:r>
              <a:rPr lang="fr-FR" b="1" dirty="0" smtClean="0"/>
              <a:t> the magnitude of international tax </a:t>
            </a:r>
            <a:r>
              <a:rPr lang="fr-FR" b="1" dirty="0" err="1" smtClean="0"/>
              <a:t>competition</a:t>
            </a:r>
            <a:r>
              <a:rPr lang="fr-FR" b="1" dirty="0" smtClean="0"/>
              <a:t> to </a:t>
            </a:r>
            <a:r>
              <a:rPr lang="fr-FR" b="1" dirty="0" err="1" smtClean="0"/>
              <a:t>attract</a:t>
            </a:r>
            <a:r>
              <a:rPr lang="fr-FR" b="1" dirty="0" smtClean="0"/>
              <a:t> </a:t>
            </a:r>
            <a:r>
              <a:rPr lang="fr-FR" b="1" dirty="0" err="1" smtClean="0"/>
              <a:t>investment</a:t>
            </a:r>
            <a:r>
              <a:rPr lang="fr-FR" b="1" dirty="0" smtClean="0"/>
              <a:t>  </a:t>
            </a:r>
            <a:r>
              <a:rPr lang="fr-FR" dirty="0" smtClean="0"/>
              <a:t>(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requires</a:t>
            </a:r>
            <a:r>
              <a:rPr lang="fr-FR" dirty="0" smtClean="0"/>
              <a:t> extensive international </a:t>
            </a:r>
            <a:r>
              <a:rPr lang="fr-FR" dirty="0" err="1" smtClean="0"/>
              <a:t>cooperation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defeated</a:t>
            </a:r>
            <a:r>
              <a:rPr lang="fr-FR" dirty="0" smtClean="0"/>
              <a:t>)</a:t>
            </a:r>
            <a:r>
              <a:rPr lang="fr-FR" b="1" dirty="0" smtClean="0"/>
              <a:t>, </a:t>
            </a:r>
            <a:r>
              <a:rPr lang="fr-FR" b="1" dirty="0" err="1" smtClean="0"/>
              <a:t>it</a:t>
            </a:r>
            <a:r>
              <a:rPr lang="fr-FR" b="1" dirty="0" smtClean="0"/>
              <a:t> is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unlikely</a:t>
            </a:r>
            <a:r>
              <a:rPr lang="fr-FR" b="1" dirty="0" smtClean="0"/>
              <a:t> that 21c social-</a:t>
            </a:r>
            <a:r>
              <a:rPr lang="fr-FR" b="1" dirty="0" err="1" smtClean="0"/>
              <a:t>nativist</a:t>
            </a:r>
            <a:r>
              <a:rPr lang="fr-FR" b="1" dirty="0" smtClean="0"/>
              <a:t> parties </a:t>
            </a:r>
            <a:r>
              <a:rPr lang="fr-FR" b="1" dirty="0" err="1" smtClean="0"/>
              <a:t>would</a:t>
            </a:r>
            <a:r>
              <a:rPr lang="fr-FR" b="1" dirty="0" smtClean="0"/>
              <a:t> </a:t>
            </a:r>
            <a:r>
              <a:rPr lang="fr-FR" b="1" dirty="0" err="1" smtClean="0"/>
              <a:t>turn</a:t>
            </a:r>
            <a:r>
              <a:rPr lang="fr-FR" b="1" dirty="0" smtClean="0"/>
              <a:t> to </a:t>
            </a:r>
            <a:r>
              <a:rPr lang="fr-FR" b="1" dirty="0" err="1" smtClean="0"/>
              <a:t>become</a:t>
            </a:r>
            <a:r>
              <a:rPr lang="fr-FR" b="1" dirty="0" smtClean="0"/>
              <a:t> New Deal parties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large tax </a:t>
            </a:r>
            <a:r>
              <a:rPr lang="fr-FR" dirty="0" err="1" smtClean="0"/>
              <a:t>progressivity</a:t>
            </a:r>
            <a:r>
              <a:rPr lang="fr-FR" dirty="0"/>
              <a:t> </a:t>
            </a:r>
            <a:r>
              <a:rPr lang="fr-FR" dirty="0" smtClean="0"/>
              <a:t>and anti-inequality </a:t>
            </a:r>
            <a:r>
              <a:rPr lang="fr-FR" dirty="0" err="1" smtClean="0"/>
              <a:t>policies</a:t>
            </a:r>
            <a:endParaRPr lang="fr-FR" dirty="0" smtClean="0"/>
          </a:p>
          <a:p>
            <a:r>
              <a:rPr lang="fr-FR" dirty="0" err="1" smtClean="0"/>
              <a:t>PiS</a:t>
            </a:r>
            <a:r>
              <a:rPr lang="fr-FR" dirty="0" smtClean="0"/>
              <a:t> in </a:t>
            </a:r>
            <a:r>
              <a:rPr lang="fr-FR" dirty="0" err="1" smtClean="0"/>
              <a:t>Poland</a:t>
            </a:r>
            <a:r>
              <a:rPr lang="fr-FR" dirty="0" smtClean="0"/>
              <a:t>: redistribution via lump-</a:t>
            </a:r>
            <a:r>
              <a:rPr lang="fr-FR" dirty="0" err="1" smtClean="0"/>
              <a:t>sum</a:t>
            </a:r>
            <a:r>
              <a:rPr lang="fr-FR" dirty="0" smtClean="0"/>
              <a:t> family </a:t>
            </a:r>
            <a:r>
              <a:rPr lang="fr-FR" dirty="0" err="1" smtClean="0"/>
              <a:t>benefits</a:t>
            </a:r>
            <a:r>
              <a:rPr lang="fr-FR" dirty="0" smtClean="0"/>
              <a:t>, but </a:t>
            </a:r>
            <a:r>
              <a:rPr lang="fr-FR" dirty="0" err="1" smtClean="0"/>
              <a:t>nothing</a:t>
            </a:r>
            <a:r>
              <a:rPr lang="fr-FR" dirty="0" smtClean="0"/>
              <a:t> on progressive taxation or workers </a:t>
            </a:r>
            <a:r>
              <a:rPr lang="fr-FR" dirty="0" err="1" smtClean="0"/>
              <a:t>rights</a:t>
            </a:r>
            <a:endParaRPr lang="fr-FR" dirty="0" smtClean="0"/>
          </a:p>
          <a:p>
            <a:r>
              <a:rPr lang="fr-FR" dirty="0" smtClean="0"/>
              <a:t>Lega in </a:t>
            </a:r>
            <a:r>
              <a:rPr lang="fr-FR" dirty="0" err="1"/>
              <a:t>I</a:t>
            </a:r>
            <a:r>
              <a:rPr lang="fr-FR" dirty="0" err="1" smtClean="0"/>
              <a:t>taly</a:t>
            </a:r>
            <a:r>
              <a:rPr lang="fr-FR" dirty="0" smtClean="0"/>
              <a:t>: anti-</a:t>
            </a:r>
            <a:r>
              <a:rPr lang="fr-FR" dirty="0" err="1" smtClean="0"/>
              <a:t>elitist</a:t>
            </a:r>
            <a:r>
              <a:rPr lang="fr-FR" dirty="0"/>
              <a:t> </a:t>
            </a:r>
            <a:r>
              <a:rPr lang="fr-FR" dirty="0" err="1" smtClean="0"/>
              <a:t>discourse</a:t>
            </a:r>
            <a:r>
              <a:rPr lang="fr-FR" dirty="0" smtClean="0"/>
              <a:t> to </a:t>
            </a:r>
            <a:r>
              <a:rPr lang="fr-FR" dirty="0" err="1" smtClean="0"/>
              <a:t>justify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stance </a:t>
            </a:r>
            <a:r>
              <a:rPr lang="fr-FR" dirty="0" err="1" smtClean="0"/>
              <a:t>against</a:t>
            </a:r>
            <a:r>
              <a:rPr lang="fr-FR" dirty="0" smtClean="0"/>
              <a:t> migrants, but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elitist</a:t>
            </a:r>
            <a:r>
              <a:rPr lang="fr-FR" dirty="0" smtClean="0"/>
              <a:t> (or </a:t>
            </a:r>
            <a:r>
              <a:rPr lang="fr-FR" dirty="0" err="1" smtClean="0"/>
              <a:t>nihilist</a:t>
            </a:r>
            <a:r>
              <a:rPr lang="fr-FR" dirty="0" smtClean="0"/>
              <a:t>) economic </a:t>
            </a:r>
            <a:r>
              <a:rPr lang="fr-FR" dirty="0" err="1" smtClean="0"/>
              <a:t>policy</a:t>
            </a:r>
            <a:r>
              <a:rPr lang="fr-FR" dirty="0" smtClean="0"/>
              <a:t>: </a:t>
            </a:r>
            <a:r>
              <a:rPr lang="fr-FR" dirty="0" err="1" smtClean="0"/>
              <a:t>repeal</a:t>
            </a:r>
            <a:r>
              <a:rPr lang="fr-FR" dirty="0" smtClean="0"/>
              <a:t> of progressive </a:t>
            </a:r>
            <a:r>
              <a:rPr lang="fr-FR" dirty="0" err="1" smtClean="0"/>
              <a:t>income</a:t>
            </a:r>
            <a:r>
              <a:rPr lang="fr-FR" dirty="0" smtClean="0"/>
              <a:t> tax</a:t>
            </a:r>
          </a:p>
          <a:p>
            <a:r>
              <a:rPr lang="fr-FR" dirty="0" smtClean="0"/>
              <a:t>FN/RN in France: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adocate</a:t>
            </a:r>
            <a:r>
              <a:rPr lang="fr-FR" dirty="0" smtClean="0"/>
              <a:t> the </a:t>
            </a:r>
            <a:r>
              <a:rPr lang="fr-FR" dirty="0" err="1" smtClean="0"/>
              <a:t>repeal</a:t>
            </a:r>
            <a:r>
              <a:rPr lang="fr-FR" dirty="0" smtClean="0"/>
              <a:t> of the </a:t>
            </a:r>
            <a:r>
              <a:rPr lang="fr-FR" dirty="0" err="1" smtClean="0"/>
              <a:t>income</a:t>
            </a:r>
            <a:r>
              <a:rPr lang="fr-FR" dirty="0" smtClean="0"/>
              <a:t> tax (1980s); if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in power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exacerbate</a:t>
            </a:r>
            <a:r>
              <a:rPr lang="fr-FR" dirty="0" smtClean="0"/>
              <a:t> tax dumping</a:t>
            </a:r>
          </a:p>
          <a:p>
            <a:r>
              <a:rPr lang="fr-FR" dirty="0" smtClean="0"/>
              <a:t>Trump in the US: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strong</a:t>
            </a:r>
            <a:r>
              <a:rPr lang="fr-FR" b="1" dirty="0" smtClean="0"/>
              <a:t> stance </a:t>
            </a:r>
            <a:r>
              <a:rPr lang="fr-FR" b="1" dirty="0" err="1" smtClean="0"/>
              <a:t>againts</a:t>
            </a:r>
            <a:r>
              <a:rPr lang="fr-FR" b="1" dirty="0" smtClean="0"/>
              <a:t> migrants, Latinos, etc., but continuation of the Reagan tax </a:t>
            </a:r>
            <a:r>
              <a:rPr lang="fr-FR" b="1" dirty="0" err="1" smtClean="0"/>
              <a:t>cut</a:t>
            </a:r>
            <a:r>
              <a:rPr lang="fr-FR" b="1" dirty="0" smtClean="0"/>
              <a:t> agenda 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870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6731" y="227967"/>
            <a:ext cx="11407783" cy="6252802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Catalonia</a:t>
            </a:r>
            <a:r>
              <a:rPr lang="fr-FR" b="1" dirty="0" smtClean="0"/>
              <a:t> and the </a:t>
            </a:r>
            <a:r>
              <a:rPr lang="fr-FR" b="1" dirty="0" err="1" smtClean="0"/>
              <a:t>separatist</a:t>
            </a:r>
            <a:r>
              <a:rPr lang="fr-FR" b="1" dirty="0" smtClean="0"/>
              <a:t> </a:t>
            </a:r>
            <a:r>
              <a:rPr lang="fr-FR" b="1" dirty="0" err="1" smtClean="0"/>
              <a:t>trap</a:t>
            </a:r>
            <a:endParaRPr lang="fr-FR" b="1" dirty="0" smtClean="0"/>
          </a:p>
          <a:p>
            <a:r>
              <a:rPr lang="fr-FR" dirty="0" err="1" smtClean="0"/>
              <a:t>Given</a:t>
            </a:r>
            <a:r>
              <a:rPr lang="fr-FR" dirty="0" smtClean="0"/>
              <a:t> the high </a:t>
            </a:r>
            <a:r>
              <a:rPr lang="fr-FR" dirty="0" err="1" smtClean="0"/>
              <a:t>level</a:t>
            </a:r>
            <a:r>
              <a:rPr lang="fr-FR" dirty="0" smtClean="0"/>
              <a:t> of tax </a:t>
            </a:r>
            <a:r>
              <a:rPr lang="fr-FR" dirty="0" err="1" smtClean="0"/>
              <a:t>competition</a:t>
            </a:r>
            <a:r>
              <a:rPr lang="fr-FR" dirty="0" smtClean="0"/>
              <a:t> of Europe,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tempting</a:t>
            </a:r>
            <a:r>
              <a:rPr lang="fr-FR" dirty="0" smtClean="0"/>
              <a:t> for </a:t>
            </a:r>
            <a:r>
              <a:rPr lang="fr-FR" dirty="0" err="1" smtClean="0"/>
              <a:t>every</a:t>
            </a:r>
            <a:r>
              <a:rPr lang="fr-FR" dirty="0" smtClean="0"/>
              <a:t> country or </a:t>
            </a:r>
            <a:r>
              <a:rPr lang="fr-FR" dirty="0" err="1" smtClean="0"/>
              <a:t>region</a:t>
            </a:r>
            <a:r>
              <a:rPr lang="fr-FR" dirty="0" smtClean="0"/>
              <a:t> to </a:t>
            </a:r>
            <a:r>
              <a:rPr lang="fr-FR" dirty="0" err="1" smtClean="0"/>
              <a:t>benefit</a:t>
            </a:r>
            <a:r>
              <a:rPr lang="fr-FR" dirty="0" smtClean="0"/>
              <a:t> from trade </a:t>
            </a:r>
            <a:r>
              <a:rPr lang="fr-FR" dirty="0" err="1" smtClean="0"/>
              <a:t>integration</a:t>
            </a:r>
            <a:r>
              <a:rPr lang="fr-FR" dirty="0" smtClean="0"/>
              <a:t>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time </a:t>
            </a:r>
            <a:r>
              <a:rPr lang="fr-FR" dirty="0" err="1" smtClean="0"/>
              <a:t>benefiting</a:t>
            </a:r>
            <a:r>
              <a:rPr lang="fr-FR" dirty="0" smtClean="0"/>
              <a:t> from </a:t>
            </a:r>
            <a:r>
              <a:rPr lang="fr-FR" dirty="0" err="1" smtClean="0"/>
              <a:t>being</a:t>
            </a:r>
            <a:r>
              <a:rPr lang="fr-FR" dirty="0" smtClean="0"/>
              <a:t> a tax </a:t>
            </a:r>
            <a:r>
              <a:rPr lang="fr-FR" dirty="0" err="1" smtClean="0"/>
              <a:t>haven</a:t>
            </a:r>
            <a:r>
              <a:rPr lang="fr-FR" dirty="0" smtClean="0"/>
              <a:t> and </a:t>
            </a:r>
            <a:r>
              <a:rPr lang="fr-FR" dirty="0" err="1" smtClean="0"/>
              <a:t>attracting</a:t>
            </a:r>
            <a:r>
              <a:rPr lang="fr-FR" dirty="0" smtClean="0"/>
              <a:t> other </a:t>
            </a:r>
            <a:r>
              <a:rPr lang="fr-FR" dirty="0" err="1" smtClean="0"/>
              <a:t>country’s</a:t>
            </a:r>
            <a:r>
              <a:rPr lang="fr-FR" dirty="0" smtClean="0"/>
              <a:t> tax bases. </a:t>
            </a:r>
            <a:r>
              <a:rPr lang="fr-FR" b="1" dirty="0" smtClean="0"/>
              <a:t>I.e. in the absence of </a:t>
            </a:r>
            <a:r>
              <a:rPr lang="fr-FR" b="1" dirty="0" err="1" smtClean="0"/>
              <a:t>federal</a:t>
            </a:r>
            <a:r>
              <a:rPr lang="fr-FR" b="1" dirty="0" smtClean="0"/>
              <a:t> taxes, </a:t>
            </a:r>
            <a:r>
              <a:rPr lang="fr-FR" b="1" dirty="0" err="1" smtClean="0"/>
              <a:t>there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clear</a:t>
            </a:r>
            <a:r>
              <a:rPr lang="fr-FR" b="1" dirty="0" smtClean="0"/>
              <a:t> </a:t>
            </a:r>
            <a:r>
              <a:rPr lang="fr-FR" b="1" dirty="0" err="1" smtClean="0"/>
              <a:t>incentive</a:t>
            </a:r>
            <a:r>
              <a:rPr lang="fr-FR" b="1" dirty="0" smtClean="0"/>
              <a:t> for high-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regions</a:t>
            </a:r>
            <a:r>
              <a:rPr lang="fr-FR" b="1" dirty="0" smtClean="0"/>
              <a:t> to </a:t>
            </a:r>
            <a:r>
              <a:rPr lang="fr-FR" b="1" dirty="0" err="1" smtClean="0"/>
              <a:t>become</a:t>
            </a:r>
            <a:r>
              <a:rPr lang="fr-FR" b="1" dirty="0" smtClean="0"/>
              <a:t> </a:t>
            </a:r>
            <a:r>
              <a:rPr lang="fr-FR" b="1" dirty="0" err="1" smtClean="0"/>
              <a:t>independant</a:t>
            </a:r>
            <a:r>
              <a:rPr lang="fr-FR" b="1" dirty="0" smtClean="0"/>
              <a:t> countries </a:t>
            </a:r>
            <a:r>
              <a:rPr lang="fr-FR" b="1" dirty="0" err="1" smtClean="0"/>
              <a:t>within</a:t>
            </a:r>
            <a:r>
              <a:rPr lang="fr-FR" b="1" dirty="0" smtClean="0"/>
              <a:t> Europe.</a:t>
            </a:r>
          </a:p>
          <a:p>
            <a:r>
              <a:rPr lang="fr-FR" dirty="0" err="1" smtClean="0"/>
              <a:t>Typical</a:t>
            </a:r>
            <a:r>
              <a:rPr lang="fr-FR" dirty="0" smtClean="0"/>
              <a:t> exemple: </a:t>
            </a:r>
            <a:r>
              <a:rPr lang="fr-FR" dirty="0" err="1" smtClean="0"/>
              <a:t>Catalonia</a:t>
            </a:r>
            <a:r>
              <a:rPr lang="fr-FR" dirty="0" smtClean="0"/>
              <a:t>. </a:t>
            </a:r>
            <a:r>
              <a:rPr lang="fr-FR" b="1" dirty="0" smtClean="0"/>
              <a:t>The </a:t>
            </a:r>
            <a:r>
              <a:rPr lang="fr-FR" b="1" dirty="0" err="1" smtClean="0"/>
              <a:t>higher</a:t>
            </a:r>
            <a:r>
              <a:rPr lang="fr-FR" b="1" dirty="0" smtClean="0"/>
              <a:t> the </a:t>
            </a:r>
            <a:r>
              <a:rPr lang="fr-FR" b="1" dirty="0" err="1" smtClean="0"/>
              <a:t>level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, the </a:t>
            </a:r>
            <a:r>
              <a:rPr lang="fr-FR" b="1" dirty="0" err="1" smtClean="0"/>
              <a:t>stronger</a:t>
            </a:r>
            <a:r>
              <a:rPr lang="fr-FR" b="1" dirty="0" smtClean="0"/>
              <a:t> the support for </a:t>
            </a:r>
            <a:r>
              <a:rPr lang="fr-FR" b="1" dirty="0" err="1" smtClean="0"/>
              <a:t>regional</a:t>
            </a:r>
            <a:r>
              <a:rPr lang="fr-FR" b="1" dirty="0" smtClean="0"/>
              <a:t> </a:t>
            </a:r>
            <a:r>
              <a:rPr lang="fr-FR" b="1" dirty="0" err="1" smtClean="0"/>
              <a:t>autonomy</a:t>
            </a:r>
            <a:r>
              <a:rPr lang="fr-FR" b="1" dirty="0" smtClean="0"/>
              <a:t> or </a:t>
            </a:r>
            <a:r>
              <a:rPr lang="fr-FR" b="1" dirty="0" err="1" smtClean="0"/>
              <a:t>independance</a:t>
            </a:r>
            <a:r>
              <a:rPr lang="fr-FR" dirty="0" smtClean="0"/>
              <a:t>. </a:t>
            </a:r>
            <a:endParaRPr lang="fr-FR" dirty="0"/>
          </a:p>
          <a:p>
            <a:r>
              <a:rPr lang="fr-FR" dirty="0" smtClean="0"/>
              <a:t>Of course the fiscal motive </a:t>
            </a:r>
            <a:r>
              <a:rPr lang="fr-FR" dirty="0" err="1" smtClean="0"/>
              <a:t>is</a:t>
            </a:r>
            <a:r>
              <a:rPr lang="fr-FR" dirty="0" smtClean="0"/>
              <a:t> not the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reason</a:t>
            </a:r>
            <a:r>
              <a:rPr lang="fr-FR" dirty="0" smtClean="0"/>
              <a:t> </a:t>
            </a:r>
            <a:r>
              <a:rPr lang="fr-FR" dirty="0" err="1" smtClean="0"/>
              <a:t>behind</a:t>
            </a:r>
            <a:r>
              <a:rPr lang="fr-FR" dirty="0" smtClean="0"/>
              <a:t> the </a:t>
            </a:r>
            <a:r>
              <a:rPr lang="fr-FR" dirty="0" err="1" smtClean="0"/>
              <a:t>independantist</a:t>
            </a:r>
            <a:r>
              <a:rPr lang="fr-FR" dirty="0" smtClean="0"/>
              <a:t> </a:t>
            </a:r>
            <a:r>
              <a:rPr lang="fr-FR" dirty="0" err="1" smtClean="0"/>
              <a:t>movement</a:t>
            </a:r>
            <a:r>
              <a:rPr lang="fr-FR" dirty="0" smtClean="0"/>
              <a:t>: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also</a:t>
            </a:r>
            <a:r>
              <a:rPr lang="fr-FR" dirty="0" smtClean="0"/>
              <a:t> cultural and </a:t>
            </a:r>
            <a:r>
              <a:rPr lang="fr-FR" dirty="0" err="1" smtClean="0"/>
              <a:t>linguistic</a:t>
            </a:r>
            <a:r>
              <a:rPr lang="fr-FR" dirty="0" smtClean="0"/>
              <a:t> motives, and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left</a:t>
            </a:r>
            <a:r>
              <a:rPr lang="fr-FR" dirty="0" smtClean="0"/>
              <a:t> </a:t>
            </a:r>
            <a:r>
              <a:rPr lang="fr-FR" dirty="0" err="1" smtClean="0"/>
              <a:t>republican</a:t>
            </a:r>
            <a:r>
              <a:rPr lang="fr-FR" dirty="0" smtClean="0"/>
              <a:t> groups </a:t>
            </a:r>
            <a:r>
              <a:rPr lang="fr-FR" dirty="0" err="1" smtClean="0"/>
              <a:t>promoting</a:t>
            </a:r>
            <a:r>
              <a:rPr lang="fr-FR" dirty="0" smtClean="0"/>
              <a:t> </a:t>
            </a:r>
            <a:r>
              <a:rPr lang="fr-FR" dirty="0" err="1" smtClean="0"/>
              <a:t>independance</a:t>
            </a:r>
            <a:r>
              <a:rPr lang="fr-FR" dirty="0" smtClean="0"/>
              <a:t>.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debate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look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if high-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taxpayers</a:t>
            </a:r>
            <a:r>
              <a:rPr lang="fr-FR" dirty="0" smtClean="0"/>
              <a:t> from </a:t>
            </a:r>
            <a:r>
              <a:rPr lang="fr-FR" dirty="0" err="1" smtClean="0"/>
              <a:t>Catalonia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paying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taxes to EU </a:t>
            </a:r>
            <a:r>
              <a:rPr lang="fr-FR" dirty="0" err="1" smtClean="0"/>
              <a:t>whether</a:t>
            </a:r>
            <a:r>
              <a:rPr lang="fr-FR" dirty="0" smtClean="0"/>
              <a:t> or not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obtain</a:t>
            </a:r>
            <a:r>
              <a:rPr lang="fr-FR" dirty="0" smtClean="0"/>
              <a:t> </a:t>
            </a:r>
            <a:r>
              <a:rPr lang="fr-FR" dirty="0" err="1" smtClean="0"/>
              <a:t>independance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California</a:t>
            </a:r>
            <a:r>
              <a:rPr lang="fr-FR" dirty="0" smtClean="0"/>
              <a:t> in the US).  </a:t>
            </a:r>
          </a:p>
        </p:txBody>
      </p:sp>
    </p:spTree>
    <p:extLst>
      <p:ext uri="{BB962C8B-B14F-4D97-AF65-F5344CB8AC3E}">
        <p14:creationId xmlns:p14="http://schemas.microsoft.com/office/powerpoint/2010/main" val="31773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45" y="0"/>
            <a:ext cx="10195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7" y="0"/>
            <a:ext cx="10745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270" y="232828"/>
            <a:ext cx="12192000" cy="785867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+mn-lt"/>
              </a:rPr>
              <a:t>Changing </a:t>
            </a:r>
            <a:r>
              <a:rPr lang="fr-FR" sz="3600" b="1" dirty="0" err="1">
                <a:latin typeface="+mn-lt"/>
              </a:rPr>
              <a:t>political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err="1">
                <a:latin typeface="+mn-lt"/>
              </a:rPr>
              <a:t>cleavages</a:t>
            </a:r>
            <a:r>
              <a:rPr lang="fr-FR" sz="3600" b="1" dirty="0">
                <a:latin typeface="+mn-lt"/>
              </a:rPr>
              <a:t> and class </a:t>
            </a:r>
            <a:r>
              <a:rPr lang="fr-FR" sz="3600" b="1" dirty="0" err="1">
                <a:latin typeface="+mn-lt"/>
              </a:rPr>
              <a:t>conflict</a:t>
            </a:r>
            <a:r>
              <a:rPr lang="fr-FR" sz="3600" b="1" dirty="0">
                <a:latin typeface="+mn-lt"/>
              </a:rPr>
              <a:t> in India &amp; Brasil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407" y="1058384"/>
            <a:ext cx="11469375" cy="5530059"/>
          </a:xfrm>
        </p:spPr>
        <p:txBody>
          <a:bodyPr>
            <a:normAutofit/>
          </a:bodyPr>
          <a:lstStyle/>
          <a:p>
            <a:r>
              <a:rPr lang="fr-FR" b="1" dirty="0" smtClean="0"/>
              <a:t>It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critical</a:t>
            </a:r>
            <a:r>
              <a:rPr lang="fr-FR" b="1" dirty="0" smtClean="0"/>
              <a:t> to look </a:t>
            </a:r>
            <a:r>
              <a:rPr lang="fr-FR" b="1" dirty="0" err="1" smtClean="0"/>
              <a:t>at</a:t>
            </a:r>
            <a:r>
              <a:rPr lang="fr-FR" b="1" dirty="0" smtClean="0"/>
              <a:t> the </a:t>
            </a:r>
            <a:r>
              <a:rPr lang="fr-FR" b="1" dirty="0" err="1" smtClean="0"/>
              <a:t>political</a:t>
            </a:r>
            <a:r>
              <a:rPr lang="fr-FR" b="1" dirty="0" smtClean="0"/>
              <a:t> </a:t>
            </a:r>
            <a:r>
              <a:rPr lang="fr-FR" b="1" dirty="0" err="1" smtClean="0"/>
              <a:t>economy</a:t>
            </a:r>
            <a:r>
              <a:rPr lang="fr-FR" b="1" dirty="0" smtClean="0"/>
              <a:t> of redistribution in </a:t>
            </a:r>
            <a:r>
              <a:rPr lang="fr-FR" b="1" dirty="0" err="1" smtClean="0"/>
              <a:t>electoral</a:t>
            </a:r>
            <a:r>
              <a:rPr lang="fr-FR" b="1" dirty="0" smtClean="0"/>
              <a:t> </a:t>
            </a:r>
            <a:r>
              <a:rPr lang="fr-FR" b="1" dirty="0" err="1" smtClean="0"/>
              <a:t>democraties</a:t>
            </a:r>
            <a:r>
              <a:rPr lang="fr-FR" b="1" dirty="0" smtClean="0"/>
              <a:t> </a:t>
            </a:r>
            <a:r>
              <a:rPr lang="fr-FR" b="1" dirty="0" err="1" smtClean="0"/>
              <a:t>outside</a:t>
            </a:r>
            <a:r>
              <a:rPr lang="fr-FR" b="1" dirty="0" smtClean="0"/>
              <a:t> the West</a:t>
            </a:r>
          </a:p>
          <a:p>
            <a:r>
              <a:rPr lang="fr-FR" dirty="0" smtClean="0"/>
              <a:t>First, the breakdown of the </a:t>
            </a:r>
            <a:r>
              <a:rPr lang="fr-FR" dirty="0" err="1" smtClean="0"/>
              <a:t>left</a:t>
            </a:r>
            <a:r>
              <a:rPr lang="fr-FR" dirty="0" smtClean="0"/>
              <a:t>-right class-</a:t>
            </a:r>
            <a:r>
              <a:rPr lang="fr-FR" dirty="0" err="1" smtClean="0"/>
              <a:t>based</a:t>
            </a:r>
            <a:r>
              <a:rPr lang="fr-FR" dirty="0" smtClean="0"/>
              <a:t> party system </a:t>
            </a:r>
            <a:r>
              <a:rPr lang="fr-FR" dirty="0" err="1" smtClean="0"/>
              <a:t>observed</a:t>
            </a:r>
            <a:r>
              <a:rPr lang="fr-FR" dirty="0" smtClean="0"/>
              <a:t> in the West between 1950-1980 and 1990-2020 </a:t>
            </a:r>
            <a:r>
              <a:rPr lang="fr-FR" dirty="0" err="1" smtClean="0"/>
              <a:t>may</a:t>
            </a:r>
            <a:r>
              <a:rPr lang="fr-FR" dirty="0" smtClean="0"/>
              <a:t> not </a:t>
            </a:r>
            <a:r>
              <a:rPr lang="fr-FR" dirty="0" err="1" smtClean="0"/>
              <a:t>hold</a:t>
            </a:r>
            <a:r>
              <a:rPr lang="fr-FR" dirty="0" smtClean="0"/>
              <a:t> in other parts of the world.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b="1" dirty="0" smtClean="0"/>
              <a:t>in India or </a:t>
            </a:r>
            <a:r>
              <a:rPr lang="fr-FR" b="1" dirty="0" err="1" smtClean="0"/>
              <a:t>Brasil</a:t>
            </a:r>
            <a:r>
              <a:rPr lang="fr-FR" b="1" dirty="0" smtClean="0"/>
              <a:t>, one observes a move </a:t>
            </a:r>
            <a:r>
              <a:rPr lang="fr-FR" b="1" dirty="0" err="1" smtClean="0"/>
              <a:t>toward</a:t>
            </a:r>
            <a:r>
              <a:rPr lang="fr-FR" b="1" dirty="0" smtClean="0"/>
              <a:t> a more class-</a:t>
            </a:r>
            <a:r>
              <a:rPr lang="fr-FR" b="1" dirty="0" err="1" smtClean="0"/>
              <a:t>based</a:t>
            </a:r>
            <a:r>
              <a:rPr lang="fr-FR" b="1" dirty="0" smtClean="0"/>
              <a:t> party system since the 1980s-1990s</a:t>
            </a:r>
            <a:r>
              <a:rPr lang="fr-FR" dirty="0" smtClean="0"/>
              <a:t> (to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extent</a:t>
            </a:r>
            <a:r>
              <a:rPr lang="fr-FR" dirty="0" smtClean="0"/>
              <a:t>, and </a:t>
            </a:r>
            <a:r>
              <a:rPr lang="fr-FR" dirty="0" err="1" smtClean="0"/>
              <a:t>despite</a:t>
            </a:r>
            <a:r>
              <a:rPr lang="fr-FR" dirty="0" smtClean="0"/>
              <a:t> adverse international trends </a:t>
            </a:r>
            <a:r>
              <a:rPr lang="fr-FR" dirty="0" err="1" smtClean="0"/>
              <a:t>making</a:t>
            </a:r>
            <a:r>
              <a:rPr lang="fr-FR" dirty="0" smtClean="0"/>
              <a:t> </a:t>
            </a:r>
            <a:r>
              <a:rPr lang="fr-FR" dirty="0" err="1" smtClean="0"/>
              <a:t>redistributive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 hard to </a:t>
            </a:r>
            <a:r>
              <a:rPr lang="fr-FR" dirty="0" err="1" smtClean="0"/>
              <a:t>conduct</a:t>
            </a:r>
            <a:r>
              <a:rPr lang="fr-FR" dirty="0" smtClean="0"/>
              <a:t>). I.e.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strategies</a:t>
            </a:r>
            <a:r>
              <a:rPr lang="fr-FR" dirty="0" smtClean="0"/>
              <a:t> and coalitions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Next</a:t>
            </a:r>
            <a:r>
              <a:rPr lang="fr-FR" dirty="0" smtClean="0"/>
              <a:t>, the structure of class-</a:t>
            </a:r>
            <a:r>
              <a:rPr lang="fr-FR" dirty="0" err="1" smtClean="0"/>
              <a:t>based</a:t>
            </a:r>
            <a:r>
              <a:rPr lang="fr-FR" dirty="0" smtClean="0"/>
              <a:t> vs </a:t>
            </a:r>
            <a:r>
              <a:rPr lang="fr-FR" dirty="0" err="1" smtClean="0"/>
              <a:t>identity-based</a:t>
            </a:r>
            <a:r>
              <a:rPr lang="fr-FR" dirty="0" smtClean="0"/>
              <a:t> </a:t>
            </a:r>
            <a:r>
              <a:rPr lang="fr-FR" dirty="0" err="1" smtClean="0"/>
              <a:t>conflict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r>
              <a:rPr lang="fr-FR" dirty="0" smtClean="0"/>
              <a:t> and </a:t>
            </a:r>
            <a:r>
              <a:rPr lang="fr-FR" dirty="0" err="1" smtClean="0"/>
              <a:t>ought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analyzed</a:t>
            </a:r>
            <a:r>
              <a:rPr lang="fr-FR" dirty="0" smtClean="0"/>
              <a:t> in a comparative spirit.                                         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b="1" dirty="0" smtClean="0"/>
              <a:t>anti-</a:t>
            </a:r>
            <a:r>
              <a:rPr lang="fr-FR" b="1" dirty="0" err="1" smtClean="0"/>
              <a:t>Muslim</a:t>
            </a:r>
            <a:r>
              <a:rPr lang="fr-FR" b="1" dirty="0" smtClean="0"/>
              <a:t> </a:t>
            </a:r>
            <a:r>
              <a:rPr lang="fr-FR" b="1" dirty="0" err="1" smtClean="0"/>
              <a:t>cleavages</a:t>
            </a:r>
            <a:r>
              <a:rPr lang="fr-FR" b="1" dirty="0" smtClean="0"/>
              <a:t> </a:t>
            </a:r>
            <a:r>
              <a:rPr lang="fr-FR" b="1" dirty="0" err="1" smtClean="0"/>
              <a:t>play</a:t>
            </a:r>
            <a:r>
              <a:rPr lang="fr-FR" b="1" dirty="0" smtClean="0"/>
              <a:t> a </a:t>
            </a:r>
            <a:r>
              <a:rPr lang="fr-FR" b="1" dirty="0" err="1" smtClean="0"/>
              <a:t>key</a:t>
            </a:r>
            <a:r>
              <a:rPr lang="fr-FR" b="1" dirty="0" smtClean="0"/>
              <a:t> </a:t>
            </a:r>
            <a:r>
              <a:rPr lang="fr-FR" b="1" dirty="0" err="1" smtClean="0"/>
              <a:t>role</a:t>
            </a:r>
            <a:r>
              <a:rPr lang="fr-FR" b="1" dirty="0" smtClean="0"/>
              <a:t> in India and are in a </a:t>
            </a:r>
            <a:r>
              <a:rPr lang="fr-FR" b="1" dirty="0" err="1" smtClean="0"/>
              <a:t>way</a:t>
            </a:r>
            <a:r>
              <a:rPr lang="fr-FR" b="1" dirty="0" smtClean="0"/>
              <a:t> </a:t>
            </a:r>
            <a:r>
              <a:rPr lang="fr-FR" b="1" dirty="0" err="1" smtClean="0"/>
              <a:t>closer</a:t>
            </a:r>
            <a:r>
              <a:rPr lang="fr-FR" b="1" dirty="0" smtClean="0"/>
              <a:t> to the European </a:t>
            </a:r>
            <a:r>
              <a:rPr lang="fr-FR" b="1" dirty="0" err="1" smtClean="0"/>
              <a:t>identity-based</a:t>
            </a:r>
            <a:r>
              <a:rPr lang="fr-FR" b="1" dirty="0" smtClean="0"/>
              <a:t> </a:t>
            </a:r>
            <a:r>
              <a:rPr lang="fr-FR" b="1" dirty="0" err="1" smtClean="0"/>
              <a:t>conflict</a:t>
            </a:r>
            <a:r>
              <a:rPr lang="fr-FR" b="1" dirty="0" err="1"/>
              <a:t>s</a:t>
            </a:r>
            <a:r>
              <a:rPr lang="fr-FR" b="1" dirty="0" smtClean="0"/>
              <a:t> </a:t>
            </a:r>
            <a:r>
              <a:rPr lang="fr-FR" b="1" dirty="0" err="1" smtClean="0"/>
              <a:t>than</a:t>
            </a:r>
            <a:r>
              <a:rPr lang="fr-FR" b="1" dirty="0" smtClean="0"/>
              <a:t> to the US racial </a:t>
            </a:r>
            <a:r>
              <a:rPr lang="fr-FR" b="1" dirty="0" err="1" smtClean="0"/>
              <a:t>divide</a:t>
            </a:r>
            <a:r>
              <a:rPr lang="fr-FR" b="1" dirty="0" smtClean="0"/>
              <a:t>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18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9779" y="238136"/>
            <a:ext cx="11561978" cy="6522294"/>
          </a:xfrm>
        </p:spPr>
        <p:txBody>
          <a:bodyPr>
            <a:normAutofit/>
          </a:bodyPr>
          <a:lstStyle/>
          <a:p>
            <a:r>
              <a:rPr lang="fr-FR" dirty="0" err="1" smtClean="0"/>
              <a:t>India’s</a:t>
            </a:r>
            <a:r>
              <a:rPr lang="fr-FR" dirty="0" smtClean="0"/>
              <a:t> party system. INC (Congress) </a:t>
            </a:r>
            <a:r>
              <a:rPr lang="fr-FR" dirty="0" err="1" smtClean="0"/>
              <a:t>was</a:t>
            </a:r>
            <a:r>
              <a:rPr lang="fr-FR" dirty="0" smtClean="0"/>
              <a:t> the </a:t>
            </a:r>
            <a:r>
              <a:rPr lang="fr-FR" dirty="0" err="1" smtClean="0"/>
              <a:t>independance</a:t>
            </a:r>
            <a:r>
              <a:rPr lang="fr-FR" dirty="0" smtClean="0"/>
              <a:t> party and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the dominant catch-all party.</a:t>
            </a:r>
          </a:p>
          <a:p>
            <a:r>
              <a:rPr lang="fr-FR" dirty="0" err="1" smtClean="0"/>
              <a:t>Beginning</a:t>
            </a:r>
            <a:r>
              <a:rPr lang="fr-FR" dirty="0" smtClean="0"/>
              <a:t> in the 1980s-1990s, the BJP (</a:t>
            </a:r>
            <a:r>
              <a:rPr lang="fr-FR" dirty="0" err="1" smtClean="0"/>
              <a:t>nationalist</a:t>
            </a:r>
            <a:r>
              <a:rPr lang="fr-FR" dirty="0" smtClean="0"/>
              <a:t> </a:t>
            </a:r>
            <a:r>
              <a:rPr lang="fr-FR" dirty="0" err="1" smtClean="0"/>
              <a:t>Hindu</a:t>
            </a:r>
            <a:r>
              <a:rPr lang="fr-FR" dirty="0" smtClean="0"/>
              <a:t> party) </a:t>
            </a:r>
            <a:r>
              <a:rPr lang="fr-FR" dirty="0" err="1" smtClean="0"/>
              <a:t>built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the </a:t>
            </a:r>
            <a:r>
              <a:rPr lang="fr-FR" dirty="0" err="1" smtClean="0"/>
              <a:t>Muslim</a:t>
            </a:r>
            <a:r>
              <a:rPr lang="fr-FR" dirty="0" smtClean="0"/>
              <a:t> </a:t>
            </a:r>
            <a:r>
              <a:rPr lang="fr-FR" dirty="0" err="1" smtClean="0"/>
              <a:t>minority</a:t>
            </a:r>
            <a:r>
              <a:rPr lang="fr-FR" dirty="0" smtClean="0"/>
              <a:t> and </a:t>
            </a:r>
            <a:r>
              <a:rPr lang="fr-FR" dirty="0" err="1" smtClean="0"/>
              <a:t>against</a:t>
            </a:r>
            <a:r>
              <a:rPr lang="fr-FR" dirty="0" smtClean="0"/>
              <a:t> the extension of the quota system from SC-ST (Scheduled Castes, </a:t>
            </a:r>
            <a:r>
              <a:rPr lang="fr-FR" dirty="0" err="1" smtClean="0"/>
              <a:t>Schedules</a:t>
            </a:r>
            <a:r>
              <a:rPr lang="fr-FR" dirty="0" smtClean="0"/>
              <a:t> Tribes) to OBC (other backward classes,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Muslims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As a </a:t>
            </a:r>
            <a:r>
              <a:rPr lang="fr-FR" b="1" dirty="0" err="1" smtClean="0"/>
              <a:t>consequence</a:t>
            </a:r>
            <a:r>
              <a:rPr lang="fr-FR" b="1" dirty="0" smtClean="0"/>
              <a:t>, BJP has </a:t>
            </a:r>
            <a:r>
              <a:rPr lang="fr-FR" b="1" dirty="0" err="1" smtClean="0"/>
              <a:t>developped</a:t>
            </a:r>
            <a:r>
              <a:rPr lang="fr-FR" b="1" dirty="0" smtClean="0"/>
              <a:t> as an </a:t>
            </a:r>
            <a:r>
              <a:rPr lang="fr-FR" b="1" dirty="0" err="1" smtClean="0"/>
              <a:t>upper</a:t>
            </a:r>
            <a:r>
              <a:rPr lang="fr-FR" b="1" dirty="0" smtClean="0"/>
              <a:t>-caste, </a:t>
            </a:r>
            <a:r>
              <a:rPr lang="fr-FR" b="1" dirty="0" err="1" smtClean="0"/>
              <a:t>upper</a:t>
            </a:r>
            <a:r>
              <a:rPr lang="fr-FR" b="1" dirty="0" smtClean="0"/>
              <a:t>-class party, </a:t>
            </a:r>
            <a:r>
              <a:rPr lang="fr-FR" b="1" dirty="0" err="1" smtClean="0"/>
              <a:t>while</a:t>
            </a:r>
            <a:r>
              <a:rPr lang="fr-FR" b="1" dirty="0" smtClean="0"/>
              <a:t> Congress and </a:t>
            </a:r>
            <a:r>
              <a:rPr lang="fr-FR" b="1" dirty="0" err="1" smtClean="0"/>
              <a:t>left</a:t>
            </a:r>
            <a:r>
              <a:rPr lang="fr-FR" b="1" dirty="0" smtClean="0"/>
              <a:t> parties (socialist or </a:t>
            </a:r>
            <a:r>
              <a:rPr lang="fr-FR" b="1" dirty="0" err="1" smtClean="0"/>
              <a:t>low</a:t>
            </a:r>
            <a:r>
              <a:rPr lang="fr-FR" b="1" dirty="0" smtClean="0"/>
              <a:t>-caste parties </a:t>
            </a:r>
            <a:r>
              <a:rPr lang="fr-FR" b="1" dirty="0" err="1" smtClean="0"/>
              <a:t>like</a:t>
            </a:r>
            <a:r>
              <a:rPr lang="fr-FR" b="1" dirty="0" smtClean="0"/>
              <a:t> BSP) </a:t>
            </a:r>
            <a:r>
              <a:rPr lang="fr-FR" b="1" dirty="0" err="1" smtClean="0"/>
              <a:t>attract</a:t>
            </a:r>
            <a:r>
              <a:rPr lang="fr-FR" b="1" dirty="0" smtClean="0"/>
              <a:t> </a:t>
            </a:r>
            <a:r>
              <a:rPr lang="fr-FR" b="1" dirty="0" err="1" smtClean="0"/>
              <a:t>both</a:t>
            </a:r>
            <a:r>
              <a:rPr lang="fr-FR" b="1" dirty="0" smtClean="0"/>
              <a:t> the votes of the </a:t>
            </a:r>
            <a:r>
              <a:rPr lang="fr-FR" b="1" dirty="0" err="1" smtClean="0"/>
              <a:t>poor</a:t>
            </a:r>
            <a:r>
              <a:rPr lang="fr-FR" b="1" dirty="0" smtClean="0"/>
              <a:t> </a:t>
            </a:r>
            <a:r>
              <a:rPr lang="fr-FR" b="1" dirty="0" err="1" smtClean="0"/>
              <a:t>Muslims</a:t>
            </a:r>
            <a:r>
              <a:rPr lang="fr-FR" b="1" dirty="0" smtClean="0"/>
              <a:t> &amp; the </a:t>
            </a:r>
            <a:r>
              <a:rPr lang="fr-FR" b="1" dirty="0" err="1" smtClean="0"/>
              <a:t>poor</a:t>
            </a:r>
            <a:r>
              <a:rPr lang="fr-FR" b="1" dirty="0" smtClean="0"/>
              <a:t> </a:t>
            </a:r>
            <a:r>
              <a:rPr lang="fr-FR" b="1" dirty="0" err="1" smtClean="0"/>
              <a:t>Hindus</a:t>
            </a:r>
            <a:r>
              <a:rPr lang="fr-FR" b="1" dirty="0"/>
              <a:t> </a:t>
            </a:r>
            <a:r>
              <a:rPr lang="fr-FR" b="1" dirty="0" smtClean="0"/>
              <a:t>                                         ≠ Western </a:t>
            </a:r>
            <a:r>
              <a:rPr lang="fr-FR" b="1" dirty="0" err="1" smtClean="0"/>
              <a:t>democracies</a:t>
            </a:r>
            <a:r>
              <a:rPr lang="fr-FR" b="1" dirty="0" smtClean="0"/>
              <a:t>, </a:t>
            </a:r>
            <a:r>
              <a:rPr lang="fr-FR" b="1" dirty="0" err="1" smtClean="0"/>
              <a:t>where</a:t>
            </a:r>
            <a:r>
              <a:rPr lang="fr-FR" b="1" dirty="0" smtClean="0"/>
              <a:t> </a:t>
            </a:r>
            <a:r>
              <a:rPr lang="fr-FR" b="1" dirty="0" err="1" smtClean="0"/>
              <a:t>poor</a:t>
            </a:r>
            <a:r>
              <a:rPr lang="fr-FR" b="1" dirty="0" smtClean="0"/>
              <a:t> </a:t>
            </a:r>
            <a:r>
              <a:rPr lang="fr-FR" b="1" dirty="0" err="1" smtClean="0"/>
              <a:t>minority</a:t>
            </a:r>
            <a:r>
              <a:rPr lang="fr-FR" b="1" dirty="0" smtClean="0"/>
              <a:t> &amp; </a:t>
            </a:r>
            <a:r>
              <a:rPr lang="fr-FR" b="1" dirty="0" err="1" smtClean="0"/>
              <a:t>poor</a:t>
            </a:r>
            <a:r>
              <a:rPr lang="fr-FR" b="1" dirty="0" smtClean="0"/>
              <a:t> </a:t>
            </a:r>
            <a:r>
              <a:rPr lang="fr-FR" b="1" dirty="0" err="1" smtClean="0"/>
              <a:t>majority</a:t>
            </a:r>
            <a:r>
              <a:rPr lang="fr-FR" b="1" dirty="0" smtClean="0"/>
              <a:t> </a:t>
            </a:r>
            <a:r>
              <a:rPr lang="fr-FR" b="1" dirty="0" err="1" smtClean="0"/>
              <a:t>voters</a:t>
            </a:r>
            <a:r>
              <a:rPr lang="fr-FR" b="1" dirty="0" smtClean="0"/>
              <a:t> </a:t>
            </a:r>
            <a:r>
              <a:rPr lang="fr-FR" b="1" dirty="0" err="1" smtClean="0"/>
              <a:t>generally</a:t>
            </a:r>
            <a:r>
              <a:rPr lang="fr-FR" b="1" dirty="0" smtClean="0"/>
              <a:t> do not vote for the </a:t>
            </a:r>
            <a:r>
              <a:rPr lang="fr-FR" b="1" dirty="0" err="1" smtClean="0"/>
              <a:t>same</a:t>
            </a:r>
            <a:r>
              <a:rPr lang="fr-FR" b="1" dirty="0" smtClean="0"/>
              <a:t> parties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illustrates</a:t>
            </a:r>
            <a:r>
              <a:rPr lang="fr-FR" dirty="0" smtClean="0"/>
              <a:t> the </a:t>
            </a:r>
            <a:r>
              <a:rPr lang="fr-FR" dirty="0" err="1" smtClean="0"/>
              <a:t>role</a:t>
            </a:r>
            <a:r>
              <a:rPr lang="fr-FR" dirty="0" smtClean="0"/>
              <a:t> of institutions &amp; </a:t>
            </a:r>
            <a:r>
              <a:rPr lang="fr-FR" dirty="0" err="1" smtClean="0"/>
              <a:t>ideology</a:t>
            </a:r>
            <a:r>
              <a:rPr lang="fr-FR" dirty="0" smtClean="0"/>
              <a:t> to </a:t>
            </a:r>
            <a:r>
              <a:rPr lang="fr-FR" dirty="0" err="1" smtClean="0"/>
              <a:t>build</a:t>
            </a:r>
            <a:r>
              <a:rPr lang="fr-FR" dirty="0" smtClean="0"/>
              <a:t> coalitions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en-US" dirty="0" smtClean="0"/>
              <a:t>Banerjee-</a:t>
            </a:r>
            <a:r>
              <a:rPr lang="en-US" dirty="0" err="1" smtClean="0"/>
              <a:t>Gethin</a:t>
            </a:r>
            <a:r>
              <a:rPr lang="en-US" dirty="0"/>
              <a:t>-</a:t>
            </a:r>
            <a:r>
              <a:rPr lang="en-US" dirty="0" err="1" smtClean="0"/>
              <a:t>Piketty</a:t>
            </a:r>
            <a:r>
              <a:rPr lang="en-US" dirty="0"/>
              <a:t>, </a:t>
            </a:r>
            <a:r>
              <a:rPr lang="en-US" u="sng" dirty="0">
                <a:hlinkClick r:id="rId2"/>
              </a:rPr>
              <a:t>Growing Cleavages in India? Evidence from the Changing Structure of Electorates 1962-2014</a:t>
            </a:r>
            <a:r>
              <a:rPr lang="en-US" dirty="0"/>
              <a:t>, Economic and Political Weekly, 2019 (</a:t>
            </a:r>
            <a:r>
              <a:rPr lang="en-US" u="sng" dirty="0">
                <a:hlinkClick r:id="rId3"/>
              </a:rPr>
              <a:t>WID.world WP</a:t>
            </a:r>
            <a:r>
              <a:rPr lang="en-US" dirty="0"/>
              <a:t>) 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933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59" y="0"/>
            <a:ext cx="10551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79" y="0"/>
            <a:ext cx="10710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5" y="0"/>
            <a:ext cx="10548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66" y="0"/>
            <a:ext cx="10404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+mn-lt"/>
              </a:rPr>
              <a:t>Roadmap of the lecture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48070"/>
            <a:ext cx="10515600" cy="2902226"/>
          </a:xfrm>
        </p:spPr>
        <p:txBody>
          <a:bodyPr>
            <a:normAutofit/>
          </a:bodyPr>
          <a:lstStyle/>
          <a:p>
            <a:r>
              <a:rPr lang="fr-FR" dirty="0" smtClean="0">
                <a:hlinkClick r:id="rId2" action="ppaction://hlinksldjump"/>
              </a:rPr>
              <a:t>The reversal of the education </a:t>
            </a:r>
            <a:r>
              <a:rPr lang="fr-FR" dirty="0" err="1" smtClean="0">
                <a:hlinkClick r:id="rId2" action="ppaction://hlinksldjump"/>
              </a:rPr>
              <a:t>cleavage</a:t>
            </a:r>
            <a:r>
              <a:rPr lang="fr-FR" dirty="0" smtClean="0">
                <a:hlinkClick r:id="rId2" action="ppaction://hlinksldjump"/>
              </a:rPr>
              <a:t> in Western </a:t>
            </a:r>
            <a:r>
              <a:rPr lang="fr-FR" dirty="0" err="1" smtClean="0">
                <a:hlinkClick r:id="rId2" action="ppaction://hlinksldjump"/>
              </a:rPr>
              <a:t>democracies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The rise of social-</a:t>
            </a:r>
            <a:r>
              <a:rPr lang="fr-FR" dirty="0" err="1" smtClean="0">
                <a:hlinkClick r:id="rId3" action="ppaction://hlinksldjump"/>
              </a:rPr>
              <a:t>nativism</a:t>
            </a:r>
            <a:r>
              <a:rPr lang="fr-FR" dirty="0" smtClean="0">
                <a:hlinkClick r:id="rId3" action="ppaction://hlinksldjump"/>
              </a:rPr>
              <a:t> in </a:t>
            </a:r>
            <a:r>
              <a:rPr lang="fr-FR" dirty="0" err="1" smtClean="0">
                <a:hlinkClick r:id="rId3" action="ppaction://hlinksldjump"/>
              </a:rPr>
              <a:t>post-communist</a:t>
            </a:r>
            <a:r>
              <a:rPr lang="fr-FR" dirty="0" smtClean="0">
                <a:hlinkClick r:id="rId3" action="ppaction://hlinksldjump"/>
              </a:rPr>
              <a:t> Eastern Europe</a:t>
            </a:r>
            <a:endParaRPr lang="fr-FR" dirty="0" smtClean="0"/>
          </a:p>
          <a:p>
            <a:r>
              <a:rPr lang="fr-FR" dirty="0" smtClean="0">
                <a:hlinkClick r:id="rId4" action="ppaction://hlinksldjump"/>
              </a:rPr>
              <a:t>The social-</a:t>
            </a:r>
            <a:r>
              <a:rPr lang="fr-FR" dirty="0" err="1" smtClean="0">
                <a:hlinkClick r:id="rId4" action="ppaction://hlinksldjump"/>
              </a:rPr>
              <a:t>nativist</a:t>
            </a:r>
            <a:r>
              <a:rPr lang="fr-FR" dirty="0" smtClean="0">
                <a:hlinkClick r:id="rId4" action="ppaction://hlinksldjump"/>
              </a:rPr>
              <a:t> </a:t>
            </a:r>
            <a:r>
              <a:rPr lang="fr-FR" dirty="0" err="1" smtClean="0">
                <a:hlinkClick r:id="rId4" action="ppaction://hlinksldjump"/>
              </a:rPr>
              <a:t>trap</a:t>
            </a:r>
            <a:r>
              <a:rPr lang="fr-FR" dirty="0" smtClean="0">
                <a:hlinkClick r:id="rId4" action="ppaction://hlinksldjump"/>
              </a:rPr>
              <a:t>: </a:t>
            </a:r>
            <a:r>
              <a:rPr lang="fr-FR" dirty="0" err="1" smtClean="0">
                <a:hlinkClick r:id="rId4" action="ppaction://hlinksldjump"/>
              </a:rPr>
              <a:t>lessons</a:t>
            </a:r>
            <a:r>
              <a:rPr lang="fr-FR" dirty="0" smtClean="0">
                <a:hlinkClick r:id="rId4" action="ppaction://hlinksldjump"/>
              </a:rPr>
              <a:t> from Europe and the US</a:t>
            </a:r>
            <a:endParaRPr lang="fr-FR" dirty="0" smtClean="0"/>
          </a:p>
          <a:p>
            <a:r>
              <a:rPr lang="fr-FR" dirty="0" smtClean="0">
                <a:hlinkClick r:id="rId5" action="ppaction://hlinksldjump"/>
              </a:rPr>
              <a:t>Changing </a:t>
            </a:r>
            <a:r>
              <a:rPr lang="fr-FR" dirty="0" err="1" smtClean="0">
                <a:hlinkClick r:id="rId5" action="ppaction://hlinksldjump"/>
              </a:rPr>
              <a:t>political</a:t>
            </a:r>
            <a:r>
              <a:rPr lang="fr-FR" dirty="0" smtClean="0">
                <a:hlinkClick r:id="rId5" action="ppaction://hlinksldjump"/>
              </a:rPr>
              <a:t> </a:t>
            </a:r>
            <a:r>
              <a:rPr lang="fr-FR" dirty="0" err="1" smtClean="0">
                <a:hlinkClick r:id="rId5" action="ppaction://hlinksldjump"/>
              </a:rPr>
              <a:t>cleavages</a:t>
            </a:r>
            <a:r>
              <a:rPr lang="fr-FR" dirty="0" smtClean="0">
                <a:hlinkClick r:id="rId5" action="ppaction://hlinksldjump"/>
              </a:rPr>
              <a:t> and class </a:t>
            </a:r>
            <a:r>
              <a:rPr lang="fr-FR" dirty="0" err="1" smtClean="0">
                <a:hlinkClick r:id="rId5" action="ppaction://hlinksldjump"/>
              </a:rPr>
              <a:t>conflict</a:t>
            </a:r>
            <a:r>
              <a:rPr lang="fr-FR" dirty="0" smtClean="0">
                <a:hlinkClick r:id="rId5" action="ppaction://hlinksldjump"/>
              </a:rPr>
              <a:t> in India &amp; Brasil </a:t>
            </a:r>
            <a:endParaRPr lang="fr-FR" dirty="0" smtClean="0"/>
          </a:p>
          <a:p>
            <a:r>
              <a:rPr lang="fr-FR" dirty="0" smtClean="0">
                <a:hlinkClick r:id="rId6" action="ppaction://hlinksldjump"/>
              </a:rPr>
              <a:t>Social-</a:t>
            </a:r>
            <a:r>
              <a:rPr lang="fr-FR" dirty="0" err="1" smtClean="0">
                <a:hlinkClick r:id="rId6" action="ppaction://hlinksldjump"/>
              </a:rPr>
              <a:t>federalism</a:t>
            </a:r>
            <a:r>
              <a:rPr lang="fr-FR" dirty="0" smtClean="0">
                <a:hlinkClick r:id="rId6" action="ppaction://hlinksldjump"/>
              </a:rPr>
              <a:t> vs social-</a:t>
            </a:r>
            <a:r>
              <a:rPr lang="fr-FR" dirty="0" err="1" smtClean="0">
                <a:hlinkClick r:id="rId6" action="ppaction://hlinksldjump"/>
              </a:rPr>
              <a:t>nativism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8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86" y="0"/>
            <a:ext cx="10983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74" y="0"/>
            <a:ext cx="11093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29" y="0"/>
            <a:ext cx="10905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6" y="0"/>
            <a:ext cx="10250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582111"/>
            <a:ext cx="10935439" cy="5594852"/>
          </a:xfrm>
        </p:spPr>
        <p:txBody>
          <a:bodyPr>
            <a:normAutofit/>
          </a:bodyPr>
          <a:lstStyle/>
          <a:p>
            <a:r>
              <a:rPr lang="fr-FR" b="1" dirty="0" smtClean="0"/>
              <a:t>The case of </a:t>
            </a:r>
            <a:r>
              <a:rPr lang="fr-FR" b="1" dirty="0" err="1" smtClean="0"/>
              <a:t>Brasil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different</a:t>
            </a:r>
            <a:r>
              <a:rPr lang="fr-FR" b="1" dirty="0" smtClean="0"/>
              <a:t>, but </a:t>
            </a:r>
            <a:r>
              <a:rPr lang="fr-FR" b="1" dirty="0" err="1" smtClean="0"/>
              <a:t>also</a:t>
            </a:r>
            <a:r>
              <a:rPr lang="fr-FR" b="1" dirty="0" smtClean="0"/>
              <a:t> </a:t>
            </a:r>
            <a:r>
              <a:rPr lang="fr-FR" b="1" dirty="0" err="1" smtClean="0"/>
              <a:t>illustrates</a:t>
            </a:r>
            <a:r>
              <a:rPr lang="fr-FR" b="1" dirty="0" smtClean="0"/>
              <a:t> a case of </a:t>
            </a:r>
            <a:r>
              <a:rPr lang="fr-FR" b="1" dirty="0" err="1" smtClean="0"/>
              <a:t>gradual</a:t>
            </a:r>
            <a:r>
              <a:rPr lang="fr-FR" b="1" dirty="0" smtClean="0"/>
              <a:t> </a:t>
            </a:r>
            <a:r>
              <a:rPr lang="fr-FR" b="1" dirty="0" err="1" smtClean="0"/>
              <a:t>policy-based</a:t>
            </a:r>
            <a:r>
              <a:rPr lang="fr-FR" b="1" dirty="0" smtClean="0"/>
              <a:t> </a:t>
            </a:r>
            <a:r>
              <a:rPr lang="fr-FR" b="1" dirty="0" err="1" smtClean="0"/>
              <a:t>development</a:t>
            </a:r>
            <a:r>
              <a:rPr lang="fr-FR" b="1" dirty="0" smtClean="0"/>
              <a:t> of a class-</a:t>
            </a:r>
            <a:r>
              <a:rPr lang="fr-FR" b="1" dirty="0" err="1" smtClean="0"/>
              <a:t>based</a:t>
            </a:r>
            <a:r>
              <a:rPr lang="fr-FR" b="1" dirty="0" smtClean="0"/>
              <a:t> </a:t>
            </a:r>
            <a:r>
              <a:rPr lang="fr-FR" b="1" dirty="0" err="1" smtClean="0"/>
              <a:t>conflict</a:t>
            </a:r>
            <a:endParaRPr lang="fr-FR" b="1" dirty="0" smtClean="0"/>
          </a:p>
          <a:p>
            <a:r>
              <a:rPr lang="fr-FR" dirty="0" smtClean="0"/>
              <a:t>The first </a:t>
            </a:r>
            <a:r>
              <a:rPr lang="fr-FR" dirty="0" err="1" smtClean="0"/>
              <a:t>elections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universal</a:t>
            </a:r>
            <a:r>
              <a:rPr lang="fr-FR" dirty="0" smtClean="0"/>
              <a:t> suffrage </a:t>
            </a:r>
            <a:r>
              <a:rPr lang="fr-FR" dirty="0" err="1" smtClean="0"/>
              <a:t>took</a:t>
            </a:r>
            <a:r>
              <a:rPr lang="fr-FR" dirty="0" smtClean="0"/>
              <a:t> place in 1989 in Brasil (1890-1964: suffrage </a:t>
            </a:r>
            <a:r>
              <a:rPr lang="fr-FR" dirty="0" err="1" smtClean="0"/>
              <a:t>restricted</a:t>
            </a:r>
            <a:r>
              <a:rPr lang="fr-FR" dirty="0" smtClean="0"/>
              <a:t> to </a:t>
            </a:r>
            <a:r>
              <a:rPr lang="fr-FR" dirty="0" err="1" smtClean="0"/>
              <a:t>literate</a:t>
            </a:r>
            <a:r>
              <a:rPr lang="fr-FR" dirty="0" smtClean="0"/>
              <a:t> population</a:t>
            </a:r>
            <a:r>
              <a:rPr lang="fr-FR" smtClean="0"/>
              <a:t>;                          1964-1985</a:t>
            </a:r>
            <a:r>
              <a:rPr lang="fr-FR" dirty="0" smtClean="0"/>
              <a:t>: </a:t>
            </a:r>
            <a:r>
              <a:rPr lang="fr-FR" dirty="0" err="1" smtClean="0"/>
              <a:t>military</a:t>
            </a:r>
            <a:r>
              <a:rPr lang="fr-FR" dirty="0" smtClean="0"/>
              <a:t> </a:t>
            </a:r>
            <a:r>
              <a:rPr lang="fr-FR" dirty="0" err="1" smtClean="0"/>
              <a:t>dictatorship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political</a:t>
            </a:r>
            <a:r>
              <a:rPr lang="fr-FR" dirty="0" smtClean="0"/>
              <a:t> parties, </a:t>
            </a:r>
            <a:r>
              <a:rPr lang="fr-FR" dirty="0" err="1" smtClean="0"/>
              <a:t>including</a:t>
            </a:r>
            <a:r>
              <a:rPr lang="fr-FR" dirty="0" smtClean="0"/>
              <a:t> PT (Workers Party),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intially</a:t>
            </a:r>
            <a:r>
              <a:rPr lang="fr-FR" dirty="0" smtClean="0"/>
              <a:t> </a:t>
            </a:r>
            <a:r>
              <a:rPr lang="fr-FR" dirty="0" err="1" smtClean="0"/>
              <a:t>attracted</a:t>
            </a:r>
            <a:r>
              <a:rPr lang="fr-FR" dirty="0" smtClean="0"/>
              <a:t>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wage</a:t>
            </a:r>
            <a:r>
              <a:rPr lang="fr-FR" dirty="0" smtClean="0"/>
              <a:t> </a:t>
            </a:r>
            <a:r>
              <a:rPr lang="fr-FR" dirty="0" err="1" smtClean="0"/>
              <a:t>earners</a:t>
            </a:r>
            <a:r>
              <a:rPr lang="fr-FR" dirty="0" smtClean="0"/>
              <a:t> from </a:t>
            </a:r>
            <a:r>
              <a:rPr lang="fr-FR" dirty="0" err="1" smtClean="0"/>
              <a:t>manufacturing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r>
              <a:rPr lang="fr-FR" dirty="0" smtClean="0"/>
              <a:t> &amp; </a:t>
            </a:r>
            <a:r>
              <a:rPr lang="fr-FR" dirty="0" err="1" smtClean="0"/>
              <a:t>intellectuals</a:t>
            </a:r>
            <a:endParaRPr lang="fr-FR" dirty="0" smtClean="0"/>
          </a:p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PT’s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 in power in 2002-2014 </a:t>
            </a:r>
            <a:r>
              <a:rPr lang="fr-FR" dirty="0" err="1" smtClean="0"/>
              <a:t>that</a:t>
            </a:r>
            <a:r>
              <a:rPr lang="fr-FR" dirty="0"/>
              <a:t> </a:t>
            </a:r>
            <a:r>
              <a:rPr lang="fr-FR" dirty="0" smtClean="0"/>
              <a:t>the PT </a:t>
            </a:r>
            <a:r>
              <a:rPr lang="fr-FR" dirty="0" err="1" smtClean="0"/>
              <a:t>electorate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r>
              <a:rPr lang="fr-FR" dirty="0" smtClean="0"/>
              <a:t> to </a:t>
            </a:r>
            <a:r>
              <a:rPr lang="fr-FR" dirty="0" err="1" smtClean="0"/>
              <a:t>concentrate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lower-income</a:t>
            </a:r>
            <a:r>
              <a:rPr lang="fr-FR" dirty="0" smtClean="0"/>
              <a:t> and </a:t>
            </a:r>
            <a:r>
              <a:rPr lang="fr-FR" dirty="0" err="1" smtClean="0"/>
              <a:t>lower-education</a:t>
            </a:r>
            <a:r>
              <a:rPr lang="fr-FR" dirty="0" smtClean="0"/>
              <a:t> </a:t>
            </a:r>
            <a:r>
              <a:rPr lang="fr-FR" dirty="0" err="1" smtClean="0"/>
              <a:t>voters</a:t>
            </a:r>
            <a:r>
              <a:rPr lang="fr-FR" dirty="0" smtClean="0"/>
              <a:t> (</a:t>
            </a:r>
            <a:r>
              <a:rPr lang="fr-FR" dirty="0" err="1" smtClean="0"/>
              <a:t>following</a:t>
            </a:r>
            <a:r>
              <a:rPr lang="fr-FR" dirty="0" smtClean="0"/>
              <a:t> </a:t>
            </a:r>
            <a:r>
              <a:rPr lang="fr-FR" dirty="0" err="1" smtClean="0"/>
              <a:t>redistributive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: </a:t>
            </a:r>
            <a:r>
              <a:rPr lang="fr-FR" dirty="0" err="1" smtClean="0"/>
              <a:t>Bolsa</a:t>
            </a:r>
            <a:r>
              <a:rPr lang="fr-FR" dirty="0" smtClean="0"/>
              <a:t> </a:t>
            </a:r>
            <a:r>
              <a:rPr lang="fr-FR" dirty="0" err="1" smtClean="0"/>
              <a:t>Familia</a:t>
            </a:r>
            <a:r>
              <a:rPr lang="fr-FR" dirty="0" smtClean="0"/>
              <a:t>, minimum </a:t>
            </a:r>
            <a:r>
              <a:rPr lang="fr-FR" dirty="0" err="1" smtClean="0"/>
              <a:t>wage</a:t>
            </a:r>
            <a:r>
              <a:rPr lang="fr-FR" dirty="0" smtClean="0"/>
              <a:t>, etc.)</a:t>
            </a:r>
          </a:p>
          <a:p>
            <a:r>
              <a:rPr lang="fr-FR" b="1" dirty="0" err="1" smtClean="0"/>
              <a:t>Like</a:t>
            </a:r>
            <a:r>
              <a:rPr lang="fr-FR" b="1" dirty="0" smtClean="0"/>
              <a:t> India, </a:t>
            </a:r>
            <a:r>
              <a:rPr lang="fr-FR" b="1" dirty="0" err="1" smtClean="0"/>
              <a:t>Brasil’s</a:t>
            </a:r>
            <a:r>
              <a:rPr lang="fr-FR" b="1" dirty="0" smtClean="0"/>
              <a:t> </a:t>
            </a:r>
            <a:r>
              <a:rPr lang="fr-FR" b="1" dirty="0" err="1" smtClean="0"/>
              <a:t>experience</a:t>
            </a:r>
            <a:r>
              <a:rPr lang="fr-FR" b="1" dirty="0" smtClean="0"/>
              <a:t> </a:t>
            </a:r>
            <a:r>
              <a:rPr lang="fr-FR" b="1" dirty="0" err="1" smtClean="0"/>
              <a:t>also</a:t>
            </a:r>
            <a:r>
              <a:rPr lang="fr-FR" b="1" dirty="0" smtClean="0"/>
              <a:t> shows </a:t>
            </a:r>
            <a:r>
              <a:rPr lang="fr-FR" b="1" dirty="0" err="1" smtClean="0"/>
              <a:t>that</a:t>
            </a:r>
            <a:r>
              <a:rPr lang="fr-FR" b="1" dirty="0" smtClean="0"/>
              <a:t> </a:t>
            </a:r>
            <a:r>
              <a:rPr lang="fr-FR" b="1" dirty="0" err="1" smtClean="0"/>
              <a:t>it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difficult</a:t>
            </a:r>
            <a:r>
              <a:rPr lang="fr-FR" b="1" dirty="0" smtClean="0"/>
              <a:t> to </a:t>
            </a:r>
            <a:r>
              <a:rPr lang="fr-FR" b="1" dirty="0" err="1" smtClean="0"/>
              <a:t>develop</a:t>
            </a:r>
            <a:r>
              <a:rPr lang="fr-FR" b="1" dirty="0" smtClean="0"/>
              <a:t> a </a:t>
            </a:r>
            <a:r>
              <a:rPr lang="fr-FR" b="1" dirty="0" err="1" smtClean="0"/>
              <a:t>redistributive</a:t>
            </a:r>
            <a:r>
              <a:rPr lang="fr-FR" b="1" dirty="0" smtClean="0"/>
              <a:t> </a:t>
            </a:r>
            <a:r>
              <a:rPr lang="fr-FR" b="1" dirty="0" err="1" smtClean="0"/>
              <a:t>policy</a:t>
            </a:r>
            <a:r>
              <a:rPr lang="fr-FR" b="1" dirty="0" smtClean="0"/>
              <a:t> agenda in the </a:t>
            </a:r>
            <a:r>
              <a:rPr lang="fr-FR" b="1" dirty="0" err="1" smtClean="0"/>
              <a:t>current</a:t>
            </a:r>
            <a:r>
              <a:rPr lang="fr-FR" b="1" dirty="0" smtClean="0"/>
              <a:t> global </a:t>
            </a:r>
            <a:r>
              <a:rPr lang="fr-FR" b="1" dirty="0" err="1" smtClean="0"/>
              <a:t>ideological</a:t>
            </a:r>
            <a:r>
              <a:rPr lang="fr-FR" b="1" dirty="0" smtClean="0"/>
              <a:t> </a:t>
            </a:r>
            <a:r>
              <a:rPr lang="fr-FR" b="1" dirty="0" err="1" smtClean="0"/>
              <a:t>context</a:t>
            </a:r>
            <a:r>
              <a:rPr lang="fr-FR" b="1" dirty="0" smtClean="0"/>
              <a:t>, </a:t>
            </a:r>
            <a:r>
              <a:rPr lang="fr-FR" b="1" dirty="0" err="1" smtClean="0"/>
              <a:t>that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more </a:t>
            </a:r>
            <a:r>
              <a:rPr lang="fr-FR" b="1" dirty="0" err="1" smtClean="0"/>
              <a:t>favourable</a:t>
            </a:r>
            <a:r>
              <a:rPr lang="fr-FR" b="1" dirty="0" smtClean="0"/>
              <a:t> to </a:t>
            </a:r>
            <a:r>
              <a:rPr lang="fr-FR" b="1" dirty="0" err="1" smtClean="0"/>
              <a:t>identity-based</a:t>
            </a:r>
            <a:r>
              <a:rPr lang="fr-FR" b="1" dirty="0" smtClean="0"/>
              <a:t> </a:t>
            </a:r>
            <a:r>
              <a:rPr lang="fr-FR" b="1" dirty="0" err="1" smtClean="0"/>
              <a:t>conflict</a:t>
            </a:r>
            <a:r>
              <a:rPr lang="fr-FR" b="1" dirty="0" smtClean="0"/>
              <a:t> and </a:t>
            </a:r>
            <a:r>
              <a:rPr lang="fr-FR" b="1" dirty="0" err="1" smtClean="0"/>
              <a:t>nationalist</a:t>
            </a:r>
            <a:r>
              <a:rPr lang="fr-FR" b="1" dirty="0" err="1"/>
              <a:t>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070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31" y="0"/>
            <a:ext cx="10469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8325" y="105839"/>
            <a:ext cx="8130208" cy="740868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+mn-lt"/>
              </a:rPr>
              <a:t>Social-</a:t>
            </a:r>
            <a:r>
              <a:rPr lang="fr-FR" sz="3600" b="1" dirty="0" err="1" smtClean="0">
                <a:latin typeface="+mn-lt"/>
              </a:rPr>
              <a:t>federalism</a:t>
            </a:r>
            <a:r>
              <a:rPr lang="fr-FR" sz="3600" b="1" dirty="0" smtClean="0">
                <a:latin typeface="+mn-lt"/>
              </a:rPr>
              <a:t> vs social-</a:t>
            </a:r>
            <a:r>
              <a:rPr lang="fr-FR" sz="3600" b="1" dirty="0" err="1" smtClean="0">
                <a:latin typeface="+mn-lt"/>
              </a:rPr>
              <a:t>nativism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119" y="833479"/>
            <a:ext cx="11786867" cy="5675586"/>
          </a:xfrm>
        </p:spPr>
        <p:txBody>
          <a:bodyPr>
            <a:normAutofit/>
          </a:bodyPr>
          <a:lstStyle/>
          <a:p>
            <a:r>
              <a:rPr lang="fr-FR" b="1" dirty="0" smtClean="0"/>
              <a:t>The </a:t>
            </a:r>
            <a:r>
              <a:rPr lang="fr-FR" b="1" dirty="0" err="1" smtClean="0"/>
              <a:t>current</a:t>
            </a:r>
            <a:r>
              <a:rPr lang="fr-FR" b="1" dirty="0" smtClean="0"/>
              <a:t> </a:t>
            </a:r>
            <a:r>
              <a:rPr lang="fr-FR" b="1" dirty="0" err="1" smtClean="0"/>
              <a:t>organization</a:t>
            </a:r>
            <a:r>
              <a:rPr lang="fr-FR" b="1" dirty="0" smtClean="0"/>
              <a:t> of </a:t>
            </a:r>
            <a:r>
              <a:rPr lang="fr-FR" b="1" dirty="0" err="1" smtClean="0"/>
              <a:t>globalization</a:t>
            </a:r>
            <a:r>
              <a:rPr lang="fr-FR" dirty="0" smtClean="0"/>
              <a:t>, in Europe and more </a:t>
            </a:r>
            <a:r>
              <a:rPr lang="fr-FR" dirty="0" err="1" smtClean="0"/>
              <a:t>generally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world </a:t>
            </a:r>
            <a:r>
              <a:rPr lang="fr-FR" dirty="0" err="1" smtClean="0"/>
              <a:t>level</a:t>
            </a:r>
            <a:r>
              <a:rPr lang="fr-FR" dirty="0" smtClean="0"/>
              <a:t>,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 smtClean="0"/>
              <a:t> </a:t>
            </a:r>
            <a:r>
              <a:rPr lang="fr-FR" b="1" dirty="0" err="1" smtClean="0"/>
              <a:t>upon</a:t>
            </a:r>
            <a:r>
              <a:rPr lang="fr-FR" b="1" dirty="0" smtClean="0"/>
              <a:t> free capital </a:t>
            </a:r>
            <a:r>
              <a:rPr lang="fr-FR" b="1" dirty="0" err="1" smtClean="0"/>
              <a:t>flows</a:t>
            </a:r>
            <a:r>
              <a:rPr lang="fr-FR" b="1" dirty="0" smtClean="0"/>
              <a:t>, free trade and laissez-faire </a:t>
            </a:r>
            <a:r>
              <a:rPr lang="fr-FR" b="1" dirty="0" err="1" smtClean="0"/>
              <a:t>competition</a:t>
            </a:r>
            <a:r>
              <a:rPr lang="fr-FR" b="1" dirty="0" smtClean="0"/>
              <a:t> between countries and economic </a:t>
            </a:r>
            <a:r>
              <a:rPr lang="fr-FR" b="1" dirty="0" err="1" smtClean="0"/>
              <a:t>actors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little</a:t>
            </a:r>
            <a:r>
              <a:rPr lang="fr-FR" dirty="0" smtClean="0"/>
              <a:t> no international </a:t>
            </a:r>
            <a:r>
              <a:rPr lang="fr-FR" dirty="0" err="1" smtClean="0"/>
              <a:t>cooperation</a:t>
            </a:r>
            <a:r>
              <a:rPr lang="fr-FR" dirty="0" smtClean="0"/>
              <a:t> on fiscal, social or </a:t>
            </a:r>
            <a:r>
              <a:rPr lang="fr-FR" dirty="0" err="1" smtClean="0"/>
              <a:t>environmental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endParaRPr lang="fr-FR" dirty="0" smtClean="0"/>
          </a:p>
          <a:p>
            <a:r>
              <a:rPr lang="fr-FR" dirty="0" smtClean="0"/>
              <a:t>Pb: </a:t>
            </a:r>
            <a:r>
              <a:rPr lang="fr-FR" b="1" dirty="0" smtClean="0"/>
              <a:t>economic </a:t>
            </a:r>
            <a:r>
              <a:rPr lang="fr-FR" b="1" dirty="0" err="1" smtClean="0"/>
              <a:t>openness</a:t>
            </a:r>
            <a:r>
              <a:rPr lang="fr-FR" b="1" dirty="0" smtClean="0"/>
              <a:t> has </a:t>
            </a:r>
            <a:r>
              <a:rPr lang="fr-FR" b="1" dirty="0" err="1" smtClean="0"/>
              <a:t>contributed</a:t>
            </a:r>
            <a:r>
              <a:rPr lang="fr-FR" b="1" dirty="0" smtClean="0"/>
              <a:t> to </a:t>
            </a:r>
            <a:r>
              <a:rPr lang="fr-FR" b="1" dirty="0" err="1" smtClean="0"/>
              <a:t>reduce</a:t>
            </a:r>
            <a:r>
              <a:rPr lang="fr-FR" b="1" dirty="0" smtClean="0"/>
              <a:t> poverty in </a:t>
            </a:r>
            <a:r>
              <a:rPr lang="fr-FR" b="1" dirty="0" err="1" smtClean="0"/>
              <a:t>poor</a:t>
            </a:r>
            <a:r>
              <a:rPr lang="fr-FR" b="1" dirty="0" smtClean="0"/>
              <a:t> countries, but free-</a:t>
            </a:r>
            <a:r>
              <a:rPr lang="fr-FR" b="1" dirty="0" err="1" smtClean="0"/>
              <a:t>market</a:t>
            </a:r>
            <a:r>
              <a:rPr lang="fr-FR" b="1" dirty="0" smtClean="0"/>
              <a:t> </a:t>
            </a:r>
            <a:r>
              <a:rPr lang="fr-FR" b="1" dirty="0" err="1" smtClean="0"/>
              <a:t>globalization</a:t>
            </a:r>
            <a:r>
              <a:rPr lang="fr-FR" b="1" dirty="0" smtClean="0"/>
              <a:t> </a:t>
            </a:r>
            <a:r>
              <a:rPr lang="fr-FR" b="1" dirty="0" err="1" smtClean="0"/>
              <a:t>also</a:t>
            </a:r>
            <a:r>
              <a:rPr lang="fr-FR" b="1" dirty="0" smtClean="0"/>
              <a:t> </a:t>
            </a:r>
            <a:r>
              <a:rPr lang="fr-FR" b="1" dirty="0" err="1" smtClean="0"/>
              <a:t>generates</a:t>
            </a:r>
            <a:r>
              <a:rPr lang="fr-FR" b="1" dirty="0" smtClean="0"/>
              <a:t> </a:t>
            </a:r>
            <a:r>
              <a:rPr lang="fr-FR" b="1" dirty="0" err="1" smtClean="0"/>
              <a:t>rising</a:t>
            </a:r>
            <a:r>
              <a:rPr lang="fr-FR" b="1" dirty="0" smtClean="0"/>
              <a:t> </a:t>
            </a:r>
            <a:r>
              <a:rPr lang="fr-FR" b="1" dirty="0" err="1" smtClean="0"/>
              <a:t>inequalities</a:t>
            </a:r>
            <a:r>
              <a:rPr lang="fr-FR" b="1" dirty="0" smtClean="0"/>
              <a:t> and social </a:t>
            </a:r>
            <a:r>
              <a:rPr lang="fr-FR" b="1" dirty="0" err="1" smtClean="0"/>
              <a:t>unrest</a:t>
            </a:r>
            <a:r>
              <a:rPr lang="fr-FR" b="1" dirty="0" smtClean="0"/>
              <a:t>, </a:t>
            </a:r>
            <a:r>
              <a:rPr lang="fr-FR" b="1" dirty="0" err="1" smtClean="0"/>
              <a:t>which</a:t>
            </a:r>
            <a:r>
              <a:rPr lang="fr-FR" b="1" dirty="0" smtClean="0"/>
              <a:t> </a:t>
            </a:r>
            <a:r>
              <a:rPr lang="fr-FR" b="1" dirty="0" err="1" smtClean="0"/>
              <a:t>itself</a:t>
            </a:r>
            <a:r>
              <a:rPr lang="fr-FR" b="1" dirty="0" smtClean="0"/>
              <a:t> fuels social-</a:t>
            </a:r>
            <a:r>
              <a:rPr lang="fr-FR" b="1" dirty="0" err="1" smtClean="0"/>
              <a:t>nativist</a:t>
            </a:r>
            <a:r>
              <a:rPr lang="fr-FR" b="1" dirty="0" smtClean="0"/>
              <a:t> &amp; </a:t>
            </a:r>
            <a:r>
              <a:rPr lang="fr-FR" b="1" dirty="0" err="1" smtClean="0"/>
              <a:t>nationalist</a:t>
            </a:r>
            <a:r>
              <a:rPr lang="fr-FR" b="1" dirty="0"/>
              <a:t> </a:t>
            </a:r>
            <a:r>
              <a:rPr lang="fr-FR" b="1" dirty="0" err="1" smtClean="0"/>
              <a:t>reactions</a:t>
            </a:r>
            <a:endParaRPr lang="fr-FR" b="1" dirty="0" smtClean="0"/>
          </a:p>
          <a:p>
            <a:r>
              <a:rPr lang="fr-FR" b="1" dirty="0" err="1" smtClean="0"/>
              <a:t>Ideal</a:t>
            </a:r>
            <a:r>
              <a:rPr lang="fr-FR" b="1" dirty="0" smtClean="0"/>
              <a:t> solution = social-</a:t>
            </a:r>
            <a:r>
              <a:rPr lang="fr-FR" b="1" dirty="0" err="1" smtClean="0"/>
              <a:t>federalism</a:t>
            </a:r>
            <a:r>
              <a:rPr lang="fr-FR" b="1" dirty="0" smtClean="0"/>
              <a:t>, i.e. a new </a:t>
            </a:r>
            <a:r>
              <a:rPr lang="fr-FR" b="1" dirty="0" err="1" smtClean="0"/>
              <a:t>organization</a:t>
            </a:r>
            <a:r>
              <a:rPr lang="fr-FR" b="1" dirty="0" smtClean="0"/>
              <a:t> of </a:t>
            </a:r>
            <a:r>
              <a:rPr lang="fr-FR" b="1" dirty="0" err="1" smtClean="0"/>
              <a:t>globalization</a:t>
            </a:r>
            <a:r>
              <a:rPr lang="fr-FR" b="1" dirty="0" smtClean="0"/>
              <a:t> </a:t>
            </a:r>
            <a:r>
              <a:rPr lang="fr-FR" b="1" dirty="0" err="1" smtClean="0"/>
              <a:t>where</a:t>
            </a:r>
            <a:r>
              <a:rPr lang="fr-FR" b="1" dirty="0" smtClean="0"/>
              <a:t> trade and capital </a:t>
            </a:r>
            <a:r>
              <a:rPr lang="fr-FR" b="1" dirty="0" err="1" smtClean="0"/>
              <a:t>flows</a:t>
            </a:r>
            <a:r>
              <a:rPr lang="fr-FR" b="1" dirty="0" smtClean="0"/>
              <a:t> are </a:t>
            </a:r>
            <a:r>
              <a:rPr lang="fr-FR" b="1" dirty="0" err="1" smtClean="0"/>
              <a:t>subject</a:t>
            </a:r>
            <a:r>
              <a:rPr lang="fr-FR" b="1" dirty="0" smtClean="0"/>
              <a:t> to </a:t>
            </a:r>
            <a:r>
              <a:rPr lang="fr-FR" b="1" dirty="0" err="1" smtClean="0"/>
              <a:t>verifiable</a:t>
            </a:r>
            <a:r>
              <a:rPr lang="fr-FR" b="1" dirty="0" smtClean="0"/>
              <a:t> </a:t>
            </a:r>
            <a:r>
              <a:rPr lang="fr-FR" b="1" dirty="0" err="1" smtClean="0"/>
              <a:t>targets</a:t>
            </a:r>
            <a:r>
              <a:rPr lang="fr-FR" b="1" dirty="0" smtClean="0"/>
              <a:t> in </a:t>
            </a:r>
            <a:r>
              <a:rPr lang="fr-FR" b="1" dirty="0" err="1" smtClean="0"/>
              <a:t>terms</a:t>
            </a:r>
            <a:r>
              <a:rPr lang="fr-FR" b="1" dirty="0" smtClean="0"/>
              <a:t> of global public </a:t>
            </a:r>
            <a:r>
              <a:rPr lang="fr-FR" b="1" dirty="0" err="1" smtClean="0"/>
              <a:t>goods</a:t>
            </a:r>
            <a:r>
              <a:rPr lang="fr-FR" b="1" dirty="0" smtClean="0"/>
              <a:t> and global fiscal, social and </a:t>
            </a:r>
            <a:r>
              <a:rPr lang="fr-FR" b="1" dirty="0" err="1" smtClean="0"/>
              <a:t>environmental</a:t>
            </a:r>
            <a:r>
              <a:rPr lang="fr-FR" b="1" dirty="0" smtClean="0"/>
              <a:t> justice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Manifesto for the Democratization of Europe</a:t>
            </a:r>
            <a:r>
              <a:rPr lang="fr-FR" dirty="0" smtClean="0"/>
              <a:t>, </a:t>
            </a:r>
            <a:r>
              <a:rPr lang="fr-FR" dirty="0" smtClean="0">
                <a:hlinkClick r:id="rId3"/>
              </a:rPr>
              <a:t>Finance-Climate Pact</a:t>
            </a:r>
            <a:r>
              <a:rPr lang="fr-FR" dirty="0" smtClean="0"/>
              <a:t>, etc.</a:t>
            </a:r>
          </a:p>
          <a:p>
            <a:pPr marL="0" indent="0">
              <a:buNone/>
            </a:pP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b="1" dirty="0" smtClean="0"/>
              <a:t>major challenges for the future, </a:t>
            </a:r>
            <a:r>
              <a:rPr lang="fr-FR" b="1" dirty="0" err="1" smtClean="0"/>
              <a:t>together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the </a:t>
            </a:r>
            <a:r>
              <a:rPr lang="fr-FR" b="1" dirty="0" err="1" smtClean="0"/>
              <a:t>development</a:t>
            </a:r>
            <a:r>
              <a:rPr lang="fr-FR" b="1" dirty="0" smtClean="0"/>
              <a:t> of new </a:t>
            </a:r>
            <a:r>
              <a:rPr lang="fr-FR" b="1" dirty="0" err="1" smtClean="0"/>
              <a:t>forms</a:t>
            </a:r>
            <a:r>
              <a:rPr lang="fr-FR" b="1" dirty="0" smtClean="0"/>
              <a:t> of </a:t>
            </a:r>
            <a:r>
              <a:rPr lang="fr-FR" b="1" dirty="0" err="1" smtClean="0"/>
              <a:t>educational</a:t>
            </a:r>
            <a:r>
              <a:rPr lang="fr-FR" b="1" dirty="0" smtClean="0"/>
              <a:t> justice and redistribution of </a:t>
            </a:r>
            <a:r>
              <a:rPr lang="fr-FR" b="1" dirty="0" err="1" smtClean="0"/>
              <a:t>income</a:t>
            </a:r>
            <a:r>
              <a:rPr lang="fr-FR" b="1" dirty="0" smtClean="0"/>
              <a:t> and wealth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948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25"/>
            <a:ext cx="12192000" cy="60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3" y="0"/>
            <a:ext cx="11305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66"/>
            <a:ext cx="12192000" cy="65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7261" y="285612"/>
            <a:ext cx="11638721" cy="1095927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+mn-lt"/>
              </a:rPr>
              <a:t>The reversal of </a:t>
            </a:r>
            <a:r>
              <a:rPr lang="fr-FR" sz="3600" b="1" dirty="0" smtClean="0">
                <a:latin typeface="+mn-lt"/>
              </a:rPr>
              <a:t>education </a:t>
            </a:r>
            <a:r>
              <a:rPr lang="fr-FR" sz="3600" b="1" dirty="0" err="1">
                <a:latin typeface="+mn-lt"/>
              </a:rPr>
              <a:t>cleavage</a:t>
            </a:r>
            <a:r>
              <a:rPr lang="fr-FR" sz="3600" b="1" dirty="0">
                <a:latin typeface="+mn-lt"/>
              </a:rPr>
              <a:t> in </a:t>
            </a:r>
            <a:r>
              <a:rPr lang="fr-FR" sz="3600" b="1" dirty="0" smtClean="0">
                <a:latin typeface="+mn-lt"/>
              </a:rPr>
              <a:t>Western </a:t>
            </a:r>
            <a:r>
              <a:rPr lang="fr-FR" sz="3600" b="1" dirty="0" err="1" smtClean="0">
                <a:latin typeface="+mn-lt"/>
              </a:rPr>
              <a:t>democracies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843" y="1381538"/>
            <a:ext cx="11728174" cy="5317435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The reversal of the education </a:t>
            </a:r>
            <a:r>
              <a:rPr lang="fr-FR" b="1" dirty="0" err="1" smtClean="0"/>
              <a:t>cleavage</a:t>
            </a:r>
            <a:r>
              <a:rPr lang="fr-FR" b="1" dirty="0" smtClean="0"/>
              <a:t> </a:t>
            </a:r>
            <a:r>
              <a:rPr lang="fr-FR" b="1" dirty="0" err="1" smtClean="0"/>
              <a:t>happened</a:t>
            </a:r>
            <a:r>
              <a:rPr lang="fr-FR" b="1" dirty="0" smtClean="0"/>
              <a:t> not </a:t>
            </a:r>
            <a:r>
              <a:rPr lang="fr-FR" b="1" dirty="0" err="1" smtClean="0"/>
              <a:t>only</a:t>
            </a:r>
            <a:r>
              <a:rPr lang="fr-FR" b="1" dirty="0" smtClean="0"/>
              <a:t> in France, the US and in the UK, but </a:t>
            </a:r>
            <a:r>
              <a:rPr lang="fr-FR" b="1" dirty="0" err="1" smtClean="0"/>
              <a:t>also</a:t>
            </a:r>
            <a:r>
              <a:rPr lang="fr-FR" b="1" dirty="0" smtClean="0"/>
              <a:t> in all other </a:t>
            </a:r>
            <a:r>
              <a:rPr lang="fr-FR" b="1" dirty="0" err="1" smtClean="0"/>
              <a:t>developed</a:t>
            </a:r>
            <a:r>
              <a:rPr lang="fr-FR" b="1" dirty="0" smtClean="0"/>
              <a:t> countries</a:t>
            </a:r>
            <a:r>
              <a:rPr lang="fr-FR" dirty="0" smtClean="0"/>
              <a:t>: Germany, </a:t>
            </a:r>
            <a:r>
              <a:rPr lang="fr-FR" dirty="0" err="1" smtClean="0"/>
              <a:t>Sweden</a:t>
            </a:r>
            <a:r>
              <a:rPr lang="fr-FR" dirty="0" smtClean="0"/>
              <a:t>, </a:t>
            </a:r>
            <a:r>
              <a:rPr lang="fr-FR" dirty="0" err="1" smtClean="0"/>
              <a:t>Norway</a:t>
            </a:r>
            <a:r>
              <a:rPr lang="fr-FR" dirty="0" smtClean="0"/>
              <a:t>, </a:t>
            </a:r>
            <a:r>
              <a:rPr lang="fr-FR" dirty="0" err="1"/>
              <a:t>I</a:t>
            </a:r>
            <a:r>
              <a:rPr lang="fr-FR" dirty="0" err="1" smtClean="0"/>
              <a:t>taly</a:t>
            </a:r>
            <a:r>
              <a:rPr lang="fr-FR" dirty="0" smtClean="0"/>
              <a:t>, </a:t>
            </a:r>
            <a:r>
              <a:rPr lang="fr-FR" dirty="0" err="1" smtClean="0"/>
              <a:t>Australia</a:t>
            </a:r>
            <a:r>
              <a:rPr lang="fr-FR" dirty="0" smtClean="0"/>
              <a:t>, Canada, New </a:t>
            </a:r>
            <a:r>
              <a:rPr lang="fr-FR" dirty="0" err="1" smtClean="0"/>
              <a:t>Zealand</a:t>
            </a:r>
            <a:r>
              <a:rPr lang="fr-FR" dirty="0" smtClean="0"/>
              <a:t>, </a:t>
            </a:r>
            <a:r>
              <a:rPr lang="fr-FR" dirty="0" err="1" smtClean="0"/>
              <a:t>Netherlands</a:t>
            </a:r>
            <a:r>
              <a:rPr lang="fr-FR" dirty="0" smtClean="0"/>
              <a:t>, etc.</a:t>
            </a:r>
          </a:p>
          <a:p>
            <a:r>
              <a:rPr lang="fr-FR" dirty="0" smtClean="0"/>
              <a:t>Main </a:t>
            </a:r>
            <a:r>
              <a:rPr lang="fr-FR" dirty="0" err="1" smtClean="0"/>
              <a:t>explanations</a:t>
            </a:r>
            <a:r>
              <a:rPr lang="fr-FR" dirty="0" smtClean="0"/>
              <a:t>:</a:t>
            </a:r>
          </a:p>
          <a:p>
            <a:r>
              <a:rPr lang="fr-FR" b="1" dirty="0" smtClean="0"/>
              <a:t>Large and persistent </a:t>
            </a:r>
            <a:r>
              <a:rPr lang="fr-FR" b="1" dirty="0" err="1" smtClean="0"/>
              <a:t>educational</a:t>
            </a:r>
            <a:r>
              <a:rPr lang="fr-FR" b="1" dirty="0" smtClean="0"/>
              <a:t> </a:t>
            </a:r>
            <a:r>
              <a:rPr lang="fr-FR" b="1" dirty="0" err="1" smtClean="0"/>
              <a:t>inequalities</a:t>
            </a:r>
            <a:endParaRPr lang="fr-FR" b="1" dirty="0" smtClean="0"/>
          </a:p>
          <a:p>
            <a:r>
              <a:rPr lang="fr-FR" b="1" dirty="0" err="1" smtClean="0"/>
              <a:t>Widespread</a:t>
            </a:r>
            <a:r>
              <a:rPr lang="fr-FR" b="1" dirty="0" smtClean="0"/>
              <a:t> perception that </a:t>
            </a:r>
            <a:r>
              <a:rPr lang="fr-FR" b="1" dirty="0" err="1" smtClean="0"/>
              <a:t>lower</a:t>
            </a:r>
            <a:r>
              <a:rPr lang="fr-FR" b="1" dirty="0" smtClean="0"/>
              <a:t> </a:t>
            </a:r>
            <a:r>
              <a:rPr lang="fr-FR" b="1" dirty="0" err="1" smtClean="0"/>
              <a:t>socioeconomic</a:t>
            </a:r>
            <a:r>
              <a:rPr lang="fr-FR" b="1" dirty="0" smtClean="0"/>
              <a:t> groups </a:t>
            </a:r>
            <a:r>
              <a:rPr lang="fr-FR" b="1" dirty="0" err="1" smtClean="0"/>
              <a:t>were</a:t>
            </a:r>
            <a:r>
              <a:rPr lang="fr-FR" b="1" dirty="0" smtClean="0"/>
              <a:t> </a:t>
            </a:r>
            <a:r>
              <a:rPr lang="fr-FR" b="1" dirty="0" err="1" smtClean="0"/>
              <a:t>gradually</a:t>
            </a:r>
            <a:r>
              <a:rPr lang="fr-FR" b="1" dirty="0" smtClean="0"/>
              <a:t> </a:t>
            </a:r>
            <a:r>
              <a:rPr lang="fr-FR" b="1" dirty="0" err="1" smtClean="0"/>
              <a:t>abandonned</a:t>
            </a:r>
            <a:r>
              <a:rPr lang="fr-FR" b="1" dirty="0" smtClean="0"/>
              <a:t> by </a:t>
            </a:r>
            <a:r>
              <a:rPr lang="fr-FR" b="1" dirty="0" err="1" smtClean="0"/>
              <a:t>ruling</a:t>
            </a:r>
            <a:r>
              <a:rPr lang="fr-FR" b="1" dirty="0" smtClean="0"/>
              <a:t> parties </a:t>
            </a:r>
            <a:r>
              <a:rPr lang="fr-FR" dirty="0" smtClean="0"/>
              <a:t>(</a:t>
            </a:r>
            <a:r>
              <a:rPr lang="fr-FR" dirty="0" err="1" smtClean="0"/>
              <a:t>captured</a:t>
            </a:r>
            <a:r>
              <a:rPr lang="fr-FR" dirty="0" smtClean="0"/>
              <a:t> by the winners of </a:t>
            </a:r>
            <a:r>
              <a:rPr lang="fr-FR" dirty="0" err="1" smtClean="0"/>
              <a:t>globalization</a:t>
            </a:r>
            <a:r>
              <a:rPr lang="fr-FR" dirty="0" smtClean="0"/>
              <a:t>) </a:t>
            </a:r>
          </a:p>
          <a:p>
            <a:r>
              <a:rPr lang="fr-FR" b="1" dirty="0" err="1" smtClean="0"/>
              <a:t>Post-communist</a:t>
            </a:r>
            <a:r>
              <a:rPr lang="fr-FR" b="1" dirty="0" smtClean="0"/>
              <a:t> </a:t>
            </a:r>
            <a:r>
              <a:rPr lang="fr-FR" b="1" dirty="0" err="1" smtClean="0"/>
              <a:t>disillusionment</a:t>
            </a:r>
            <a:r>
              <a:rPr lang="fr-FR" b="1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internationalist</a:t>
            </a:r>
            <a:r>
              <a:rPr lang="fr-FR" dirty="0" smtClean="0"/>
              <a:t> </a:t>
            </a:r>
            <a:r>
              <a:rPr lang="fr-FR" dirty="0" err="1" smtClean="0"/>
              <a:t>socialism</a:t>
            </a:r>
            <a:endParaRPr lang="fr-FR" dirty="0" smtClean="0"/>
          </a:p>
          <a:p>
            <a:r>
              <a:rPr lang="fr-FR" b="1" dirty="0" smtClean="0"/>
              <a:t>Post-colonial </a:t>
            </a:r>
            <a:r>
              <a:rPr lang="fr-FR" b="1" dirty="0" err="1" smtClean="0"/>
              <a:t>identity</a:t>
            </a:r>
            <a:r>
              <a:rPr lang="fr-FR" b="1" dirty="0" smtClean="0"/>
              <a:t> </a:t>
            </a:r>
            <a:r>
              <a:rPr lang="fr-FR" dirty="0" err="1" smtClean="0"/>
              <a:t>conflict</a:t>
            </a:r>
            <a:r>
              <a:rPr lang="fr-FR" dirty="0" smtClean="0"/>
              <a:t> </a:t>
            </a:r>
            <a:r>
              <a:rPr lang="fr-FR" dirty="0" err="1" smtClean="0"/>
              <a:t>exploited</a:t>
            </a:r>
            <a:r>
              <a:rPr lang="fr-FR" dirty="0" smtClean="0"/>
              <a:t> by </a:t>
            </a:r>
            <a:r>
              <a:rPr lang="fr-FR" dirty="0" err="1" smtClean="0"/>
              <a:t>xenophobic</a:t>
            </a:r>
            <a:r>
              <a:rPr lang="fr-FR" dirty="0" smtClean="0"/>
              <a:t> right</a:t>
            </a:r>
          </a:p>
          <a:p>
            <a:pPr marL="0" indent="0">
              <a:buNone/>
            </a:pPr>
            <a:r>
              <a:rPr lang="fr-FR" dirty="0" smtClean="0"/>
              <a:t>→ </a:t>
            </a:r>
            <a:r>
              <a:rPr lang="fr-FR" b="1" dirty="0" smtClean="0"/>
              <a:t>rise of « social-</a:t>
            </a:r>
            <a:r>
              <a:rPr lang="fr-FR" b="1" dirty="0" err="1" smtClean="0"/>
              <a:t>nativism</a:t>
            </a:r>
            <a:r>
              <a:rPr lang="fr-FR" b="1" dirty="0" smtClean="0"/>
              <a:t> »</a:t>
            </a:r>
            <a:r>
              <a:rPr lang="fr-FR" dirty="0" smtClean="0"/>
              <a:t> : « the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to </a:t>
            </a:r>
            <a:r>
              <a:rPr lang="fr-FR" dirty="0" err="1" smtClean="0"/>
              <a:t>protect</a:t>
            </a:r>
            <a:r>
              <a:rPr lang="fr-FR" dirty="0" smtClean="0"/>
              <a:t> </a:t>
            </a:r>
            <a:r>
              <a:rPr lang="fr-FR" dirty="0" err="1" smtClean="0"/>
              <a:t>socially</a:t>
            </a:r>
            <a:r>
              <a:rPr lang="fr-FR" dirty="0" smtClean="0"/>
              <a:t> </a:t>
            </a:r>
            <a:r>
              <a:rPr lang="fr-FR" dirty="0" err="1" smtClean="0"/>
              <a:t>disadvantaged</a:t>
            </a:r>
            <a:r>
              <a:rPr lang="fr-FR" dirty="0" smtClean="0"/>
              <a:t> natives is to </a:t>
            </a:r>
            <a:r>
              <a:rPr lang="fr-FR" dirty="0" err="1" smtClean="0"/>
              <a:t>protect</a:t>
            </a:r>
            <a:r>
              <a:rPr lang="fr-FR" dirty="0" smtClean="0"/>
              <a:t> </a:t>
            </a:r>
            <a:r>
              <a:rPr lang="fr-FR" dirty="0" err="1" smtClean="0"/>
              <a:t>borders</a:t>
            </a:r>
            <a:r>
              <a:rPr lang="fr-FR" dirty="0" smtClean="0"/>
              <a:t> and to </a:t>
            </a:r>
            <a:r>
              <a:rPr lang="fr-FR" dirty="0" err="1" smtClean="0"/>
              <a:t>fight</a:t>
            </a:r>
            <a:r>
              <a:rPr lang="fr-FR" dirty="0" smtClean="0"/>
              <a:t> migration, &amp; </a:t>
            </a:r>
            <a:r>
              <a:rPr lang="fr-FR" dirty="0" err="1" smtClean="0"/>
              <a:t>certainly</a:t>
            </a:r>
            <a:r>
              <a:rPr lang="fr-FR" dirty="0" smtClean="0"/>
              <a:t> not to </a:t>
            </a:r>
            <a:r>
              <a:rPr lang="fr-FR" dirty="0" err="1" smtClean="0"/>
              <a:t>make</a:t>
            </a:r>
            <a:r>
              <a:rPr lang="fr-FR" dirty="0" smtClean="0"/>
              <a:t> false promises about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solidarity</a:t>
            </a:r>
            <a:r>
              <a:rPr lang="fr-FR" dirty="0" smtClean="0"/>
              <a:t>, </a:t>
            </a:r>
            <a:r>
              <a:rPr lang="fr-FR" dirty="0" err="1" smtClean="0"/>
              <a:t>internationalism</a:t>
            </a:r>
            <a:r>
              <a:rPr lang="fr-FR" dirty="0" smtClean="0"/>
              <a:t> and </a:t>
            </a:r>
            <a:r>
              <a:rPr lang="fr-FR" dirty="0" err="1" smtClean="0"/>
              <a:t>socialism</a:t>
            </a:r>
            <a:r>
              <a:rPr lang="fr-FR" dirty="0" smtClean="0"/>
              <a:t>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1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4800" b="1" dirty="0" err="1"/>
              <a:t>T</a:t>
            </a:r>
            <a:r>
              <a:rPr lang="fr-FR" sz="4800" b="1" dirty="0" err="1" smtClean="0"/>
              <a:t>hanks</a:t>
            </a:r>
            <a:r>
              <a:rPr lang="fr-FR" sz="4800" b="1" dirty="0" smtClean="0"/>
              <a:t> a lot for </a:t>
            </a:r>
            <a:r>
              <a:rPr lang="fr-FR" sz="4800" b="1" dirty="0" err="1" smtClean="0"/>
              <a:t>your</a:t>
            </a:r>
            <a:r>
              <a:rPr lang="fr-FR" sz="4800" b="1" dirty="0" smtClean="0"/>
              <a:t> attention!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401661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6" y="0"/>
            <a:ext cx="10998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54" y="0"/>
            <a:ext cx="10651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903" y="365126"/>
            <a:ext cx="11897139" cy="926962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latin typeface="+mn-lt"/>
              </a:rPr>
              <a:t>The rise of social-</a:t>
            </a:r>
            <a:r>
              <a:rPr lang="fr-FR" sz="4000" b="1" dirty="0" err="1">
                <a:latin typeface="+mn-lt"/>
              </a:rPr>
              <a:t>nativism</a:t>
            </a:r>
            <a:r>
              <a:rPr lang="fr-FR" sz="4000" b="1" dirty="0">
                <a:latin typeface="+mn-lt"/>
              </a:rPr>
              <a:t> in </a:t>
            </a:r>
            <a:r>
              <a:rPr lang="fr-FR" sz="4000" b="1" dirty="0" err="1">
                <a:latin typeface="+mn-lt"/>
              </a:rPr>
              <a:t>post-communist</a:t>
            </a:r>
            <a:r>
              <a:rPr lang="fr-FR" sz="4000" b="1" dirty="0">
                <a:latin typeface="+mn-lt"/>
              </a:rPr>
              <a:t> Eastern </a:t>
            </a:r>
            <a:r>
              <a:rPr lang="fr-FR" sz="4000" b="1" dirty="0" smtClean="0">
                <a:latin typeface="+mn-lt"/>
              </a:rPr>
              <a:t>Europe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296" y="1292088"/>
            <a:ext cx="11797745" cy="488487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obvious</a:t>
            </a:r>
            <a:r>
              <a:rPr lang="fr-FR" dirty="0" smtClean="0"/>
              <a:t> </a:t>
            </a:r>
            <a:r>
              <a:rPr lang="fr-FR" dirty="0" err="1" smtClean="0"/>
              <a:t>reasons</a:t>
            </a:r>
            <a:r>
              <a:rPr lang="fr-FR" dirty="0" smtClean="0"/>
              <a:t>, </a:t>
            </a:r>
            <a:r>
              <a:rPr lang="fr-FR" dirty="0" err="1" smtClean="0"/>
              <a:t>post-communist</a:t>
            </a:r>
            <a:r>
              <a:rPr lang="fr-FR" dirty="0" smtClean="0"/>
              <a:t> </a:t>
            </a:r>
            <a:r>
              <a:rPr lang="fr-FR" dirty="0" err="1" smtClean="0"/>
              <a:t>disillusionment</a:t>
            </a:r>
            <a:r>
              <a:rPr lang="fr-FR" dirty="0" smtClean="0"/>
              <a:t> is </a:t>
            </a:r>
            <a:r>
              <a:rPr lang="fr-FR" dirty="0" err="1" smtClean="0"/>
              <a:t>particularly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in Eastern Europe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many</a:t>
            </a:r>
            <a:r>
              <a:rPr lang="fr-FR" dirty="0" smtClean="0"/>
              <a:t> cases, former </a:t>
            </a:r>
            <a:r>
              <a:rPr lang="fr-FR" dirty="0" err="1" smtClean="0"/>
              <a:t>communist</a:t>
            </a:r>
            <a:r>
              <a:rPr lang="fr-FR" dirty="0" smtClean="0"/>
              <a:t> parties (</a:t>
            </a:r>
            <a:r>
              <a:rPr lang="fr-FR" dirty="0" err="1" smtClean="0"/>
              <a:t>turned</a:t>
            </a:r>
            <a:r>
              <a:rPr lang="fr-FR" dirty="0" smtClean="0"/>
              <a:t> </a:t>
            </a:r>
            <a:r>
              <a:rPr lang="fr-FR" dirty="0" err="1" smtClean="0"/>
              <a:t>social-democrats</a:t>
            </a:r>
            <a:r>
              <a:rPr lang="fr-FR" dirty="0" smtClean="0"/>
              <a:t>) </a:t>
            </a:r>
            <a:r>
              <a:rPr lang="fr-FR" dirty="0" err="1" smtClean="0"/>
              <a:t>took</a:t>
            </a:r>
            <a:r>
              <a:rPr lang="fr-FR" dirty="0" smtClean="0"/>
              <a:t> command of </a:t>
            </a:r>
            <a:r>
              <a:rPr lang="fr-FR" dirty="0" err="1" smtClean="0"/>
              <a:t>privatization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1990s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falling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corruption </a:t>
            </a:r>
            <a:r>
              <a:rPr lang="fr-FR" dirty="0" err="1" smtClean="0"/>
              <a:t>scandals</a:t>
            </a:r>
            <a:r>
              <a:rPr lang="fr-FR" dirty="0" smtClean="0"/>
              <a:t> and/or voter </a:t>
            </a:r>
            <a:r>
              <a:rPr lang="fr-FR" dirty="0" err="1" smtClean="0"/>
              <a:t>disappointment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2000s</a:t>
            </a:r>
          </a:p>
          <a:p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: </a:t>
            </a:r>
            <a:r>
              <a:rPr lang="fr-FR" b="1" dirty="0" err="1" smtClean="0"/>
              <a:t>Poland</a:t>
            </a:r>
            <a:r>
              <a:rPr lang="fr-FR" dirty="0" smtClean="0"/>
              <a:t>. </a:t>
            </a:r>
            <a:r>
              <a:rPr lang="fr-FR" dirty="0" err="1" smtClean="0"/>
              <a:t>Social-democrats</a:t>
            </a:r>
            <a:r>
              <a:rPr lang="fr-FR" dirty="0" smtClean="0"/>
              <a:t> (SLD) have </a:t>
            </a:r>
            <a:r>
              <a:rPr lang="fr-FR" dirty="0" err="1" smtClean="0"/>
              <a:t>almost</a:t>
            </a:r>
            <a:r>
              <a:rPr lang="fr-FR" dirty="0" smtClean="0"/>
              <a:t> </a:t>
            </a:r>
            <a:r>
              <a:rPr lang="fr-FR" dirty="0" err="1" smtClean="0"/>
              <a:t>entirely</a:t>
            </a:r>
            <a:r>
              <a:rPr lang="fr-FR" dirty="0" smtClean="0"/>
              <a:t> </a:t>
            </a:r>
            <a:r>
              <a:rPr lang="fr-FR" dirty="0" err="1" smtClean="0"/>
              <a:t>disappeared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that </a:t>
            </a:r>
            <a:r>
              <a:rPr lang="fr-FR" b="1" dirty="0" smtClean="0"/>
              <a:t>the </a:t>
            </a:r>
            <a:r>
              <a:rPr lang="fr-FR" b="1" dirty="0" err="1" smtClean="0"/>
              <a:t>political</a:t>
            </a:r>
            <a:r>
              <a:rPr lang="fr-FR" b="1" dirty="0" smtClean="0"/>
              <a:t> </a:t>
            </a:r>
            <a:r>
              <a:rPr lang="fr-FR" b="1" dirty="0" err="1" smtClean="0"/>
              <a:t>conflict</a:t>
            </a:r>
            <a:r>
              <a:rPr lang="fr-FR" b="1" dirty="0" smtClean="0"/>
              <a:t> is now </a:t>
            </a:r>
            <a:r>
              <a:rPr lang="fr-FR" b="1" dirty="0" err="1" smtClean="0"/>
              <a:t>between</a:t>
            </a:r>
            <a:r>
              <a:rPr lang="fr-FR" b="1" dirty="0" smtClean="0"/>
              <a:t> PO (Civic Platform) (</a:t>
            </a:r>
            <a:r>
              <a:rPr lang="fr-FR" b="1" dirty="0" err="1" smtClean="0"/>
              <a:t>liberals</a:t>
            </a:r>
            <a:r>
              <a:rPr lang="fr-FR" b="1" dirty="0" smtClean="0"/>
              <a:t>-conservatives, pro-business, pro-EU) and PiS (Law and Justice) (</a:t>
            </a:r>
            <a:r>
              <a:rPr lang="fr-FR" b="1" dirty="0" err="1" smtClean="0"/>
              <a:t>nationalists</a:t>
            </a:r>
            <a:r>
              <a:rPr lang="fr-FR" b="1" dirty="0" smtClean="0"/>
              <a:t>-conservatives, anti-migrants, </a:t>
            </a:r>
            <a:r>
              <a:rPr lang="fr-FR" b="1" dirty="0" err="1" smtClean="0"/>
              <a:t>anti-EU</a:t>
            </a:r>
            <a:r>
              <a:rPr lang="fr-FR" b="1" dirty="0" smtClean="0"/>
              <a:t>) (=social-</a:t>
            </a:r>
            <a:r>
              <a:rPr lang="fr-FR" b="1" dirty="0" err="1" smtClean="0"/>
              <a:t>nativists</a:t>
            </a:r>
            <a:r>
              <a:rPr lang="fr-FR" b="1" dirty="0" smtClean="0"/>
              <a:t>) </a:t>
            </a:r>
          </a:p>
          <a:p>
            <a:r>
              <a:rPr lang="fr-FR" dirty="0" smtClean="0"/>
              <a:t>The PiS has been </a:t>
            </a:r>
            <a:r>
              <a:rPr lang="fr-FR" dirty="0" err="1" smtClean="0"/>
              <a:t>very</a:t>
            </a:r>
            <a:r>
              <a:rPr lang="fr-FR" dirty="0" smtClean="0"/>
              <a:t> good at </a:t>
            </a:r>
            <a:r>
              <a:rPr lang="fr-FR" dirty="0" err="1" smtClean="0"/>
              <a:t>portraying</a:t>
            </a:r>
            <a:r>
              <a:rPr lang="fr-FR" dirty="0" smtClean="0"/>
              <a:t> </a:t>
            </a:r>
            <a:r>
              <a:rPr lang="fr-FR" dirty="0" err="1" smtClean="0"/>
              <a:t>itself</a:t>
            </a:r>
            <a:r>
              <a:rPr lang="fr-FR" dirty="0" smtClean="0"/>
              <a:t> as pro-</a:t>
            </a:r>
            <a:r>
              <a:rPr lang="fr-FR" dirty="0" err="1" smtClean="0"/>
              <a:t>poor</a:t>
            </a:r>
            <a:r>
              <a:rPr lang="fr-FR" dirty="0" smtClean="0"/>
              <a:t> (</a:t>
            </a:r>
            <a:r>
              <a:rPr lang="fr-FR" dirty="0" err="1" smtClean="0"/>
              <a:t>creation</a:t>
            </a:r>
            <a:r>
              <a:rPr lang="fr-FR" dirty="0" smtClean="0"/>
              <a:t> of large family </a:t>
            </a:r>
            <a:r>
              <a:rPr lang="fr-FR" dirty="0" err="1" smtClean="0"/>
              <a:t>benefits</a:t>
            </a:r>
            <a:r>
              <a:rPr lang="fr-FR" dirty="0" smtClean="0"/>
              <a:t> in addition to </a:t>
            </a:r>
            <a:r>
              <a:rPr lang="fr-FR" dirty="0" err="1" smtClean="0"/>
              <a:t>strong</a:t>
            </a:r>
            <a:r>
              <a:rPr lang="fr-FR" dirty="0" smtClean="0"/>
              <a:t> anti-migrant and </a:t>
            </a:r>
            <a:r>
              <a:rPr lang="fr-FR" dirty="0" err="1" smtClean="0"/>
              <a:t>nationalist</a:t>
            </a:r>
            <a:r>
              <a:rPr lang="fr-FR" dirty="0" smtClean="0"/>
              <a:t> stance), and has been to </a:t>
            </a:r>
            <a:r>
              <a:rPr lang="fr-FR" dirty="0" err="1" smtClean="0"/>
              <a:t>win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consecutive</a:t>
            </a:r>
            <a:r>
              <a:rPr lang="fr-FR" dirty="0" smtClean="0"/>
              <a:t> </a:t>
            </a:r>
            <a:r>
              <a:rPr lang="fr-FR" dirty="0" err="1" smtClean="0"/>
              <a:t>elections</a:t>
            </a:r>
            <a:r>
              <a:rPr lang="fr-FR" dirty="0" smtClean="0"/>
              <a:t> in 2015 and 2019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5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08" y="0"/>
            <a:ext cx="1102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02" y="0"/>
            <a:ext cx="11062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6226" y="365126"/>
            <a:ext cx="11062252" cy="817632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+mn-lt"/>
              </a:rPr>
              <a:t>The social-</a:t>
            </a:r>
            <a:r>
              <a:rPr lang="fr-FR" sz="3600" b="1" dirty="0" err="1">
                <a:latin typeface="+mn-lt"/>
              </a:rPr>
              <a:t>nativist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err="1">
                <a:latin typeface="+mn-lt"/>
              </a:rPr>
              <a:t>trap</a:t>
            </a:r>
            <a:r>
              <a:rPr lang="fr-FR" sz="3600" b="1" dirty="0">
                <a:latin typeface="+mn-lt"/>
              </a:rPr>
              <a:t>: </a:t>
            </a:r>
            <a:r>
              <a:rPr lang="fr-FR" sz="3600" b="1" dirty="0" err="1">
                <a:latin typeface="+mn-lt"/>
              </a:rPr>
              <a:t>lessons</a:t>
            </a:r>
            <a:r>
              <a:rPr lang="fr-FR" sz="3600" b="1" dirty="0">
                <a:latin typeface="+mn-lt"/>
              </a:rPr>
              <a:t> from Europe and the </a:t>
            </a:r>
            <a:r>
              <a:rPr lang="fr-FR" sz="3600" b="1" dirty="0" smtClean="0">
                <a:latin typeface="+mn-lt"/>
              </a:rPr>
              <a:t>US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751" y="1421296"/>
            <a:ext cx="11527179" cy="5118652"/>
          </a:xfrm>
        </p:spPr>
        <p:txBody>
          <a:bodyPr>
            <a:normAutofit/>
          </a:bodyPr>
          <a:lstStyle/>
          <a:p>
            <a:r>
              <a:rPr lang="fr-FR" b="1" dirty="0" smtClean="0"/>
              <a:t>Can the social-</a:t>
            </a:r>
            <a:r>
              <a:rPr lang="fr-FR" b="1" dirty="0" err="1" smtClean="0"/>
              <a:t>nativist</a:t>
            </a:r>
            <a:r>
              <a:rPr lang="fr-FR" b="1" dirty="0" smtClean="0"/>
              <a:t> parties in Europe </a:t>
            </a:r>
            <a:r>
              <a:rPr lang="fr-FR" b="1" dirty="0" err="1" smtClean="0"/>
              <a:t>become</a:t>
            </a:r>
            <a:r>
              <a:rPr lang="fr-FR" b="1" dirty="0" smtClean="0"/>
              <a:t> </a:t>
            </a:r>
            <a:r>
              <a:rPr lang="fr-FR" b="1" dirty="0" err="1" smtClean="0"/>
              <a:t>social-democratic</a:t>
            </a:r>
            <a:r>
              <a:rPr lang="fr-FR" b="1" dirty="0" smtClean="0"/>
              <a:t> parties in the long </a:t>
            </a:r>
            <a:r>
              <a:rPr lang="fr-FR" b="1" dirty="0" err="1" smtClean="0"/>
              <a:t>run</a:t>
            </a:r>
            <a:r>
              <a:rPr lang="fr-FR" b="1" dirty="0" smtClean="0"/>
              <a:t>, like the Democratic party in the US in the 20c?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b="1" dirty="0" smtClean="0"/>
              <a:t>First, </a:t>
            </a:r>
            <a:r>
              <a:rPr lang="fr-FR" b="1" dirty="0" err="1" smtClean="0"/>
              <a:t>it</a:t>
            </a:r>
            <a:r>
              <a:rPr lang="fr-FR" b="1" dirty="0" smtClean="0"/>
              <a:t> is important to </a:t>
            </a:r>
            <a:r>
              <a:rPr lang="fr-FR" b="1" dirty="0" err="1" smtClean="0"/>
              <a:t>remember</a:t>
            </a:r>
            <a:r>
              <a:rPr lang="fr-FR" b="1" dirty="0" smtClean="0"/>
              <a:t> that this transition </a:t>
            </a:r>
            <a:r>
              <a:rPr lang="fr-FR" b="1" dirty="0" err="1" smtClean="0"/>
              <a:t>took</a:t>
            </a:r>
            <a:r>
              <a:rPr lang="fr-FR" b="1" dirty="0" smtClean="0"/>
              <a:t> a </a:t>
            </a:r>
            <a:r>
              <a:rPr lang="fr-FR" b="1" dirty="0" err="1" smtClean="0"/>
              <a:t>very</a:t>
            </a:r>
            <a:r>
              <a:rPr lang="fr-FR" b="1" dirty="0" smtClean="0"/>
              <a:t> long time in the US, and that </a:t>
            </a:r>
            <a:r>
              <a:rPr lang="fr-FR" b="1" dirty="0" err="1" smtClean="0"/>
              <a:t>it</a:t>
            </a:r>
            <a:r>
              <a:rPr lang="fr-FR" b="1" dirty="0" smtClean="0"/>
              <a:t> </a:t>
            </a:r>
            <a:r>
              <a:rPr lang="fr-FR" b="1" dirty="0" err="1" smtClean="0"/>
              <a:t>involved</a:t>
            </a:r>
            <a:r>
              <a:rPr lang="fr-FR" b="1" dirty="0" smtClean="0"/>
              <a:t> </a:t>
            </a:r>
            <a:r>
              <a:rPr lang="fr-FR" b="1" dirty="0" err="1" smtClean="0"/>
              <a:t>enormous</a:t>
            </a:r>
            <a:r>
              <a:rPr lang="fr-FR" b="1" dirty="0" smtClean="0"/>
              <a:t> </a:t>
            </a:r>
            <a:r>
              <a:rPr lang="fr-FR" b="1" dirty="0" err="1" smtClean="0"/>
              <a:t>human</a:t>
            </a:r>
            <a:r>
              <a:rPr lang="fr-FR" b="1" dirty="0" smtClean="0"/>
              <a:t> damages</a:t>
            </a:r>
            <a:r>
              <a:rPr lang="fr-FR" dirty="0" smtClean="0"/>
              <a:t>.   </a:t>
            </a:r>
          </a:p>
          <a:p>
            <a:r>
              <a:rPr lang="fr-FR" dirty="0" smtClean="0"/>
              <a:t>I.e. between the 1870s and the 1950s, Southern </a:t>
            </a:r>
            <a:r>
              <a:rPr lang="fr-FR" dirty="0" err="1" smtClean="0"/>
              <a:t>Democrats</a:t>
            </a:r>
            <a:r>
              <a:rPr lang="fr-FR" dirty="0" smtClean="0"/>
              <a:t> </a:t>
            </a:r>
            <a:r>
              <a:rPr lang="fr-FR" dirty="0" err="1" smtClean="0"/>
              <a:t>enforced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strict racial </a:t>
            </a:r>
            <a:r>
              <a:rPr lang="fr-FR" dirty="0" err="1" smtClean="0"/>
              <a:t>segregation</a:t>
            </a:r>
            <a:r>
              <a:rPr lang="fr-FR" dirty="0" smtClean="0"/>
              <a:t>, </a:t>
            </a:r>
            <a:r>
              <a:rPr lang="fr-FR" dirty="0" err="1" smtClean="0"/>
              <a:t>encouraged</a:t>
            </a:r>
            <a:r>
              <a:rPr lang="fr-FR" dirty="0" smtClean="0"/>
              <a:t> KKK &amp; the </a:t>
            </a:r>
            <a:r>
              <a:rPr lang="fr-FR" dirty="0" err="1" smtClean="0"/>
              <a:t>lynching</a:t>
            </a:r>
            <a:r>
              <a:rPr lang="fr-FR" dirty="0"/>
              <a:t> </a:t>
            </a:r>
            <a:r>
              <a:rPr lang="fr-FR" dirty="0" smtClean="0"/>
              <a:t>of blacks, etc.</a:t>
            </a:r>
          </a:p>
          <a:p>
            <a:r>
              <a:rPr lang="fr-FR" dirty="0" smtClean="0"/>
              <a:t>Do we want </a:t>
            </a:r>
            <a:r>
              <a:rPr lang="fr-FR" dirty="0" err="1" smtClean="0"/>
              <a:t>Poland’s</a:t>
            </a:r>
            <a:r>
              <a:rPr lang="fr-FR" dirty="0" smtClean="0"/>
              <a:t> PiS, French National Front or </a:t>
            </a:r>
            <a:r>
              <a:rPr lang="fr-FR" dirty="0" err="1" smtClean="0"/>
              <a:t>Italian</a:t>
            </a:r>
            <a:r>
              <a:rPr lang="fr-FR" dirty="0" smtClean="0"/>
              <a:t> Liga to </a:t>
            </a:r>
            <a:r>
              <a:rPr lang="fr-FR" dirty="0" err="1" smtClean="0"/>
              <a:t>conduct</a:t>
            </a:r>
            <a:r>
              <a:rPr lang="fr-FR" dirty="0" smtClean="0"/>
              <a:t> violent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migrants &amp; </a:t>
            </a:r>
            <a:r>
              <a:rPr lang="fr-FR" dirty="0" err="1" smtClean="0"/>
              <a:t>their</a:t>
            </a:r>
            <a:r>
              <a:rPr lang="fr-FR" dirty="0" smtClean="0"/>
              <a:t> descendants for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decades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finally</a:t>
            </a:r>
            <a:r>
              <a:rPr lang="fr-FR" dirty="0" smtClean="0"/>
              <a:t> </a:t>
            </a:r>
            <a:r>
              <a:rPr lang="fr-FR" dirty="0" err="1" smtClean="0"/>
              <a:t>turning</a:t>
            </a:r>
            <a:r>
              <a:rPr lang="fr-FR" dirty="0" smtClean="0"/>
              <a:t> to Civil Rights </a:t>
            </a:r>
            <a:r>
              <a:rPr lang="fr-FR" dirty="0" err="1" smtClean="0"/>
              <a:t>policies</a:t>
            </a:r>
            <a:r>
              <a:rPr lang="fr-FR" dirty="0" smtClean="0"/>
              <a:t>, like US </a:t>
            </a:r>
            <a:r>
              <a:rPr lang="fr-FR" dirty="0" err="1" smtClean="0"/>
              <a:t>Democrats</a:t>
            </a:r>
            <a:r>
              <a:rPr lang="fr-FR" dirty="0" smtClean="0"/>
              <a:t> in the 1960s?</a:t>
            </a:r>
          </a:p>
        </p:txBody>
      </p:sp>
    </p:spTree>
    <p:extLst>
      <p:ext uri="{BB962C8B-B14F-4D97-AF65-F5344CB8AC3E}">
        <p14:creationId xmlns:p14="http://schemas.microsoft.com/office/powerpoint/2010/main" val="31329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17860</TotalTime>
  <Words>1354</Words>
  <Application>Microsoft Office PowerPoint</Application>
  <PresentationFormat>Grand écran</PresentationFormat>
  <Paragraphs>60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Thème Office</vt:lpstr>
      <vt:lpstr>   Introduction to Economic History :  Capital, Inequality, Growth (Master APE &amp; PPD)  (EHESS &amp; Paris School of Economics) Thomas Piketty Academic year 2021-2022 </vt:lpstr>
      <vt:lpstr>Roadmap of the lecture</vt:lpstr>
      <vt:lpstr>The reversal of education cleavage in Western democracies</vt:lpstr>
      <vt:lpstr>Présentation PowerPoint</vt:lpstr>
      <vt:lpstr>Présentation PowerPoint</vt:lpstr>
      <vt:lpstr>The rise of social-nativism in post-communist Eastern Europe</vt:lpstr>
      <vt:lpstr>Présentation PowerPoint</vt:lpstr>
      <vt:lpstr>Présentation PowerPoint</vt:lpstr>
      <vt:lpstr>The social-nativist trap: lessons from Europe and the US</vt:lpstr>
      <vt:lpstr>Présentation PowerPoint</vt:lpstr>
      <vt:lpstr>Présentation PowerPoint</vt:lpstr>
      <vt:lpstr>Présentation PowerPoint</vt:lpstr>
      <vt:lpstr>Présentation PowerPoint</vt:lpstr>
      <vt:lpstr>Changing political cleavages and class conflict in India &amp; Brasil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Social-federalism vs social-nativism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Piketty</dc:creator>
  <cp:lastModifiedBy>Thomas Piketty</cp:lastModifiedBy>
  <cp:revision>513</cp:revision>
  <dcterms:created xsi:type="dcterms:W3CDTF">2017-12-14T17:44:20Z</dcterms:created>
  <dcterms:modified xsi:type="dcterms:W3CDTF">2021-06-29T13:06:00Z</dcterms:modified>
</cp:coreProperties>
</file>