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650" r:id="rId2"/>
    <p:sldId id="651" r:id="rId3"/>
    <p:sldId id="652" r:id="rId4"/>
    <p:sldId id="654" r:id="rId5"/>
    <p:sldId id="667" r:id="rId6"/>
    <p:sldId id="584" r:id="rId7"/>
    <p:sldId id="655" r:id="rId8"/>
    <p:sldId id="585" r:id="rId9"/>
    <p:sldId id="657" r:id="rId10"/>
    <p:sldId id="658" r:id="rId11"/>
    <p:sldId id="668" r:id="rId12"/>
    <p:sldId id="659" r:id="rId13"/>
    <p:sldId id="589" r:id="rId14"/>
    <p:sldId id="586" r:id="rId15"/>
    <p:sldId id="587" r:id="rId16"/>
    <p:sldId id="588" r:id="rId17"/>
    <p:sldId id="592" r:id="rId18"/>
    <p:sldId id="593" r:id="rId19"/>
    <p:sldId id="594" r:id="rId20"/>
    <p:sldId id="660" r:id="rId21"/>
    <p:sldId id="595" r:id="rId22"/>
    <p:sldId id="596" r:id="rId23"/>
    <p:sldId id="664" r:id="rId24"/>
    <p:sldId id="601" r:id="rId25"/>
    <p:sldId id="597" r:id="rId26"/>
    <p:sldId id="598" r:id="rId27"/>
    <p:sldId id="599" r:id="rId28"/>
    <p:sldId id="600" r:id="rId29"/>
    <p:sldId id="661" r:id="rId30"/>
    <p:sldId id="604" r:id="rId31"/>
    <p:sldId id="602" r:id="rId32"/>
    <p:sldId id="663" r:id="rId33"/>
    <p:sldId id="605" r:id="rId34"/>
    <p:sldId id="606" r:id="rId35"/>
    <p:sldId id="607" r:id="rId36"/>
    <p:sldId id="608" r:id="rId37"/>
    <p:sldId id="609" r:id="rId38"/>
    <p:sldId id="610" r:id="rId39"/>
    <p:sldId id="611" r:id="rId40"/>
    <p:sldId id="612" r:id="rId41"/>
    <p:sldId id="613" r:id="rId42"/>
    <p:sldId id="665" r:id="rId43"/>
    <p:sldId id="614" r:id="rId44"/>
    <p:sldId id="615" r:id="rId45"/>
    <p:sldId id="616" r:id="rId46"/>
    <p:sldId id="617" r:id="rId47"/>
    <p:sldId id="618" r:id="rId48"/>
    <p:sldId id="619" r:id="rId49"/>
    <p:sldId id="669" r:id="rId50"/>
    <p:sldId id="620" r:id="rId51"/>
    <p:sldId id="621" r:id="rId52"/>
    <p:sldId id="666" r:id="rId53"/>
    <p:sldId id="622" r:id="rId54"/>
    <p:sldId id="662" r:id="rId5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0088" autoAdjust="0"/>
  </p:normalViewPr>
  <p:slideViewPr>
    <p:cSldViewPr snapToGrid="0">
      <p:cViewPr varScale="1">
        <p:scale>
          <a:sx n="80" d="100"/>
          <a:sy n="80" d="100"/>
        </p:scale>
        <p:origin x="69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EconHist2021Lecture7.pdf" TargetMode="External"/><Relationship Id="rId2" Type="http://schemas.openxmlformats.org/officeDocument/2006/relationships/hyperlink" Target="http://piketty.pse.ens.fr/files/PikettyEconHist2021Syllabu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0.xml"/><Relationship Id="rId4" Type="http://schemas.openxmlformats.org/officeDocument/2006/relationships/slide" Target="slide12.xml"/><Relationship Id="rId9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GethinMartinezPiketty2019Slides.pdf" TargetMode="External"/><Relationship Id="rId2" Type="http://schemas.openxmlformats.org/officeDocument/2006/relationships/hyperlink" Target="http://piketty.pse.ens.fr/files/Piketty2018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d.world/wp-content/uploads/2019/03/WID_WORKING_PAPER_2019_5_India.pdf" TargetMode="External"/><Relationship Id="rId4" Type="http://schemas.openxmlformats.org/officeDocument/2006/relationships/hyperlink" Target="http://piketty.pse.ens.fr/files/BanerjeeGethinPiketty2019EPW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2209800" y="404813"/>
            <a:ext cx="7989888" cy="3529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2900" dirty="0"/>
              <a:t/>
            </a:r>
            <a:br>
              <a:rPr lang="en-US" altLang="fr-FR" sz="2900" dirty="0"/>
            </a:br>
            <a:r>
              <a:rPr lang="en-US" altLang="fr-FR" sz="2900" dirty="0"/>
              <a:t> </a:t>
            </a:r>
            <a:r>
              <a:rPr lang="en-US" altLang="fr-FR" sz="3600" dirty="0">
                <a:latin typeface="+mn-lt"/>
              </a:rPr>
              <a:t> </a:t>
            </a:r>
            <a:r>
              <a:rPr lang="en-US" altLang="fr-FR" sz="3600" b="1" dirty="0">
                <a:latin typeface="+mn-lt"/>
                <a:hlinkClick r:id="rId2"/>
              </a:rPr>
              <a:t>Introduction to Economic History : </a:t>
            </a:r>
            <a:br>
              <a:rPr lang="en-US" altLang="fr-FR" sz="3600" b="1" dirty="0">
                <a:latin typeface="+mn-lt"/>
                <a:hlinkClick r:id="rId2"/>
              </a:rPr>
            </a:br>
            <a:r>
              <a:rPr lang="en-US" altLang="fr-FR" sz="3600" b="1" dirty="0">
                <a:latin typeface="+mn-lt"/>
                <a:hlinkClick r:id="rId2"/>
              </a:rPr>
              <a:t>Capital, Inequality, Growth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r>
              <a:rPr lang="en-US" altLang="fr-FR" sz="3600" i="1" dirty="0">
                <a:latin typeface="+mn-lt"/>
              </a:rPr>
              <a:t>(Master APE &amp; PPD) </a:t>
            </a:r>
            <a:br>
              <a:rPr lang="en-US" altLang="fr-FR" sz="3600" i="1" dirty="0">
                <a:latin typeface="+mn-lt"/>
              </a:rPr>
            </a:br>
            <a:r>
              <a:rPr lang="en-US" altLang="fr-FR" sz="3600" i="1" dirty="0">
                <a:latin typeface="+mn-lt"/>
              </a:rPr>
              <a:t>(EHESS &amp; Paris School of Economics)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r>
              <a:rPr lang="en-US" altLang="fr-FR" sz="3600" dirty="0">
                <a:latin typeface="+mn-lt"/>
              </a:rPr>
              <a:t>Thomas Piketty</a:t>
            </a:r>
            <a:br>
              <a:rPr lang="en-US" altLang="fr-FR" sz="3600" dirty="0">
                <a:latin typeface="+mn-lt"/>
              </a:rPr>
            </a:br>
            <a:r>
              <a:rPr lang="en-US" altLang="fr-FR" sz="3600" dirty="0">
                <a:latin typeface="+mn-lt"/>
              </a:rPr>
              <a:t>Academic year </a:t>
            </a:r>
            <a:r>
              <a:rPr lang="en-US" altLang="fr-FR" sz="3600" dirty="0" smtClean="0">
                <a:latin typeface="+mn-lt"/>
              </a:rPr>
              <a:t>2021-2022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endParaRPr lang="fr-FR" altLang="fr-FR" sz="3600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6713" y="3572221"/>
            <a:ext cx="11171582" cy="234156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b="1" dirty="0">
                <a:hlinkClick r:id="rId3"/>
              </a:rPr>
              <a:t>Lecture 7: </a:t>
            </a:r>
            <a:r>
              <a:rPr lang="en-US" sz="3600" b="1" dirty="0" smtClean="0">
                <a:hlinkClick r:id="rId3"/>
              </a:rPr>
              <a:t>Social inequality </a:t>
            </a:r>
            <a:r>
              <a:rPr lang="en-US" sz="3600" b="1" dirty="0">
                <a:hlinkClick r:id="rId3"/>
              </a:rPr>
              <a:t>and party systems </a:t>
            </a:r>
            <a:endParaRPr lang="en-US" sz="3600" b="1" dirty="0" smtClean="0">
              <a:hlinkClick r:id="rId3"/>
            </a:endParaRPr>
          </a:p>
          <a:p>
            <a:pPr>
              <a:defRPr/>
            </a:pPr>
            <a:r>
              <a:rPr lang="en-US" sz="3600" b="1" dirty="0" smtClean="0">
                <a:hlinkClick r:id="rId3"/>
              </a:rPr>
              <a:t>in </a:t>
            </a:r>
            <a:r>
              <a:rPr lang="en-US" sz="3600" b="1" dirty="0">
                <a:hlinkClick r:id="rId3"/>
              </a:rPr>
              <a:t>historical perspective: Europe vs US </a:t>
            </a:r>
            <a:endParaRPr lang="en-US" sz="3600" b="1" dirty="0"/>
          </a:p>
          <a:p>
            <a:pPr>
              <a:defRPr/>
            </a:pPr>
            <a:r>
              <a:rPr lang="en-US" sz="3600" i="1" dirty="0" smtClean="0"/>
              <a:t>(check </a:t>
            </a:r>
            <a:r>
              <a:rPr lang="en-US" sz="3600" i="1" dirty="0" smtClean="0">
                <a:hlinkClick r:id="rId3"/>
              </a:rPr>
              <a:t>on line</a:t>
            </a:r>
            <a:r>
              <a:rPr lang="en-US" sz="3600" i="1" dirty="0" smtClean="0"/>
              <a:t> for updated version)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412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8" y="0"/>
            <a:ext cx="1122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209" y="188843"/>
            <a:ext cx="11956773" cy="6669157"/>
          </a:xfrm>
        </p:spPr>
        <p:txBody>
          <a:bodyPr>
            <a:normAutofit lnSpcReduction="10000"/>
          </a:bodyPr>
          <a:lstStyle/>
          <a:p>
            <a:r>
              <a:rPr lang="fr-FR" b="1" dirty="0" err="1" smtClean="0"/>
              <a:t>Why</a:t>
            </a:r>
            <a:r>
              <a:rPr lang="fr-FR" b="1" dirty="0" smtClean="0"/>
              <a:t> </a:t>
            </a:r>
            <a:r>
              <a:rPr lang="fr-FR" b="1" dirty="0" err="1" smtClean="0"/>
              <a:t>did</a:t>
            </a:r>
            <a:r>
              <a:rPr lang="fr-FR" b="1" dirty="0" smtClean="0"/>
              <a:t> </a:t>
            </a:r>
            <a:r>
              <a:rPr lang="fr-FR" b="1" dirty="0" err="1" smtClean="0"/>
              <a:t>lower</a:t>
            </a:r>
            <a:r>
              <a:rPr lang="fr-FR" b="1" dirty="0" smtClean="0"/>
              <a:t> </a:t>
            </a:r>
            <a:r>
              <a:rPr lang="fr-FR" b="1" dirty="0" err="1" smtClean="0"/>
              <a:t>socioeconomic</a:t>
            </a:r>
            <a:r>
              <a:rPr lang="fr-FR" b="1" dirty="0" smtClean="0"/>
              <a:t> groups stop </a:t>
            </a:r>
            <a:r>
              <a:rPr lang="fr-FR" b="1" dirty="0" err="1" smtClean="0"/>
              <a:t>voting</a:t>
            </a:r>
            <a:r>
              <a:rPr lang="fr-FR" b="1" dirty="0" smtClean="0"/>
              <a:t> for the « </a:t>
            </a:r>
            <a:r>
              <a:rPr lang="fr-FR" b="1" dirty="0" err="1" smtClean="0"/>
              <a:t>left</a:t>
            </a:r>
            <a:r>
              <a:rPr lang="fr-FR" b="1" dirty="0" smtClean="0"/>
              <a:t> »?</a:t>
            </a:r>
          </a:p>
          <a:p>
            <a:r>
              <a:rPr lang="fr-FR" dirty="0" smtClean="0"/>
              <a:t>US-</a:t>
            </a:r>
            <a:r>
              <a:rPr lang="fr-FR" dirty="0" err="1" smtClean="0"/>
              <a:t>centered</a:t>
            </a:r>
            <a:r>
              <a:rPr lang="fr-FR" dirty="0" smtClean="0"/>
              <a:t> </a:t>
            </a:r>
            <a:r>
              <a:rPr lang="fr-FR" dirty="0" err="1" smtClean="0"/>
              <a:t>explanation</a:t>
            </a:r>
            <a:r>
              <a:rPr lang="fr-FR" dirty="0" smtClean="0"/>
              <a:t>: « </a:t>
            </a:r>
            <a:r>
              <a:rPr lang="fr-FR" dirty="0" err="1" smtClean="0"/>
              <a:t>poor</a:t>
            </a:r>
            <a:r>
              <a:rPr lang="fr-FR" dirty="0" smtClean="0"/>
              <a:t> white flight » </a:t>
            </a:r>
            <a:r>
              <a:rPr lang="fr-FR" dirty="0" err="1" smtClean="0"/>
              <a:t>away</a:t>
            </a:r>
            <a:r>
              <a:rPr lang="fr-FR" dirty="0" smtClean="0"/>
              <a:t> from the </a:t>
            </a:r>
            <a:r>
              <a:rPr lang="fr-FR" dirty="0" err="1" smtClean="0"/>
              <a:t>Democrats</a:t>
            </a:r>
            <a:r>
              <a:rPr lang="fr-FR" dirty="0" smtClean="0"/>
              <a:t> </a:t>
            </a:r>
            <a:r>
              <a:rPr lang="fr-FR" dirty="0" err="1" smtClean="0"/>
              <a:t>following</a:t>
            </a:r>
            <a:r>
              <a:rPr lang="fr-FR" dirty="0" smtClean="0"/>
              <a:t> the Civil Rights </a:t>
            </a:r>
            <a:r>
              <a:rPr lang="fr-FR" dirty="0" err="1" smtClean="0"/>
              <a:t>movement</a:t>
            </a:r>
            <a:r>
              <a:rPr lang="fr-FR" dirty="0" smtClean="0"/>
              <a:t>. I.e. the </a:t>
            </a:r>
            <a:r>
              <a:rPr lang="fr-FR" dirty="0" err="1" smtClean="0"/>
              <a:t>poor</a:t>
            </a:r>
            <a:r>
              <a:rPr lang="fr-FR" dirty="0" smtClean="0"/>
              <a:t> </a:t>
            </a:r>
            <a:r>
              <a:rPr lang="fr-FR" dirty="0" err="1" smtClean="0"/>
              <a:t>racists</a:t>
            </a:r>
            <a:r>
              <a:rPr lang="fr-FR" dirty="0" smtClean="0"/>
              <a:t> </a:t>
            </a:r>
            <a:r>
              <a:rPr lang="fr-FR" dirty="0" err="1" smtClean="0"/>
              <a:t>abandonned</a:t>
            </a:r>
            <a:r>
              <a:rPr lang="fr-FR" dirty="0" smtClean="0"/>
              <a:t> the </a:t>
            </a:r>
            <a:r>
              <a:rPr lang="fr-FR" dirty="0" err="1" smtClean="0"/>
              <a:t>left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this </a:t>
            </a:r>
            <a:r>
              <a:rPr lang="fr-FR" dirty="0" err="1" smtClean="0"/>
              <a:t>explanation</a:t>
            </a:r>
            <a:r>
              <a:rPr lang="fr-FR" dirty="0" smtClean="0"/>
              <a:t>: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gradual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r>
              <a:rPr lang="fr-FR" dirty="0" smtClean="0"/>
              <a:t> </a:t>
            </a:r>
            <a:r>
              <a:rPr lang="fr-FR" dirty="0" err="1" smtClean="0"/>
              <a:t>happened</a:t>
            </a:r>
            <a:r>
              <a:rPr lang="fr-FR" dirty="0" smtClean="0"/>
              <a:t> in Europe,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though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was no Civil Rights </a:t>
            </a:r>
            <a:r>
              <a:rPr lang="fr-FR" dirty="0" err="1" smtClean="0"/>
              <a:t>movement</a:t>
            </a:r>
            <a:r>
              <a:rPr lang="fr-FR" dirty="0" smtClean="0"/>
              <a:t> in the 1960s </a:t>
            </a:r>
          </a:p>
          <a:p>
            <a:r>
              <a:rPr lang="fr-FR" dirty="0" err="1" smtClean="0"/>
              <a:t>Potentially</a:t>
            </a:r>
            <a:r>
              <a:rPr lang="fr-FR" dirty="0" smtClean="0"/>
              <a:t> </a:t>
            </a:r>
            <a:r>
              <a:rPr lang="fr-FR" dirty="0"/>
              <a:t>m</a:t>
            </a:r>
            <a:r>
              <a:rPr lang="fr-FR" dirty="0" smtClean="0"/>
              <a:t>ore </a:t>
            </a:r>
            <a:r>
              <a:rPr lang="fr-FR" dirty="0" err="1" smtClean="0"/>
              <a:t>convincing</a:t>
            </a:r>
            <a:r>
              <a:rPr lang="fr-FR" dirty="0" smtClean="0"/>
              <a:t>: </a:t>
            </a:r>
            <a:r>
              <a:rPr lang="fr-FR" b="1" dirty="0" smtClean="0"/>
              <a:t>« </a:t>
            </a:r>
            <a:r>
              <a:rPr lang="fr-FR" b="1" dirty="0" err="1" smtClean="0"/>
              <a:t>left</a:t>
            </a:r>
            <a:r>
              <a:rPr lang="fr-FR" b="1" dirty="0" smtClean="0"/>
              <a:t> » parties </a:t>
            </a:r>
            <a:r>
              <a:rPr lang="fr-FR" b="1" dirty="0" err="1" smtClean="0"/>
              <a:t>gradually</a:t>
            </a:r>
            <a:r>
              <a:rPr lang="fr-FR" b="1" dirty="0" smtClean="0"/>
              <a:t> </a:t>
            </a:r>
            <a:r>
              <a:rPr lang="fr-FR" b="1" dirty="0" err="1" smtClean="0"/>
              <a:t>changed</a:t>
            </a:r>
            <a:r>
              <a:rPr lang="fr-FR" b="1" dirty="0" smtClean="0"/>
              <a:t> </a:t>
            </a:r>
            <a:r>
              <a:rPr lang="fr-FR" b="1" dirty="0" err="1" smtClean="0"/>
              <a:t>their</a:t>
            </a:r>
            <a:r>
              <a:rPr lang="fr-FR" b="1" dirty="0" smtClean="0"/>
              <a:t> </a:t>
            </a:r>
            <a:r>
              <a:rPr lang="fr-FR" b="1" dirty="0" err="1" smtClean="0"/>
              <a:t>policy</a:t>
            </a:r>
            <a:r>
              <a:rPr lang="fr-FR" b="1" dirty="0" smtClean="0"/>
              <a:t> </a:t>
            </a:r>
            <a:r>
              <a:rPr lang="fr-FR" b="1" dirty="0" err="1" smtClean="0"/>
              <a:t>platform</a:t>
            </a:r>
            <a:r>
              <a:rPr lang="fr-FR" b="1" dirty="0" smtClean="0"/>
              <a:t> </a:t>
            </a:r>
            <a:r>
              <a:rPr lang="fr-FR" b="1" dirty="0"/>
              <a:t>&amp;</a:t>
            </a:r>
            <a:r>
              <a:rPr lang="fr-FR" b="1" dirty="0" smtClean="0"/>
              <a:t> </a:t>
            </a:r>
            <a:r>
              <a:rPr lang="fr-FR" b="1" dirty="0" err="1" smtClean="0"/>
              <a:t>abandonned</a:t>
            </a:r>
            <a:r>
              <a:rPr lang="fr-FR" b="1" dirty="0" smtClean="0"/>
              <a:t> </a:t>
            </a:r>
            <a:r>
              <a:rPr lang="fr-FR" b="1" dirty="0" err="1" smtClean="0"/>
              <a:t>lower</a:t>
            </a:r>
            <a:r>
              <a:rPr lang="fr-FR" b="1" dirty="0" smtClean="0"/>
              <a:t> </a:t>
            </a:r>
            <a:r>
              <a:rPr lang="fr-FR" b="1" dirty="0" err="1" smtClean="0"/>
              <a:t>socioeconomic</a:t>
            </a:r>
            <a:r>
              <a:rPr lang="fr-FR" b="1" dirty="0" smtClean="0"/>
              <a:t> groups</a:t>
            </a:r>
            <a:r>
              <a:rPr lang="fr-FR" dirty="0"/>
              <a:t>.</a:t>
            </a:r>
            <a:r>
              <a:rPr lang="fr-FR" dirty="0" smtClean="0"/>
              <a:t> Or, to put </a:t>
            </a:r>
            <a:r>
              <a:rPr lang="fr-FR" dirty="0" err="1" smtClean="0"/>
              <a:t>it</a:t>
            </a:r>
            <a:r>
              <a:rPr lang="fr-FR" dirty="0" smtClean="0"/>
              <a:t> in a more positive </a:t>
            </a:r>
            <a:r>
              <a:rPr lang="fr-FR" dirty="0" err="1" smtClean="0"/>
              <a:t>way</a:t>
            </a:r>
            <a:r>
              <a:rPr lang="fr-FR" dirty="0" smtClean="0"/>
              <a:t>,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unable</a:t>
            </a:r>
            <a:r>
              <a:rPr lang="fr-FR" dirty="0" smtClean="0"/>
              <a:t> to </a:t>
            </a:r>
            <a:r>
              <a:rPr lang="fr-FR" dirty="0" err="1" smtClean="0"/>
              <a:t>adjust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platform</a:t>
            </a:r>
            <a:r>
              <a:rPr lang="fr-FR" dirty="0" smtClean="0"/>
              <a:t> to </a:t>
            </a:r>
            <a:r>
              <a:rPr lang="fr-FR" dirty="0" err="1" smtClean="0"/>
              <a:t>economic</a:t>
            </a:r>
            <a:r>
              <a:rPr lang="fr-FR" dirty="0" smtClean="0"/>
              <a:t> changes.</a:t>
            </a:r>
          </a:p>
          <a:p>
            <a:r>
              <a:rPr lang="fr-FR" b="1" dirty="0" smtClean="0"/>
              <a:t>Large and persistent </a:t>
            </a:r>
            <a:r>
              <a:rPr lang="fr-FR" b="1" dirty="0" err="1" smtClean="0"/>
              <a:t>inequalities</a:t>
            </a:r>
            <a:r>
              <a:rPr lang="fr-FR" b="1" dirty="0" smtClean="0"/>
              <a:t> in </a:t>
            </a:r>
            <a:r>
              <a:rPr lang="fr-FR" b="1" dirty="0" err="1" smtClean="0"/>
              <a:t>access</a:t>
            </a:r>
            <a:r>
              <a:rPr lang="fr-FR" b="1" dirty="0" smtClean="0"/>
              <a:t> to education</a:t>
            </a:r>
            <a:r>
              <a:rPr lang="fr-FR" dirty="0"/>
              <a:t>.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rise of </a:t>
            </a:r>
            <a:r>
              <a:rPr lang="fr-FR" dirty="0" err="1" smtClean="0"/>
              <a:t>higher</a:t>
            </a:r>
            <a:r>
              <a:rPr lang="fr-FR" dirty="0" smtClean="0"/>
              <a:t> education, </a:t>
            </a:r>
            <a:r>
              <a:rPr lang="fr-FR" dirty="0" err="1" smtClean="0"/>
              <a:t>left</a:t>
            </a:r>
            <a:r>
              <a:rPr lang="fr-FR" dirty="0" smtClean="0"/>
              <a:t> parties </a:t>
            </a:r>
            <a:r>
              <a:rPr lang="fr-FR" dirty="0" err="1" smtClean="0"/>
              <a:t>became</a:t>
            </a:r>
            <a:r>
              <a:rPr lang="fr-FR" dirty="0" smtClean="0"/>
              <a:t> the party of the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educated</a:t>
            </a:r>
            <a:r>
              <a:rPr lang="fr-FR" dirty="0" smtClean="0"/>
              <a:t>. Possible </a:t>
            </a:r>
            <a:r>
              <a:rPr lang="fr-FR" dirty="0" err="1" smtClean="0"/>
              <a:t>explanation</a:t>
            </a:r>
            <a:r>
              <a:rPr lang="fr-FR" dirty="0" smtClean="0"/>
              <a:t>: </a:t>
            </a:r>
            <a:r>
              <a:rPr lang="fr-FR" dirty="0" err="1" smtClean="0"/>
              <a:t>it</a:t>
            </a:r>
            <a:r>
              <a:rPr lang="fr-FR" dirty="0" smtClean="0"/>
              <a:t> was </a:t>
            </a:r>
            <a:r>
              <a:rPr lang="fr-FR" dirty="0" err="1" smtClean="0"/>
              <a:t>easier</a:t>
            </a:r>
            <a:r>
              <a:rPr lang="fr-FR" dirty="0" smtClean="0"/>
              <a:t> to design an </a:t>
            </a:r>
            <a:r>
              <a:rPr lang="fr-FR" dirty="0" err="1" smtClean="0"/>
              <a:t>egalitarian</a:t>
            </a:r>
            <a:r>
              <a:rPr lang="fr-FR" dirty="0" smtClean="0"/>
              <a:t> education </a:t>
            </a:r>
            <a:r>
              <a:rPr lang="fr-FR" dirty="0" err="1" smtClean="0"/>
              <a:t>platform</a:t>
            </a:r>
            <a:r>
              <a:rPr lang="fr-FR" dirty="0" smtClean="0"/>
              <a:t> at the time of </a:t>
            </a:r>
            <a:r>
              <a:rPr lang="fr-FR" dirty="0" err="1" smtClean="0"/>
              <a:t>primary</a:t>
            </a:r>
            <a:r>
              <a:rPr lang="fr-FR" dirty="0" smtClean="0"/>
              <a:t> &amp; </a:t>
            </a:r>
            <a:r>
              <a:rPr lang="fr-FR" dirty="0" err="1" smtClean="0"/>
              <a:t>secondary</a:t>
            </a:r>
            <a:r>
              <a:rPr lang="fr-FR" dirty="0" smtClean="0"/>
              <a:t> education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education.</a:t>
            </a:r>
          </a:p>
          <a:p>
            <a:r>
              <a:rPr lang="fr-FR" b="1" dirty="0" smtClean="0"/>
              <a:t>Decline in tax </a:t>
            </a:r>
            <a:r>
              <a:rPr lang="fr-FR" b="1" dirty="0" err="1" smtClean="0"/>
              <a:t>progressivity</a:t>
            </a:r>
            <a:r>
              <a:rPr lang="fr-FR" b="1" dirty="0" smtClean="0"/>
              <a:t> and redistribution since 1980s-1990s</a:t>
            </a:r>
            <a:r>
              <a:rPr lang="fr-FR" dirty="0" smtClean="0"/>
              <a:t>: tax </a:t>
            </a:r>
            <a:r>
              <a:rPr lang="fr-FR" dirty="0" err="1" smtClean="0"/>
              <a:t>competition</a:t>
            </a:r>
            <a:r>
              <a:rPr lang="fr-FR" dirty="0" smtClean="0"/>
              <a:t>, </a:t>
            </a:r>
            <a:r>
              <a:rPr lang="fr-FR" dirty="0" err="1" smtClean="0"/>
              <a:t>lack</a:t>
            </a:r>
            <a:r>
              <a:rPr lang="fr-FR" dirty="0" smtClean="0"/>
              <a:t> of international coordination and financial </a:t>
            </a:r>
            <a:r>
              <a:rPr lang="fr-FR" dirty="0" err="1" smtClean="0"/>
              <a:t>transparency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Rise of post-colonial </a:t>
            </a:r>
            <a:r>
              <a:rPr lang="fr-FR" b="1" dirty="0" err="1" smtClean="0"/>
              <a:t>identity-based</a:t>
            </a:r>
            <a:r>
              <a:rPr lang="fr-FR" b="1" dirty="0" smtClean="0"/>
              <a:t> </a:t>
            </a:r>
            <a:r>
              <a:rPr lang="fr-FR" b="1" dirty="0" err="1" smtClean="0"/>
              <a:t>conflict</a:t>
            </a:r>
            <a:r>
              <a:rPr lang="fr-FR" b="1" dirty="0" smtClean="0"/>
              <a:t> &amp; </a:t>
            </a:r>
            <a:r>
              <a:rPr lang="fr-FR" b="1" dirty="0" err="1" smtClean="0"/>
              <a:t>xenophobic</a:t>
            </a:r>
            <a:r>
              <a:rPr lang="fr-FR" b="1" dirty="0" smtClean="0"/>
              <a:t> right in Europe &amp; US since 1980s-1990s </a:t>
            </a:r>
            <a:r>
              <a:rPr lang="fr-FR" dirty="0" err="1" smtClean="0"/>
              <a:t>reinforced</a:t>
            </a:r>
            <a:r>
              <a:rPr lang="fr-FR" dirty="0" smtClean="0"/>
              <a:t> the </a:t>
            </a:r>
            <a:r>
              <a:rPr lang="fr-FR" dirty="0" err="1" smtClean="0"/>
              <a:t>evolution</a:t>
            </a:r>
            <a:r>
              <a:rPr lang="fr-FR" dirty="0" smtClean="0"/>
              <a:t> but was not the </a:t>
            </a:r>
            <a:r>
              <a:rPr lang="fr-FR" dirty="0" err="1" smtClean="0"/>
              <a:t>primary</a:t>
            </a:r>
            <a:r>
              <a:rPr lang="fr-FR" dirty="0" smtClean="0"/>
              <a:t> factor.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5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183" y="248478"/>
            <a:ext cx="11489634" cy="82494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The </a:t>
            </a:r>
            <a:r>
              <a:rPr lang="en-US" sz="3600" b="1" dirty="0">
                <a:latin typeface="+mn-lt"/>
              </a:rPr>
              <a:t>reversal of the education cleavage: the case of </a:t>
            </a:r>
            <a:r>
              <a:rPr lang="en-US" sz="3600" b="1" dirty="0" smtClean="0">
                <a:latin typeface="+mn-lt"/>
              </a:rPr>
              <a:t>France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robust</a:t>
            </a:r>
            <a:r>
              <a:rPr lang="fr-FR" b="1" dirty="0" smtClean="0"/>
              <a:t> </a:t>
            </a:r>
            <a:r>
              <a:rPr lang="fr-FR" b="1" dirty="0" err="1" smtClean="0"/>
              <a:t>finding</a:t>
            </a:r>
            <a:endParaRPr lang="fr-FR" b="1" dirty="0" smtClean="0"/>
          </a:p>
          <a:p>
            <a:r>
              <a:rPr lang="fr-FR" dirty="0" err="1" smtClean="0"/>
              <a:t>True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for </a:t>
            </a:r>
            <a:r>
              <a:rPr lang="fr-FR" dirty="0" err="1" smtClean="0"/>
              <a:t>presidential</a:t>
            </a:r>
            <a:r>
              <a:rPr lang="fr-FR" dirty="0" smtClean="0"/>
              <a:t> and </a:t>
            </a:r>
            <a:r>
              <a:rPr lang="fr-FR" dirty="0" err="1" smtClean="0"/>
              <a:t>legislative</a:t>
            </a:r>
            <a:r>
              <a:rPr lang="fr-FR" dirty="0" smtClean="0"/>
              <a:t> </a:t>
            </a:r>
            <a:r>
              <a:rPr lang="fr-FR" dirty="0" err="1" smtClean="0"/>
              <a:t>elections</a:t>
            </a:r>
            <a:endParaRPr lang="fr-FR" dirty="0" smtClean="0"/>
          </a:p>
          <a:p>
            <a:r>
              <a:rPr lang="fr-FR" dirty="0" err="1" smtClean="0"/>
              <a:t>True</a:t>
            </a:r>
            <a:r>
              <a:rPr lang="fr-FR" dirty="0" smtClean="0"/>
              <a:t> all </a:t>
            </a:r>
            <a:r>
              <a:rPr lang="fr-FR" dirty="0" err="1" smtClean="0"/>
              <a:t>along</a:t>
            </a:r>
            <a:r>
              <a:rPr lang="fr-FR" dirty="0" smtClean="0"/>
              <a:t> the </a:t>
            </a:r>
            <a:r>
              <a:rPr lang="fr-FR" dirty="0" err="1" smtClean="0"/>
              <a:t>primary-secondary-higher</a:t>
            </a:r>
            <a:r>
              <a:rPr lang="fr-FR" dirty="0" smtClean="0"/>
              <a:t> education </a:t>
            </a:r>
            <a:r>
              <a:rPr lang="fr-FR" dirty="0" err="1" smtClean="0"/>
              <a:t>hierarchy</a:t>
            </a:r>
            <a:endParaRPr lang="fr-FR" dirty="0" smtClean="0"/>
          </a:p>
          <a:p>
            <a:r>
              <a:rPr lang="fr-FR" dirty="0" err="1" smtClean="0"/>
              <a:t>True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and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controls</a:t>
            </a:r>
            <a:r>
              <a:rPr lang="fr-FR" dirty="0" smtClean="0"/>
              <a:t> for other variables: </a:t>
            </a:r>
            <a:r>
              <a:rPr lang="fr-FR" dirty="0" err="1" smtClean="0"/>
              <a:t>age</a:t>
            </a:r>
            <a:r>
              <a:rPr lang="fr-FR" dirty="0" smtClean="0"/>
              <a:t>, </a:t>
            </a:r>
            <a:r>
              <a:rPr lang="fr-FR" dirty="0" err="1" smtClean="0"/>
              <a:t>gender</a:t>
            </a:r>
            <a:r>
              <a:rPr lang="fr-FR" dirty="0" smtClean="0"/>
              <a:t>, income, wealth, etc.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18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85" y="0"/>
            <a:ext cx="1102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4" y="0"/>
            <a:ext cx="11307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00" y="0"/>
            <a:ext cx="1082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03" y="0"/>
            <a:ext cx="112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9" y="0"/>
            <a:ext cx="10907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38" y="0"/>
            <a:ext cx="11221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3" y="0"/>
            <a:ext cx="11014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42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+mn-lt"/>
              </a:rPr>
              <a:t>Roadmap of the lecture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69774"/>
            <a:ext cx="10515600" cy="4452731"/>
          </a:xfrm>
        </p:spPr>
        <p:txBody>
          <a:bodyPr/>
          <a:lstStyle/>
          <a:p>
            <a:r>
              <a:rPr lang="fr-FR" dirty="0" smtClean="0">
                <a:hlinkClick r:id="rId2" action="ppaction://hlinksldjump"/>
              </a:rPr>
              <a:t>Beyond </a:t>
            </a:r>
            <a:r>
              <a:rPr lang="fr-FR" dirty="0" err="1" smtClean="0">
                <a:hlinkClick r:id="rId2" action="ppaction://hlinksldjump"/>
              </a:rPr>
              <a:t>left</a:t>
            </a:r>
            <a:r>
              <a:rPr lang="fr-FR" dirty="0" smtClean="0">
                <a:hlinkClick r:id="rId2" action="ppaction://hlinksldjump"/>
              </a:rPr>
              <a:t> and right: the dimensions of </a:t>
            </a:r>
            <a:r>
              <a:rPr lang="fr-FR" dirty="0" err="1" smtClean="0">
                <a:hlinkClick r:id="rId2" action="ppaction://hlinksldjump"/>
              </a:rPr>
              <a:t>political</a:t>
            </a:r>
            <a:r>
              <a:rPr lang="fr-FR" dirty="0" smtClean="0">
                <a:hlinkClick r:id="rId2" action="ppaction://hlinksldjump"/>
              </a:rPr>
              <a:t> </a:t>
            </a:r>
            <a:r>
              <a:rPr lang="fr-FR" dirty="0" err="1" smtClean="0">
                <a:hlinkClick r:id="rId2" action="ppaction://hlinksldjump"/>
              </a:rPr>
              <a:t>conflict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The electoral </a:t>
            </a:r>
            <a:r>
              <a:rPr lang="fr-FR" dirty="0" err="1" smtClean="0">
                <a:hlinkClick r:id="rId3" action="ppaction://hlinksldjump"/>
              </a:rPr>
              <a:t>left</a:t>
            </a:r>
            <a:r>
              <a:rPr lang="fr-FR" dirty="0" smtClean="0">
                <a:hlinkClick r:id="rId3" action="ppaction://hlinksldjump"/>
              </a:rPr>
              <a:t>: from workers’ party to the party of the </a:t>
            </a:r>
            <a:r>
              <a:rPr lang="fr-FR" dirty="0" err="1" smtClean="0">
                <a:hlinkClick r:id="rId3" action="ppaction://hlinksldjump"/>
              </a:rPr>
              <a:t>educated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The reversal of the education </a:t>
            </a:r>
            <a:r>
              <a:rPr lang="fr-FR" dirty="0" err="1" smtClean="0">
                <a:hlinkClick r:id="rId4" action="ppaction://hlinksldjump"/>
              </a:rPr>
              <a:t>cleavage</a:t>
            </a:r>
            <a:r>
              <a:rPr lang="fr-FR" dirty="0" smtClean="0">
                <a:hlinkClick r:id="rId4" action="ppaction://hlinksldjump"/>
              </a:rPr>
              <a:t>: the case of France</a:t>
            </a:r>
            <a:endParaRPr lang="fr-FR" dirty="0" smtClean="0"/>
          </a:p>
          <a:p>
            <a:r>
              <a:rPr lang="fr-FR" dirty="0" smtClean="0">
                <a:hlinkClick r:id="rId5" action="ppaction://hlinksldjump"/>
              </a:rPr>
              <a:t>Political </a:t>
            </a:r>
            <a:r>
              <a:rPr lang="fr-FR" dirty="0" err="1" smtClean="0">
                <a:hlinkClick r:id="rId5" action="ppaction://hlinksldjump"/>
              </a:rPr>
              <a:t>conflict</a:t>
            </a:r>
            <a:r>
              <a:rPr lang="fr-FR" dirty="0" smtClean="0">
                <a:hlinkClick r:id="rId5" action="ppaction://hlinksldjump"/>
              </a:rPr>
              <a:t>: education, income, property and </a:t>
            </a:r>
            <a:r>
              <a:rPr lang="fr-FR" dirty="0" err="1" smtClean="0">
                <a:hlinkClick r:id="rId5" action="ppaction://hlinksldjump"/>
              </a:rPr>
              <a:t>identity</a:t>
            </a:r>
            <a:endParaRPr lang="fr-FR" dirty="0" smtClean="0"/>
          </a:p>
          <a:p>
            <a:r>
              <a:rPr lang="fr-FR" dirty="0" err="1" smtClean="0">
                <a:hlinkClick r:id="rId6" action="ppaction://hlinksldjump"/>
              </a:rPr>
              <a:t>Borders</a:t>
            </a:r>
            <a:r>
              <a:rPr lang="fr-FR" dirty="0" smtClean="0">
                <a:hlinkClick r:id="rId6" action="ppaction://hlinksldjump"/>
              </a:rPr>
              <a:t> and property: the four-</a:t>
            </a:r>
            <a:r>
              <a:rPr lang="fr-FR" dirty="0" err="1" smtClean="0">
                <a:hlinkClick r:id="rId6" action="ppaction://hlinksldjump"/>
              </a:rPr>
              <a:t>way</a:t>
            </a:r>
            <a:r>
              <a:rPr lang="fr-FR" dirty="0" smtClean="0">
                <a:hlinkClick r:id="rId6" action="ppaction://hlinksldjump"/>
              </a:rPr>
              <a:t> </a:t>
            </a:r>
            <a:r>
              <a:rPr lang="fr-FR" dirty="0" err="1" smtClean="0">
                <a:hlinkClick r:id="rId6" action="ppaction://hlinksldjump"/>
              </a:rPr>
              <a:t>electorate</a:t>
            </a:r>
            <a:r>
              <a:rPr lang="fr-FR" dirty="0" smtClean="0">
                <a:hlinkClick r:id="rId6" action="ppaction://hlinksldjump"/>
              </a:rPr>
              <a:t> in France</a:t>
            </a:r>
            <a:endParaRPr lang="fr-FR" dirty="0" smtClean="0"/>
          </a:p>
          <a:p>
            <a:r>
              <a:rPr lang="fr-FR" dirty="0" smtClean="0">
                <a:hlinkClick r:id="rId7" action="ppaction://hlinksldjump"/>
              </a:rPr>
              <a:t>Changing </a:t>
            </a:r>
            <a:r>
              <a:rPr lang="fr-FR" dirty="0" err="1" smtClean="0">
                <a:hlinkClick r:id="rId7" action="ppaction://hlinksldjump"/>
              </a:rPr>
              <a:t>political</a:t>
            </a:r>
            <a:r>
              <a:rPr lang="fr-FR" dirty="0" smtClean="0">
                <a:hlinkClick r:id="rId7" action="ppaction://hlinksldjump"/>
              </a:rPr>
              <a:t> </a:t>
            </a:r>
            <a:r>
              <a:rPr lang="fr-FR" dirty="0" err="1" smtClean="0">
                <a:hlinkClick r:id="rId7" action="ppaction://hlinksldjump"/>
              </a:rPr>
              <a:t>cleavages</a:t>
            </a:r>
            <a:r>
              <a:rPr lang="fr-FR" dirty="0" smtClean="0">
                <a:hlinkClick r:id="rId7" action="ppaction://hlinksldjump"/>
              </a:rPr>
              <a:t> in the United States</a:t>
            </a:r>
            <a:endParaRPr lang="fr-FR" dirty="0" smtClean="0"/>
          </a:p>
          <a:p>
            <a:r>
              <a:rPr lang="fr-FR" dirty="0" smtClean="0">
                <a:hlinkClick r:id="rId8" action="ppaction://hlinksldjump"/>
              </a:rPr>
              <a:t>Changing </a:t>
            </a:r>
            <a:r>
              <a:rPr lang="fr-FR" dirty="0" err="1" smtClean="0">
                <a:hlinkClick r:id="rId8" action="ppaction://hlinksldjump"/>
              </a:rPr>
              <a:t>political</a:t>
            </a:r>
            <a:r>
              <a:rPr lang="fr-FR" dirty="0" smtClean="0">
                <a:hlinkClick r:id="rId8" action="ppaction://hlinksldjump"/>
              </a:rPr>
              <a:t> </a:t>
            </a:r>
            <a:r>
              <a:rPr lang="fr-FR" dirty="0" err="1" smtClean="0">
                <a:hlinkClick r:id="rId8" action="ppaction://hlinksldjump"/>
              </a:rPr>
              <a:t>cleavages</a:t>
            </a:r>
            <a:r>
              <a:rPr lang="fr-FR" dirty="0" smtClean="0">
                <a:hlinkClick r:id="rId8" action="ppaction://hlinksldjump"/>
              </a:rPr>
              <a:t> in the United Kingdom</a:t>
            </a:r>
            <a:endParaRPr lang="fr-FR" dirty="0" smtClean="0"/>
          </a:p>
          <a:p>
            <a:r>
              <a:rPr lang="fr-FR" dirty="0" smtClean="0">
                <a:hlinkClick r:id="rId9" action="ppaction://hlinksldjump"/>
              </a:rPr>
              <a:t>The </a:t>
            </a:r>
            <a:r>
              <a:rPr lang="fr-FR" dirty="0" err="1" smtClean="0">
                <a:hlinkClick r:id="rId9" action="ppaction://hlinksldjump"/>
              </a:rPr>
              <a:t>cleavage</a:t>
            </a:r>
            <a:r>
              <a:rPr lang="fr-FR" dirty="0" smtClean="0">
                <a:hlinkClick r:id="rId9" action="ppaction://hlinksldjump"/>
              </a:rPr>
              <a:t> about Europe and </a:t>
            </a:r>
            <a:r>
              <a:rPr lang="fr-FR" dirty="0" err="1" smtClean="0">
                <a:hlinkClick r:id="rId9" action="ppaction://hlinksldjump"/>
              </a:rPr>
              <a:t>globalization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183" y="248478"/>
            <a:ext cx="11489634" cy="82494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Political </a:t>
            </a:r>
            <a:r>
              <a:rPr lang="en-US" sz="3600" b="1" dirty="0">
                <a:latin typeface="+mn-lt"/>
              </a:rPr>
              <a:t>conflict: education, income, property and </a:t>
            </a:r>
            <a:r>
              <a:rPr lang="en-US" sz="3600" b="1" dirty="0" smtClean="0">
                <a:latin typeface="+mn-lt"/>
              </a:rPr>
              <a:t>identity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10748"/>
            <a:ext cx="10840278" cy="4666215"/>
          </a:xfrm>
        </p:spPr>
        <p:txBody>
          <a:bodyPr/>
          <a:lstStyle/>
          <a:p>
            <a:r>
              <a:rPr lang="fr-FR" b="1" dirty="0" err="1" smtClean="0"/>
              <a:t>Unlike</a:t>
            </a:r>
            <a:r>
              <a:rPr lang="fr-FR" b="1" dirty="0" smtClean="0"/>
              <a:t> high education groups (</a:t>
            </a:r>
            <a:r>
              <a:rPr lang="fr-FR" b="1" dirty="0" err="1" smtClean="0"/>
              <a:t>which</a:t>
            </a:r>
            <a:r>
              <a:rPr lang="fr-FR" b="1" dirty="0" smtClean="0"/>
              <a:t> have </a:t>
            </a:r>
            <a:r>
              <a:rPr lang="fr-FR" b="1" dirty="0" err="1" smtClean="0"/>
              <a:t>turned</a:t>
            </a:r>
            <a:r>
              <a:rPr lang="fr-FR" b="1" dirty="0" smtClean="0"/>
              <a:t> to the </a:t>
            </a:r>
            <a:r>
              <a:rPr lang="fr-FR" b="1" dirty="0" err="1" smtClean="0"/>
              <a:t>left</a:t>
            </a:r>
            <a:r>
              <a:rPr lang="fr-FR" b="1" dirty="0" smtClean="0"/>
              <a:t>), high wealth groups have </a:t>
            </a:r>
            <a:r>
              <a:rPr lang="fr-FR" b="1" dirty="0" err="1" smtClean="0"/>
              <a:t>kept</a:t>
            </a:r>
            <a:r>
              <a:rPr lang="fr-FR" b="1" dirty="0" smtClean="0"/>
              <a:t> </a:t>
            </a:r>
            <a:r>
              <a:rPr lang="fr-FR" b="1" dirty="0" err="1" smtClean="0"/>
              <a:t>voting</a:t>
            </a:r>
            <a:r>
              <a:rPr lang="fr-FR" b="1" dirty="0" smtClean="0"/>
              <a:t> for the right (</a:t>
            </a:r>
            <a:r>
              <a:rPr lang="fr-FR" b="1" dirty="0" err="1" smtClean="0"/>
              <a:t>though</a:t>
            </a:r>
            <a:r>
              <a:rPr lang="fr-FR" b="1" dirty="0" smtClean="0"/>
              <a:t> </a:t>
            </a:r>
            <a:r>
              <a:rPr lang="fr-FR" b="1" dirty="0" err="1" smtClean="0"/>
              <a:t>less</a:t>
            </a:r>
            <a:r>
              <a:rPr lang="fr-FR" b="1" dirty="0" smtClean="0"/>
              <a:t> and </a:t>
            </a:r>
            <a:r>
              <a:rPr lang="fr-FR" b="1" dirty="0" err="1" smtClean="0"/>
              <a:t>less</a:t>
            </a:r>
            <a:r>
              <a:rPr lang="fr-FR" b="1" dirty="0" smtClean="0"/>
              <a:t> </a:t>
            </a:r>
            <a:r>
              <a:rPr lang="fr-FR" b="1" dirty="0" err="1" smtClean="0"/>
              <a:t>so</a:t>
            </a:r>
            <a:r>
              <a:rPr lang="fr-FR" b="1" dirty="0" smtClean="0"/>
              <a:t>). </a:t>
            </a:r>
            <a:r>
              <a:rPr lang="fr-FR" dirty="0" smtClean="0"/>
              <a:t>High income groups are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two</a:t>
            </a:r>
            <a:r>
              <a:rPr lang="fr-FR" dirty="0" smtClean="0"/>
              <a:t>: </a:t>
            </a:r>
            <a:r>
              <a:rPr lang="fr-FR" dirty="0" err="1" smtClean="0"/>
              <a:t>human</a:t>
            </a:r>
            <a:r>
              <a:rPr lang="fr-FR" dirty="0" smtClean="0"/>
              <a:t> capital and financial capital have opposite </a:t>
            </a:r>
            <a:r>
              <a:rPr lang="fr-FR" dirty="0" err="1" smtClean="0"/>
              <a:t>effects</a:t>
            </a:r>
            <a:r>
              <a:rPr lang="fr-FR" dirty="0" smtClean="0"/>
              <a:t> and are not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correlated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 smtClean="0"/>
              <a:t>New </a:t>
            </a:r>
            <a:r>
              <a:rPr lang="fr-FR" b="1" dirty="0" err="1" smtClean="0"/>
              <a:t>cleavages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upon</a:t>
            </a:r>
            <a:r>
              <a:rPr lang="fr-FR" b="1" dirty="0" smtClean="0"/>
              <a:t> </a:t>
            </a:r>
            <a:r>
              <a:rPr lang="fr-FR" b="1" dirty="0" err="1" smtClean="0"/>
              <a:t>ethnic-religious</a:t>
            </a:r>
            <a:r>
              <a:rPr lang="fr-FR" b="1" dirty="0" smtClean="0"/>
              <a:t> </a:t>
            </a:r>
            <a:r>
              <a:rPr lang="fr-FR" b="1" dirty="0" err="1" smtClean="0"/>
              <a:t>identity</a:t>
            </a:r>
            <a:r>
              <a:rPr lang="fr-FR" b="1" dirty="0" smtClean="0"/>
              <a:t> and </a:t>
            </a:r>
            <a:r>
              <a:rPr lang="fr-FR" b="1" dirty="0" err="1" smtClean="0"/>
              <a:t>foreign</a:t>
            </a:r>
            <a:r>
              <a:rPr lang="fr-FR" b="1" dirty="0" smtClean="0"/>
              <a:t> </a:t>
            </a:r>
            <a:r>
              <a:rPr lang="fr-FR" b="1" dirty="0" err="1" smtClean="0"/>
              <a:t>origins</a:t>
            </a:r>
            <a:r>
              <a:rPr lang="fr-FR" b="1" dirty="0" smtClean="0"/>
              <a:t> have </a:t>
            </a:r>
            <a:r>
              <a:rPr lang="fr-FR" b="1" dirty="0" err="1" smtClean="0"/>
              <a:t>started</a:t>
            </a:r>
            <a:r>
              <a:rPr lang="fr-FR" b="1" dirty="0" smtClean="0"/>
              <a:t> to </a:t>
            </a:r>
            <a:r>
              <a:rPr lang="fr-FR" b="1" dirty="0" err="1" smtClean="0"/>
              <a:t>play</a:t>
            </a:r>
            <a:r>
              <a:rPr lang="fr-FR" b="1" dirty="0" smtClean="0"/>
              <a:t> a more important </a:t>
            </a:r>
            <a:r>
              <a:rPr lang="fr-FR" b="1" dirty="0" err="1" smtClean="0"/>
              <a:t>role</a:t>
            </a:r>
            <a:r>
              <a:rPr lang="fr-FR" b="1" dirty="0" smtClean="0"/>
              <a:t> since the 1980s-1990s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747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96" y="0"/>
            <a:ext cx="10562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3" y="0"/>
            <a:ext cx="10600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61" y="0"/>
            <a:ext cx="11111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95" y="0"/>
            <a:ext cx="10868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24" y="0"/>
            <a:ext cx="1043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67" y="0"/>
            <a:ext cx="11340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8" y="0"/>
            <a:ext cx="10843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0" y="0"/>
            <a:ext cx="11298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183" y="496956"/>
            <a:ext cx="11489634" cy="82494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Borders and property: </a:t>
            </a:r>
            <a:r>
              <a:rPr lang="en-US" sz="3600" b="1" dirty="0">
                <a:latin typeface="+mn-lt"/>
              </a:rPr>
              <a:t>the four-way electorate in </a:t>
            </a:r>
            <a:r>
              <a:rPr lang="en-US" sz="3600" b="1" dirty="0" smtClean="0">
                <a:latin typeface="+mn-lt"/>
              </a:rPr>
              <a:t>France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470" y="1321906"/>
            <a:ext cx="11439939" cy="5267738"/>
          </a:xfrm>
        </p:spPr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conflict</a:t>
            </a:r>
            <a:r>
              <a:rPr lang="fr-FR" dirty="0" smtClean="0"/>
              <a:t> in France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summarized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main dimensions: </a:t>
            </a:r>
            <a:r>
              <a:rPr lang="fr-FR" b="1" dirty="0" smtClean="0"/>
              <a:t>support or </a:t>
            </a:r>
            <a:r>
              <a:rPr lang="fr-FR" b="1" dirty="0" err="1" smtClean="0"/>
              <a:t>hostility</a:t>
            </a:r>
            <a:r>
              <a:rPr lang="fr-FR" b="1" dirty="0" smtClean="0"/>
              <a:t> to redistribution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rich</a:t>
            </a:r>
            <a:r>
              <a:rPr lang="fr-FR" dirty="0" smtClean="0"/>
              <a:t> and </a:t>
            </a:r>
            <a:r>
              <a:rPr lang="fr-FR" dirty="0" err="1" smtClean="0"/>
              <a:t>poor</a:t>
            </a:r>
            <a:r>
              <a:rPr lang="fr-FR" dirty="0" smtClean="0"/>
              <a:t>, and </a:t>
            </a:r>
            <a:r>
              <a:rPr lang="fr-FR" b="1" dirty="0" smtClean="0"/>
              <a:t>support or </a:t>
            </a:r>
            <a:r>
              <a:rPr lang="fr-FR" b="1" dirty="0" err="1" smtClean="0"/>
              <a:t>hostility</a:t>
            </a:r>
            <a:r>
              <a:rPr lang="fr-FR" b="1" dirty="0" smtClean="0"/>
              <a:t> to migrants</a:t>
            </a:r>
            <a:r>
              <a:rPr lang="fr-FR" dirty="0" smtClean="0"/>
              <a:t>.  </a:t>
            </a:r>
          </a:p>
          <a:p>
            <a:r>
              <a:rPr lang="fr-FR" dirty="0" smtClean="0"/>
              <a:t>I.e. </a:t>
            </a:r>
            <a:r>
              <a:rPr lang="fr-FR" dirty="0" err="1" smtClean="0"/>
              <a:t>conflict</a:t>
            </a:r>
            <a:r>
              <a:rPr lang="fr-FR" dirty="0" smtClean="0"/>
              <a:t> about wealth vs </a:t>
            </a:r>
            <a:r>
              <a:rPr lang="fr-FR" dirty="0" err="1" smtClean="0"/>
              <a:t>conflict</a:t>
            </a:r>
            <a:r>
              <a:rPr lang="fr-FR" dirty="0" smtClean="0"/>
              <a:t> about </a:t>
            </a:r>
            <a:r>
              <a:rPr lang="fr-FR" dirty="0" err="1" smtClean="0"/>
              <a:t>borders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striking</a:t>
            </a:r>
            <a:r>
              <a:rPr lang="fr-FR" dirty="0" smtClean="0"/>
              <a:t> point is that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dimensions have </a:t>
            </a:r>
            <a:r>
              <a:rPr lang="fr-FR" dirty="0" err="1" smtClean="0"/>
              <a:t>little</a:t>
            </a:r>
            <a:r>
              <a:rPr lang="fr-FR" dirty="0" smtClean="0"/>
              <a:t> </a:t>
            </a:r>
            <a:r>
              <a:rPr lang="fr-FR" dirty="0" err="1" smtClean="0"/>
              <a:t>correlation</a:t>
            </a:r>
            <a:r>
              <a:rPr lang="fr-FR" dirty="0" smtClean="0"/>
              <a:t> in the distribution of </a:t>
            </a:r>
            <a:r>
              <a:rPr lang="fr-FR" dirty="0" err="1" smtClean="0"/>
              <a:t>voters</a:t>
            </a:r>
            <a:r>
              <a:rPr lang="fr-FR" dirty="0" smtClean="0"/>
              <a:t> </a:t>
            </a:r>
            <a:r>
              <a:rPr lang="fr-FR" dirty="0" err="1" smtClean="0"/>
              <a:t>preferences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that in </a:t>
            </a:r>
            <a:r>
              <a:rPr lang="fr-FR" dirty="0" err="1" smtClean="0"/>
              <a:t>effect</a:t>
            </a:r>
            <a:r>
              <a:rPr lang="fr-FR" dirty="0" smtClean="0"/>
              <a:t> the </a:t>
            </a:r>
            <a:r>
              <a:rPr lang="fr-FR" dirty="0" err="1" smtClean="0"/>
              <a:t>electorate</a:t>
            </a:r>
            <a:r>
              <a:rPr lang="fr-FR" dirty="0" smtClean="0"/>
              <a:t> is </a:t>
            </a:r>
            <a:r>
              <a:rPr lang="fr-FR" dirty="0" err="1" smtClean="0"/>
              <a:t>divided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four </a:t>
            </a:r>
            <a:r>
              <a:rPr lang="fr-FR" dirty="0" err="1" smtClean="0"/>
              <a:t>quarters</a:t>
            </a:r>
            <a:r>
              <a:rPr lang="fr-FR" dirty="0" smtClean="0"/>
              <a:t> of comparable size.</a:t>
            </a:r>
          </a:p>
          <a:p>
            <a:r>
              <a:rPr lang="fr-FR" b="1" dirty="0"/>
              <a:t> </a:t>
            </a:r>
            <a:r>
              <a:rPr lang="fr-FR" b="1" dirty="0" smtClean="0"/>
              <a:t>→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unstable</a:t>
            </a:r>
            <a:r>
              <a:rPr lang="fr-FR" b="1" dirty="0" smtClean="0"/>
              <a:t> situation </a:t>
            </a:r>
            <a:r>
              <a:rPr lang="fr-FR" dirty="0" smtClean="0"/>
              <a:t>(as </a:t>
            </a:r>
            <a:r>
              <a:rPr lang="fr-FR" dirty="0" err="1" smtClean="0"/>
              <a:t>exemplified</a:t>
            </a:r>
            <a:r>
              <a:rPr lang="fr-FR" dirty="0" smtClean="0"/>
              <a:t> by first round of </a:t>
            </a:r>
            <a:r>
              <a:rPr lang="fr-FR" dirty="0" err="1" smtClean="0"/>
              <a:t>presidential</a:t>
            </a:r>
            <a:r>
              <a:rPr lang="fr-FR" dirty="0" smtClean="0"/>
              <a:t> </a:t>
            </a:r>
            <a:r>
              <a:rPr lang="fr-FR" dirty="0" err="1" smtClean="0"/>
              <a:t>election</a:t>
            </a:r>
            <a:r>
              <a:rPr lang="fr-FR" dirty="0" smtClean="0"/>
              <a:t> 2017: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tight</a:t>
            </a:r>
            <a:r>
              <a:rPr lang="fr-FR" dirty="0" smtClean="0"/>
              <a:t> race </a:t>
            </a:r>
            <a:r>
              <a:rPr lang="fr-FR" dirty="0" err="1" smtClean="0"/>
              <a:t>between</a:t>
            </a:r>
            <a:r>
              <a:rPr lang="fr-FR" dirty="0" smtClean="0"/>
              <a:t> four candidates)</a:t>
            </a:r>
            <a:endParaRPr lang="fr-FR" dirty="0"/>
          </a:p>
          <a:p>
            <a:r>
              <a:rPr lang="fr-FR" b="1" dirty="0"/>
              <a:t>F</a:t>
            </a:r>
            <a:r>
              <a:rPr lang="fr-FR" b="1" dirty="0" smtClean="0"/>
              <a:t>uture </a:t>
            </a:r>
            <a:r>
              <a:rPr lang="fr-FR" b="1" dirty="0" err="1" smtClean="0"/>
              <a:t>evolution</a:t>
            </a:r>
            <a:r>
              <a:rPr lang="fr-FR" b="1" dirty="0" smtClean="0"/>
              <a:t>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depend</a:t>
            </a:r>
            <a:r>
              <a:rPr lang="fr-FR" b="1" dirty="0" smtClean="0"/>
              <a:t> on </a:t>
            </a:r>
            <a:r>
              <a:rPr lang="fr-FR" b="1" dirty="0" err="1" smtClean="0"/>
              <a:t>which</a:t>
            </a:r>
            <a:r>
              <a:rPr lang="fr-FR" b="1" dirty="0" smtClean="0"/>
              <a:t> of the </a:t>
            </a:r>
            <a:r>
              <a:rPr lang="fr-FR" b="1" dirty="0" err="1" smtClean="0"/>
              <a:t>two</a:t>
            </a:r>
            <a:r>
              <a:rPr lang="fr-FR" b="1" dirty="0" smtClean="0"/>
              <a:t> dimensions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appear</a:t>
            </a:r>
            <a:r>
              <a:rPr lang="fr-FR" b="1" dirty="0" smtClean="0"/>
              <a:t> to </a:t>
            </a:r>
            <a:r>
              <a:rPr lang="fr-FR" b="1" dirty="0" err="1" smtClean="0"/>
              <a:t>matter</a:t>
            </a:r>
            <a:r>
              <a:rPr lang="fr-FR" b="1" dirty="0" smtClean="0"/>
              <a:t> the </a:t>
            </a:r>
            <a:r>
              <a:rPr lang="fr-FR" b="1" dirty="0" err="1" smtClean="0"/>
              <a:t>most</a:t>
            </a:r>
            <a:r>
              <a:rPr lang="fr-FR" dirty="0" smtClean="0"/>
              <a:t>: if redistribution is </a:t>
            </a:r>
            <a:r>
              <a:rPr lang="fr-FR" dirty="0" err="1" smtClean="0"/>
              <a:t>considered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impossible (</a:t>
            </a:r>
            <a:r>
              <a:rPr lang="fr-FR" dirty="0" err="1" smtClean="0"/>
              <a:t>e.g</a:t>
            </a:r>
            <a:r>
              <a:rPr lang="fr-FR" dirty="0" smtClean="0"/>
              <a:t>. due to tax </a:t>
            </a:r>
            <a:r>
              <a:rPr lang="fr-FR" dirty="0" err="1" smtClean="0"/>
              <a:t>competition</a:t>
            </a:r>
            <a:r>
              <a:rPr lang="fr-FR" dirty="0" smtClean="0"/>
              <a:t>), </a:t>
            </a:r>
            <a:r>
              <a:rPr lang="fr-FR" dirty="0" err="1" smtClean="0"/>
              <a:t>then</a:t>
            </a:r>
            <a:r>
              <a:rPr lang="fr-FR" dirty="0" smtClean="0"/>
              <a:t> the </a:t>
            </a:r>
            <a:r>
              <a:rPr lang="fr-FR" dirty="0" err="1" smtClean="0"/>
              <a:t>conflict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/>
              <a:t> </a:t>
            </a:r>
            <a:r>
              <a:rPr lang="fr-FR" dirty="0" err="1" smtClean="0"/>
              <a:t>mostly</a:t>
            </a:r>
            <a:r>
              <a:rPr lang="fr-FR" dirty="0" smtClean="0"/>
              <a:t> about </a:t>
            </a:r>
            <a:r>
              <a:rPr lang="fr-FR" dirty="0" err="1" smtClean="0"/>
              <a:t>borders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90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6471" y="206099"/>
            <a:ext cx="11241156" cy="936901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+mn-lt"/>
              </a:rPr>
              <a:t>Beyond </a:t>
            </a:r>
            <a:r>
              <a:rPr lang="fr-FR" sz="3600" b="1" dirty="0" err="1">
                <a:latin typeface="+mn-lt"/>
              </a:rPr>
              <a:t>left</a:t>
            </a:r>
            <a:r>
              <a:rPr lang="fr-FR" sz="3600" b="1" dirty="0">
                <a:latin typeface="+mn-lt"/>
              </a:rPr>
              <a:t> and right: the dimensions of </a:t>
            </a:r>
            <a:r>
              <a:rPr lang="fr-FR" sz="3600" b="1" dirty="0" err="1">
                <a:latin typeface="+mn-lt"/>
              </a:rPr>
              <a:t>political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err="1" smtClean="0">
                <a:latin typeface="+mn-lt"/>
              </a:rPr>
              <a:t>conflict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017" y="1222514"/>
            <a:ext cx="11579086" cy="53373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Main lesson from lectures 1-6: </a:t>
            </a:r>
            <a:r>
              <a:rPr lang="en-US" b="1" dirty="0" smtClean="0"/>
              <a:t>political and ideological changes play a crucial role in the process of </a:t>
            </a:r>
            <a:r>
              <a:rPr lang="en-US" b="1" dirty="0" err="1" smtClean="0"/>
              <a:t>socio-economic</a:t>
            </a:r>
            <a:r>
              <a:rPr lang="en-US" b="1" dirty="0" smtClean="0"/>
              <a:t> development &amp; the evolution of inequality structures</a:t>
            </a:r>
            <a:r>
              <a:rPr lang="en-US" b="1" dirty="0"/>
              <a:t>.</a:t>
            </a:r>
            <a:r>
              <a:rPr lang="en-US" b="1" dirty="0" smtClean="0"/>
              <a:t> </a:t>
            </a:r>
            <a:r>
              <a:rPr lang="en-US" dirty="0" smtClean="0"/>
              <a:t>Successful economic development requires a minimal consensus about the level &amp; structure of social inequality. </a:t>
            </a:r>
          </a:p>
          <a:p>
            <a:pPr>
              <a:defRPr/>
            </a:pPr>
            <a:r>
              <a:rPr lang="en-US" b="1" dirty="0" smtClean="0"/>
              <a:t>Therefore it is critical to better understand changing political attitudes and beliefs systems about inequality, the fair economy &amp; the just society</a:t>
            </a:r>
          </a:p>
          <a:p>
            <a:pPr>
              <a:defRPr/>
            </a:pPr>
            <a:r>
              <a:rPr lang="en-US" dirty="0" smtClean="0"/>
              <a:t>It is relatively easier to study beliefs systems in electoral democracies, in the sense that these beliefs systems translate into recorded voting attitudes</a:t>
            </a:r>
          </a:p>
          <a:p>
            <a:pPr>
              <a:defRPr/>
            </a:pPr>
            <a:r>
              <a:rPr lang="en-US" b="1" dirty="0" smtClean="0"/>
              <a:t>Key question: what forms do the various political parties &amp; coalitions take in different societies and historical periods, and how do they relate to inequality and redistributio</a:t>
            </a:r>
            <a:r>
              <a:rPr lang="en-US" b="1" dirty="0"/>
              <a:t>n</a:t>
            </a:r>
            <a:r>
              <a:rPr lang="en-US" b="1" dirty="0" smtClean="0"/>
              <a:t>?</a:t>
            </a:r>
            <a:r>
              <a:rPr lang="en-US" dirty="0" smtClean="0"/>
              <a:t> What are the different dimensions of political conflict and how do they change over time?                                                     </a:t>
            </a:r>
            <a:r>
              <a:rPr lang="en-US" b="1" dirty="0" smtClean="0"/>
              <a:t>Was there something unique in 1950-1980 left-right party system &amp; why?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90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3" y="0"/>
            <a:ext cx="12068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2" y="0"/>
            <a:ext cx="11700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183" y="89452"/>
            <a:ext cx="11489634" cy="76531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Changing </a:t>
            </a:r>
            <a:r>
              <a:rPr lang="en-US" sz="3600" b="1" dirty="0">
                <a:latin typeface="+mn-lt"/>
              </a:rPr>
              <a:t>political cleavages in the United </a:t>
            </a:r>
            <a:r>
              <a:rPr lang="en-US" sz="3600" b="1" dirty="0" smtClean="0">
                <a:latin typeface="+mn-lt"/>
              </a:rPr>
              <a:t>States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243" y="1311965"/>
            <a:ext cx="10737574" cy="4864998"/>
          </a:xfrm>
        </p:spPr>
        <p:txBody>
          <a:bodyPr/>
          <a:lstStyle/>
          <a:p>
            <a:r>
              <a:rPr lang="fr-FR" b="1" dirty="0" err="1" smtClean="0"/>
              <a:t>Unlike</a:t>
            </a:r>
            <a:r>
              <a:rPr lang="fr-FR" b="1" dirty="0" smtClean="0"/>
              <a:t> France, US </a:t>
            </a:r>
            <a:r>
              <a:rPr lang="fr-FR" b="1" dirty="0" err="1" smtClean="0"/>
              <a:t>formally</a:t>
            </a:r>
            <a:r>
              <a:rPr lang="fr-FR" b="1" dirty="0" smtClean="0"/>
              <a:t> has a </a:t>
            </a:r>
            <a:r>
              <a:rPr lang="fr-FR" b="1" dirty="0" err="1" smtClean="0"/>
              <a:t>two</a:t>
            </a:r>
            <a:r>
              <a:rPr lang="fr-FR" b="1" dirty="0" smtClean="0"/>
              <a:t>-party system</a:t>
            </a:r>
            <a:r>
              <a:rPr lang="fr-FR" dirty="0" smtClean="0"/>
              <a:t>: </a:t>
            </a:r>
            <a:r>
              <a:rPr lang="fr-FR" dirty="0" err="1" smtClean="0"/>
              <a:t>Democrats</a:t>
            </a:r>
            <a:r>
              <a:rPr lang="fr-FR" dirty="0" smtClean="0"/>
              <a:t> vs </a:t>
            </a:r>
            <a:r>
              <a:rPr lang="fr-FR" dirty="0" err="1" smtClean="0"/>
              <a:t>Republicans</a:t>
            </a:r>
            <a:r>
              <a:rPr lang="fr-FR" dirty="0" smtClean="0"/>
              <a:t> (</a:t>
            </a:r>
            <a:r>
              <a:rPr lang="fr-FR" dirty="0" err="1" smtClean="0"/>
              <a:t>partly</a:t>
            </a:r>
            <a:r>
              <a:rPr lang="fr-FR" dirty="0" smtClean="0"/>
              <a:t> due to electoral system)</a:t>
            </a:r>
          </a:p>
          <a:p>
            <a:r>
              <a:rPr lang="fr-FR" b="1" dirty="0" smtClean="0"/>
              <a:t>But in practice </a:t>
            </a:r>
            <a:r>
              <a:rPr lang="fr-FR" b="1" dirty="0" err="1" smtClean="0"/>
              <a:t>each</a:t>
            </a:r>
            <a:r>
              <a:rPr lang="fr-FR" b="1" dirty="0" smtClean="0"/>
              <a:t> party is </a:t>
            </a:r>
            <a:r>
              <a:rPr lang="fr-FR" b="1" dirty="0" err="1" smtClean="0"/>
              <a:t>also</a:t>
            </a:r>
            <a:r>
              <a:rPr lang="fr-FR" b="1" dirty="0" smtClean="0"/>
              <a:t> </a:t>
            </a:r>
            <a:r>
              <a:rPr lang="fr-FR" b="1" dirty="0" err="1" smtClean="0"/>
              <a:t>divided</a:t>
            </a:r>
            <a:r>
              <a:rPr lang="fr-FR" b="1" dirty="0" smtClean="0"/>
              <a:t> by major </a:t>
            </a:r>
            <a:r>
              <a:rPr lang="fr-FR" b="1" dirty="0" err="1" smtClean="0"/>
              <a:t>conflicts</a:t>
            </a:r>
            <a:r>
              <a:rPr lang="fr-FR" b="1" dirty="0" smtClean="0"/>
              <a:t> about redistribution </a:t>
            </a:r>
            <a:r>
              <a:rPr lang="fr-FR" dirty="0" smtClean="0"/>
              <a:t>(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Dems</a:t>
            </a:r>
            <a:r>
              <a:rPr lang="fr-FR" dirty="0" smtClean="0"/>
              <a:t> are </a:t>
            </a:r>
            <a:r>
              <a:rPr lang="fr-FR" dirty="0" err="1" smtClean="0"/>
              <a:t>strongly</a:t>
            </a:r>
            <a:r>
              <a:rPr lang="fr-FR" dirty="0" smtClean="0"/>
              <a:t> pro-redistribution, </a:t>
            </a:r>
            <a:r>
              <a:rPr lang="fr-FR" dirty="0" err="1" smtClean="0"/>
              <a:t>some</a:t>
            </a:r>
            <a:r>
              <a:rPr lang="fr-FR" dirty="0" smtClean="0"/>
              <a:t> not)  </a:t>
            </a:r>
            <a:r>
              <a:rPr lang="fr-FR" b="1" dirty="0" smtClean="0"/>
              <a:t>&amp; migration/</a:t>
            </a:r>
            <a:r>
              <a:rPr lang="fr-FR" b="1" dirty="0" err="1" smtClean="0"/>
              <a:t>ethnicity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Reps</a:t>
            </a:r>
            <a:r>
              <a:rPr lang="fr-FR" dirty="0" smtClean="0"/>
              <a:t> are </a:t>
            </a:r>
            <a:r>
              <a:rPr lang="fr-FR" dirty="0" err="1" smtClean="0"/>
              <a:t>strongly</a:t>
            </a:r>
            <a:r>
              <a:rPr lang="fr-FR" dirty="0" smtClean="0"/>
              <a:t> anti-</a:t>
            </a:r>
            <a:r>
              <a:rPr lang="fr-FR" dirty="0" err="1" smtClean="0"/>
              <a:t>minority</a:t>
            </a:r>
            <a:r>
              <a:rPr lang="fr-FR" dirty="0" smtClean="0"/>
              <a:t>, </a:t>
            </a:r>
            <a:r>
              <a:rPr lang="fr-FR" dirty="0" err="1" smtClean="0"/>
              <a:t>some</a:t>
            </a:r>
            <a:r>
              <a:rPr lang="fr-FR" dirty="0" smtClean="0"/>
              <a:t> not)</a:t>
            </a:r>
          </a:p>
          <a:p>
            <a:r>
              <a:rPr lang="fr-FR" dirty="0" smtClean="0"/>
              <a:t>In the end, the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r>
              <a:rPr lang="fr-FR" dirty="0" smtClean="0"/>
              <a:t> of the structure of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conflict</a:t>
            </a:r>
            <a:r>
              <a:rPr lang="fr-FR" dirty="0" smtClean="0"/>
              <a:t> in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decades</a:t>
            </a:r>
            <a:r>
              <a:rPr lang="fr-FR" dirty="0" smtClean="0"/>
              <a:t> </a:t>
            </a:r>
            <a:r>
              <a:rPr lang="fr-FR" dirty="0" err="1" smtClean="0"/>
              <a:t>bears</a:t>
            </a:r>
            <a:r>
              <a:rPr lang="fr-FR" dirty="0" smtClean="0"/>
              <a:t> a lot of </a:t>
            </a:r>
            <a:r>
              <a:rPr lang="fr-FR" dirty="0" err="1" smtClean="0"/>
              <a:t>similarity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that of France, </a:t>
            </a:r>
            <a:r>
              <a:rPr lang="fr-FR" dirty="0" err="1" smtClean="0"/>
              <a:t>including</a:t>
            </a:r>
            <a:r>
              <a:rPr lang="fr-FR" dirty="0" smtClean="0"/>
              <a:t> the </a:t>
            </a:r>
            <a:r>
              <a:rPr lang="fr-FR" dirty="0" err="1" smtClean="0"/>
              <a:t>unstablity</a:t>
            </a:r>
            <a:r>
              <a:rPr lang="fr-FR" dirty="0" smtClean="0"/>
              <a:t> of the four-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electorate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5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38" y="0"/>
            <a:ext cx="10897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64" y="0"/>
            <a:ext cx="10914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1" y="0"/>
            <a:ext cx="1102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82" y="0"/>
            <a:ext cx="10598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38" y="0"/>
            <a:ext cx="11309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97" y="0"/>
            <a:ext cx="10874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24" y="0"/>
            <a:ext cx="1102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965" y="288236"/>
            <a:ext cx="12023035" cy="63113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fr-FR" b="1" dirty="0" smtClean="0"/>
              <a:t>On-going comparative research program using post-electoral surveys:</a:t>
            </a:r>
            <a:endParaRPr lang="en-US" altLang="fr-FR" b="1" dirty="0"/>
          </a:p>
          <a:p>
            <a:pPr>
              <a:defRPr/>
            </a:pPr>
            <a:r>
              <a:rPr lang="en-US" dirty="0" smtClean="0"/>
              <a:t>T</a:t>
            </a:r>
            <a:r>
              <a:rPr lang="en-US" dirty="0"/>
              <a:t>. Piketty, </a:t>
            </a:r>
            <a:r>
              <a:rPr lang="en-US" u="sng" dirty="0">
                <a:hlinkClick r:id="rId2"/>
              </a:rPr>
              <a:t>Brahmin Left vs Merchant Right: Rising Inequality </a:t>
            </a:r>
            <a:r>
              <a:rPr lang="en-US" u="sng" dirty="0" smtClean="0">
                <a:hlinkClick r:id="rId2"/>
              </a:rPr>
              <a:t>and </a:t>
            </a:r>
            <a:r>
              <a:rPr lang="en-US" u="sng" dirty="0">
                <a:hlinkClick r:id="rId2"/>
              </a:rPr>
              <a:t>the Changing Structure of Political Conflict. Evidence from France, Britain &amp;</a:t>
            </a:r>
            <a:r>
              <a:rPr lang="en-US" u="sng" dirty="0" smtClean="0">
                <a:hlinkClick r:id="rId2"/>
              </a:rPr>
              <a:t> </a:t>
            </a:r>
            <a:r>
              <a:rPr lang="en-US" u="sng" dirty="0">
                <a:hlinkClick r:id="rId2"/>
              </a:rPr>
              <a:t>the US 1948-2017</a:t>
            </a:r>
            <a:r>
              <a:rPr lang="en-US" dirty="0"/>
              <a:t>, WID.world WP, 2018</a:t>
            </a:r>
          </a:p>
          <a:p>
            <a:pPr>
              <a:defRPr/>
            </a:pPr>
            <a:r>
              <a:rPr lang="en-US" dirty="0" smtClean="0"/>
              <a:t>A</a:t>
            </a:r>
            <a:r>
              <a:rPr lang="en-US" dirty="0"/>
              <a:t>. Gethin, C. Martinez-</a:t>
            </a:r>
            <a:r>
              <a:rPr lang="en-US" dirty="0" err="1"/>
              <a:t>Tolenado</a:t>
            </a:r>
            <a:r>
              <a:rPr lang="en-US" dirty="0"/>
              <a:t>, T. Piketty, </a:t>
            </a:r>
            <a:r>
              <a:rPr lang="en-US" u="sng" dirty="0">
                <a:hlinkClick r:id="rId3"/>
              </a:rPr>
              <a:t>Political Cleavages &amp; Inequality. Evidence from Electoral Democracies 1950-2018</a:t>
            </a:r>
            <a:r>
              <a:rPr lang="en-US" dirty="0"/>
              <a:t>, WID.world, 2019</a:t>
            </a:r>
            <a:endParaRPr lang="en-US" altLang="fr-FR" dirty="0"/>
          </a:p>
          <a:p>
            <a:r>
              <a:rPr lang="en-US" dirty="0" smtClean="0"/>
              <a:t>A</a:t>
            </a:r>
            <a:r>
              <a:rPr lang="en-US" dirty="0"/>
              <a:t>. Banerjee, A. Gethin, T. Piketty, </a:t>
            </a:r>
            <a:r>
              <a:rPr lang="en-US" u="sng" dirty="0">
                <a:hlinkClick r:id="rId4"/>
              </a:rPr>
              <a:t>Growing Cleavages in India? Evidence from the Changing Structure of Electorates 1962-2014</a:t>
            </a:r>
            <a:r>
              <a:rPr lang="en-US" dirty="0"/>
              <a:t>, Economic and Political Weekly, 2019 (</a:t>
            </a:r>
            <a:r>
              <a:rPr lang="en-US" u="sng" dirty="0">
                <a:hlinkClick r:id="rId5"/>
              </a:rPr>
              <a:t>WID.world WP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More countries are currently being studied</a:t>
            </a:r>
          </a:p>
          <a:p>
            <a:r>
              <a:rPr lang="fr-FR" b="1" dirty="0" err="1" smtClean="0"/>
              <a:t>Unfortunately</a:t>
            </a:r>
            <a:r>
              <a:rPr lang="fr-FR" b="1" dirty="0" smtClean="0"/>
              <a:t>, </a:t>
            </a:r>
            <a:r>
              <a:rPr lang="fr-FR" b="1" dirty="0" err="1" smtClean="0"/>
              <a:t>there</a:t>
            </a:r>
            <a:r>
              <a:rPr lang="fr-FR" b="1" dirty="0" smtClean="0"/>
              <a:t> </a:t>
            </a:r>
            <a:r>
              <a:rPr lang="fr-FR" b="1" dirty="0" err="1" smtClean="0"/>
              <a:t>exists</a:t>
            </a:r>
            <a:r>
              <a:rPr lang="fr-FR" b="1" dirty="0" smtClean="0"/>
              <a:t> no </a:t>
            </a:r>
            <a:r>
              <a:rPr lang="fr-FR" b="1" dirty="0" err="1" smtClean="0"/>
              <a:t>post-electoral</a:t>
            </a:r>
            <a:r>
              <a:rPr lang="fr-FR" b="1" dirty="0" smtClean="0"/>
              <a:t> </a:t>
            </a:r>
            <a:r>
              <a:rPr lang="fr-FR" b="1" dirty="0" err="1" smtClean="0"/>
              <a:t>survey</a:t>
            </a:r>
            <a:r>
              <a:rPr lang="fr-FR" b="1" dirty="0" smtClean="0"/>
              <a:t> </a:t>
            </a:r>
            <a:r>
              <a:rPr lang="fr-FR" b="1" dirty="0" err="1" smtClean="0"/>
              <a:t>before</a:t>
            </a:r>
            <a:r>
              <a:rPr lang="fr-FR" b="1" dirty="0" smtClean="0"/>
              <a:t> the 1940s-1950s.  In </a:t>
            </a:r>
            <a:r>
              <a:rPr lang="fr-FR" b="1" dirty="0" err="1" smtClean="0"/>
              <a:t>order</a:t>
            </a:r>
            <a:r>
              <a:rPr lang="fr-FR" b="1" dirty="0" smtClean="0"/>
              <a:t> to </a:t>
            </a:r>
            <a:r>
              <a:rPr lang="fr-FR" b="1" dirty="0" err="1" smtClean="0"/>
              <a:t>study</a:t>
            </a:r>
            <a:r>
              <a:rPr lang="fr-FR" b="1" dirty="0" smtClean="0"/>
              <a:t> longer time </a:t>
            </a:r>
            <a:r>
              <a:rPr lang="fr-FR" b="1" dirty="0" err="1" smtClean="0"/>
              <a:t>periods</a:t>
            </a:r>
            <a:r>
              <a:rPr lang="fr-FR" b="1" dirty="0" smtClean="0"/>
              <a:t>, one </a:t>
            </a:r>
            <a:r>
              <a:rPr lang="fr-FR" b="1" dirty="0" err="1" smtClean="0"/>
              <a:t>needs</a:t>
            </a:r>
            <a:r>
              <a:rPr lang="fr-FR" b="1" dirty="0" smtClean="0"/>
              <a:t> to use other data sources: local-</a:t>
            </a:r>
            <a:r>
              <a:rPr lang="fr-FR" b="1" dirty="0" err="1" smtClean="0"/>
              <a:t>level</a:t>
            </a:r>
            <a:r>
              <a:rPr lang="fr-FR" b="1" dirty="0" smtClean="0"/>
              <a:t> </a:t>
            </a:r>
            <a:r>
              <a:rPr lang="fr-FR" b="1" dirty="0" err="1" smtClean="0"/>
              <a:t>election</a:t>
            </a:r>
            <a:r>
              <a:rPr lang="fr-FR" b="1" dirty="0" smtClean="0"/>
              <a:t> </a:t>
            </a:r>
            <a:r>
              <a:rPr lang="fr-FR" b="1" dirty="0" err="1" smtClean="0"/>
              <a:t>results</a:t>
            </a:r>
            <a:r>
              <a:rPr lang="fr-FR" b="1" dirty="0" smtClean="0"/>
              <a:t> </a:t>
            </a:r>
            <a:r>
              <a:rPr lang="fr-FR" b="1" dirty="0" err="1" smtClean="0"/>
              <a:t>matched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local-</a:t>
            </a:r>
            <a:r>
              <a:rPr lang="fr-FR" b="1" dirty="0" err="1" smtClean="0"/>
              <a:t>level</a:t>
            </a:r>
            <a:r>
              <a:rPr lang="fr-FR" b="1" dirty="0" smtClean="0"/>
              <a:t> census &amp; fiscal data.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8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56" y="0"/>
            <a:ext cx="11014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183" y="89452"/>
            <a:ext cx="11489634" cy="76531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Changing </a:t>
            </a:r>
            <a:r>
              <a:rPr lang="en-US" sz="3600" b="1" dirty="0">
                <a:latin typeface="+mn-lt"/>
              </a:rPr>
              <a:t>political cleavages in the United </a:t>
            </a:r>
            <a:r>
              <a:rPr lang="en-US" sz="3600" b="1" dirty="0" smtClean="0">
                <a:latin typeface="+mn-lt"/>
              </a:rPr>
              <a:t>Kingdom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Despite</a:t>
            </a:r>
            <a:r>
              <a:rPr lang="fr-FR" b="1" dirty="0" smtClean="0"/>
              <a:t> the UK, US and French party </a:t>
            </a:r>
            <a:r>
              <a:rPr lang="fr-FR" b="1" dirty="0" err="1" smtClean="0"/>
              <a:t>systems</a:t>
            </a:r>
            <a:r>
              <a:rPr lang="fr-FR" b="1" dirty="0" smtClean="0"/>
              <a:t>, </a:t>
            </a:r>
            <a:r>
              <a:rPr lang="fr-FR" b="1" dirty="0" err="1" smtClean="0"/>
              <a:t>it</a:t>
            </a:r>
            <a:r>
              <a:rPr lang="fr-FR" b="1" dirty="0" smtClean="0"/>
              <a:t> is </a:t>
            </a:r>
            <a:r>
              <a:rPr lang="fr-FR" b="1" dirty="0" err="1" smtClean="0"/>
              <a:t>striking</a:t>
            </a:r>
            <a:r>
              <a:rPr lang="fr-FR" b="1" dirty="0" smtClean="0"/>
              <a:t> to </a:t>
            </a:r>
            <a:r>
              <a:rPr lang="fr-FR" b="1" dirty="0" err="1" smtClean="0"/>
              <a:t>see</a:t>
            </a:r>
            <a:r>
              <a:rPr lang="fr-FR" b="1" dirty="0" smtClean="0"/>
              <a:t> </a:t>
            </a:r>
            <a:r>
              <a:rPr lang="fr-FR" b="1" dirty="0" err="1" smtClean="0"/>
              <a:t>relatively</a:t>
            </a:r>
            <a:r>
              <a:rPr lang="fr-FR" b="1" dirty="0" smtClean="0"/>
              <a:t> </a:t>
            </a:r>
            <a:r>
              <a:rPr lang="fr-FR" b="1" dirty="0" err="1" smtClean="0"/>
              <a:t>similar</a:t>
            </a:r>
            <a:r>
              <a:rPr lang="fr-FR" b="1" dirty="0" smtClean="0"/>
              <a:t> </a:t>
            </a:r>
            <a:r>
              <a:rPr lang="fr-FR" b="1" dirty="0" err="1" smtClean="0"/>
              <a:t>evolutions</a:t>
            </a:r>
            <a:r>
              <a:rPr lang="fr-FR" b="1" dirty="0" smtClean="0"/>
              <a:t> in all </a:t>
            </a:r>
            <a:r>
              <a:rPr lang="fr-FR" b="1" dirty="0" err="1" smtClean="0"/>
              <a:t>three</a:t>
            </a:r>
            <a:r>
              <a:rPr lang="fr-FR" b="1" dirty="0" smtClean="0"/>
              <a:t> countries</a:t>
            </a:r>
          </a:p>
          <a:p>
            <a:r>
              <a:rPr lang="fr-FR" b="1" dirty="0" smtClean="0"/>
              <a:t>This expresses the </a:t>
            </a:r>
            <a:r>
              <a:rPr lang="fr-FR" b="1" dirty="0" err="1" smtClean="0"/>
              <a:t>fact</a:t>
            </a:r>
            <a:r>
              <a:rPr lang="fr-FR" b="1" dirty="0" smtClean="0"/>
              <a:t> that Western electoral </a:t>
            </a:r>
            <a:r>
              <a:rPr lang="fr-FR" b="1" dirty="0" err="1" smtClean="0"/>
              <a:t>democracies</a:t>
            </a:r>
            <a:r>
              <a:rPr lang="fr-FR" b="1" dirty="0" smtClean="0"/>
              <a:t> have gone through comparable challenges and limitations</a:t>
            </a:r>
            <a:r>
              <a:rPr lang="fr-FR" dirty="0" smtClean="0"/>
              <a:t>:                                    large &amp; persistent </a:t>
            </a:r>
            <a:r>
              <a:rPr lang="fr-FR" dirty="0" err="1" smtClean="0"/>
              <a:t>educational</a:t>
            </a:r>
            <a:r>
              <a:rPr lang="fr-FR" dirty="0" smtClean="0"/>
              <a:t> </a:t>
            </a:r>
            <a:r>
              <a:rPr lang="fr-FR" dirty="0" err="1" smtClean="0"/>
              <a:t>inequalities</a:t>
            </a:r>
            <a:r>
              <a:rPr lang="fr-FR" dirty="0" smtClean="0"/>
              <a:t> (</a:t>
            </a:r>
            <a:r>
              <a:rPr lang="fr-FR" dirty="0" err="1" smtClean="0"/>
              <a:t>higher</a:t>
            </a:r>
            <a:r>
              <a:rPr lang="fr-FR" dirty="0" smtClean="0"/>
              <a:t> education challenge); tax </a:t>
            </a:r>
            <a:r>
              <a:rPr lang="fr-FR" dirty="0" err="1" smtClean="0"/>
              <a:t>competition</a:t>
            </a:r>
            <a:r>
              <a:rPr lang="fr-FR" dirty="0" smtClean="0"/>
              <a:t> &amp; </a:t>
            </a:r>
            <a:r>
              <a:rPr lang="fr-FR" dirty="0" err="1" smtClean="0"/>
              <a:t>globalization</a:t>
            </a:r>
            <a:r>
              <a:rPr lang="fr-FR" dirty="0" smtClean="0"/>
              <a:t>; </a:t>
            </a:r>
            <a:r>
              <a:rPr lang="fr-FR" dirty="0" err="1" smtClean="0"/>
              <a:t>post-communist</a:t>
            </a:r>
            <a:r>
              <a:rPr lang="fr-FR" dirty="0" smtClean="0"/>
              <a:t> hyper-capitalism; post-colonial 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also</a:t>
            </a:r>
            <a:r>
              <a:rPr lang="fr-FR" dirty="0" smtClean="0"/>
              <a:t> UK </a:t>
            </a:r>
            <a:r>
              <a:rPr lang="fr-FR" dirty="0" err="1" smtClean="0"/>
              <a:t>specifities</a:t>
            </a:r>
            <a:r>
              <a:rPr lang="fr-FR" dirty="0" smtClean="0"/>
              <a:t>: shifts in Labour party leadership;  rising </a:t>
            </a:r>
            <a:r>
              <a:rPr lang="fr-FR" dirty="0" err="1" smtClean="0"/>
              <a:t>role</a:t>
            </a:r>
            <a:r>
              <a:rPr lang="fr-FR" dirty="0" smtClean="0"/>
              <a:t> of the </a:t>
            </a:r>
            <a:r>
              <a:rPr lang="fr-FR" dirty="0" err="1" smtClean="0"/>
              <a:t>conflict</a:t>
            </a:r>
            <a:r>
              <a:rPr lang="fr-FR" dirty="0" smtClean="0"/>
              <a:t> over Brexit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21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61" y="0"/>
            <a:ext cx="1139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89" y="0"/>
            <a:ext cx="11015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87" y="0"/>
            <a:ext cx="11063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78" y="0"/>
            <a:ext cx="10413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35" y="0"/>
            <a:ext cx="11006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41" y="0"/>
            <a:ext cx="11279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97" y="0"/>
            <a:ext cx="10874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70" y="327991"/>
            <a:ext cx="11648660" cy="6400799"/>
          </a:xfrm>
        </p:spPr>
        <p:txBody>
          <a:bodyPr/>
          <a:lstStyle/>
          <a:p>
            <a:r>
              <a:rPr lang="fr-FR" b="1" dirty="0" smtClean="0"/>
              <a:t>« Standard » </a:t>
            </a:r>
            <a:r>
              <a:rPr lang="fr-FR" b="1" dirty="0" err="1" smtClean="0"/>
              <a:t>view</a:t>
            </a:r>
            <a:r>
              <a:rPr lang="fr-FR" b="1" dirty="0" smtClean="0"/>
              <a:t> of the </a:t>
            </a:r>
            <a:r>
              <a:rPr lang="fr-FR" b="1" dirty="0" err="1" smtClean="0"/>
              <a:t>left</a:t>
            </a:r>
            <a:r>
              <a:rPr lang="fr-FR" b="1" dirty="0" smtClean="0"/>
              <a:t>-right party system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 err="1" smtClean="0"/>
              <a:t>political</a:t>
            </a:r>
            <a:r>
              <a:rPr lang="fr-FR" dirty="0" smtClean="0"/>
              <a:t> conflit is about redistribution </a:t>
            </a:r>
            <a:r>
              <a:rPr lang="fr-FR" dirty="0" err="1" smtClean="0"/>
              <a:t>between</a:t>
            </a:r>
            <a:r>
              <a:rPr lang="fr-FR" dirty="0" smtClean="0"/>
              <a:t> social classes </a:t>
            </a:r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socioeconomic</a:t>
            </a:r>
            <a:r>
              <a:rPr lang="fr-FR" dirty="0" smtClean="0"/>
              <a:t> groups vote for the </a:t>
            </a:r>
            <a:r>
              <a:rPr lang="fr-FR" dirty="0" err="1" smtClean="0"/>
              <a:t>left</a:t>
            </a:r>
            <a:r>
              <a:rPr lang="fr-FR" dirty="0" smtClean="0"/>
              <a:t>, </a:t>
            </a:r>
            <a:r>
              <a:rPr lang="fr-FR" dirty="0" err="1" smtClean="0"/>
              <a:t>higher</a:t>
            </a:r>
            <a:r>
              <a:rPr lang="fr-FR" dirty="0" smtClean="0"/>
              <a:t> groups vote for the right</a:t>
            </a:r>
          </a:p>
          <a:p>
            <a:r>
              <a:rPr lang="fr-FR" b="1" dirty="0" smtClean="0"/>
              <a:t>Pb: this « standard » </a:t>
            </a:r>
            <a:r>
              <a:rPr lang="fr-FR" b="1" dirty="0" err="1" smtClean="0"/>
              <a:t>view</a:t>
            </a:r>
            <a:r>
              <a:rPr lang="fr-FR" b="1" dirty="0" smtClean="0"/>
              <a:t> </a:t>
            </a:r>
            <a:r>
              <a:rPr lang="fr-FR" b="1" dirty="0" err="1" smtClean="0"/>
              <a:t>may</a:t>
            </a:r>
            <a:r>
              <a:rPr lang="fr-FR" b="1" dirty="0" smtClean="0"/>
              <a:t> </a:t>
            </a:r>
            <a:r>
              <a:rPr lang="fr-FR" b="1" dirty="0" err="1" smtClean="0"/>
              <a:t>apply</a:t>
            </a:r>
            <a:r>
              <a:rPr lang="fr-FR" b="1" dirty="0" smtClean="0"/>
              <a:t> to certain societies and </a:t>
            </a:r>
            <a:r>
              <a:rPr lang="fr-FR" b="1" dirty="0" err="1" smtClean="0"/>
              <a:t>historical</a:t>
            </a:r>
            <a:r>
              <a:rPr lang="fr-FR" b="1" dirty="0" smtClean="0"/>
              <a:t> </a:t>
            </a:r>
            <a:r>
              <a:rPr lang="fr-FR" b="1" dirty="0" err="1" smtClean="0"/>
              <a:t>periods</a:t>
            </a:r>
            <a:r>
              <a:rPr lang="fr-FR" b="1" dirty="0" smtClean="0"/>
              <a:t> (</a:t>
            </a:r>
            <a:r>
              <a:rPr lang="fr-FR" b="1" dirty="0" err="1" smtClean="0"/>
              <a:t>e.g</a:t>
            </a:r>
            <a:r>
              <a:rPr lang="fr-FR" b="1" dirty="0" smtClean="0"/>
              <a:t>. 1950-1980 in Western electoral </a:t>
            </a:r>
            <a:r>
              <a:rPr lang="fr-FR" b="1" dirty="0" err="1" smtClean="0"/>
              <a:t>democracies</a:t>
            </a:r>
            <a:r>
              <a:rPr lang="fr-FR" b="1" dirty="0" smtClean="0"/>
              <a:t>), but </a:t>
            </a:r>
            <a:r>
              <a:rPr lang="fr-FR" b="1" dirty="0" err="1" smtClean="0"/>
              <a:t>it</a:t>
            </a:r>
            <a:r>
              <a:rPr lang="fr-FR" b="1" dirty="0" smtClean="0"/>
              <a:t> is </a:t>
            </a:r>
            <a:r>
              <a:rPr lang="fr-FR" b="1" dirty="0" err="1" smtClean="0"/>
              <a:t>certainly</a:t>
            </a:r>
            <a:r>
              <a:rPr lang="fr-FR" b="1" dirty="0" smtClean="0"/>
              <a:t> not </a:t>
            </a:r>
            <a:r>
              <a:rPr lang="fr-FR" b="1" dirty="0" err="1" smtClean="0"/>
              <a:t>universal</a:t>
            </a:r>
            <a:r>
              <a:rPr lang="fr-FR" b="1" dirty="0" smtClean="0"/>
              <a:t>. </a:t>
            </a:r>
            <a:endParaRPr lang="fr-FR" b="1" dirty="0"/>
          </a:p>
          <a:p>
            <a:r>
              <a:rPr lang="fr-FR" b="1" dirty="0" smtClean="0"/>
              <a:t>First, the different dimensions of </a:t>
            </a:r>
            <a:r>
              <a:rPr lang="fr-FR" b="1" dirty="0" err="1" smtClean="0"/>
              <a:t>socioeconomic</a:t>
            </a:r>
            <a:r>
              <a:rPr lang="fr-FR" b="1" dirty="0" smtClean="0"/>
              <a:t> </a:t>
            </a:r>
            <a:r>
              <a:rPr lang="fr-FR" b="1" dirty="0" err="1" smtClean="0"/>
              <a:t>cleavages</a:t>
            </a:r>
            <a:r>
              <a:rPr lang="fr-FR" b="1" dirty="0" smtClean="0"/>
              <a:t> (education, income, wealth, etc.) </a:t>
            </a:r>
            <a:r>
              <a:rPr lang="fr-FR" b="1" dirty="0" err="1" smtClean="0"/>
              <a:t>may</a:t>
            </a:r>
            <a:r>
              <a:rPr lang="fr-FR" b="1" dirty="0" smtClean="0"/>
              <a:t> not </a:t>
            </a:r>
            <a:r>
              <a:rPr lang="fr-FR" b="1" dirty="0" err="1" smtClean="0"/>
              <a:t>always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aligned</a:t>
            </a:r>
            <a:r>
              <a:rPr lang="fr-FR" b="1" dirty="0" smtClean="0"/>
              <a:t>.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aligned</a:t>
            </a:r>
            <a:r>
              <a:rPr lang="fr-FR" dirty="0" smtClean="0"/>
              <a:t> in 1950-1980, but in 1990-2020 we observe the rise of a « multiple </a:t>
            </a:r>
            <a:r>
              <a:rPr lang="fr-FR" dirty="0" err="1" smtClean="0"/>
              <a:t>elites</a:t>
            </a:r>
            <a:r>
              <a:rPr lang="fr-FR" dirty="0" smtClean="0"/>
              <a:t> » system: </a:t>
            </a:r>
            <a:r>
              <a:rPr lang="fr-FR" dirty="0" err="1" smtClean="0"/>
              <a:t>educational</a:t>
            </a:r>
            <a:r>
              <a:rPr lang="fr-FR" dirty="0" smtClean="0"/>
              <a:t> </a:t>
            </a:r>
            <a:r>
              <a:rPr lang="fr-FR" dirty="0" err="1" smtClean="0"/>
              <a:t>elite</a:t>
            </a:r>
            <a:r>
              <a:rPr lang="fr-FR" dirty="0" smtClean="0"/>
              <a:t> now votes for the </a:t>
            </a:r>
            <a:r>
              <a:rPr lang="fr-FR" dirty="0" err="1" smtClean="0"/>
              <a:t>left</a:t>
            </a:r>
            <a:r>
              <a:rPr lang="fr-FR" dirty="0" smtClean="0"/>
              <a:t>, </a:t>
            </a:r>
            <a:r>
              <a:rPr lang="fr-FR" dirty="0" err="1" smtClean="0"/>
              <a:t>while</a:t>
            </a:r>
            <a:r>
              <a:rPr lang="fr-FR" dirty="0" smtClean="0"/>
              <a:t> wealth </a:t>
            </a:r>
            <a:r>
              <a:rPr lang="fr-FR" dirty="0" err="1" smtClean="0"/>
              <a:t>elite</a:t>
            </a:r>
            <a:r>
              <a:rPr lang="fr-FR" dirty="0" smtClean="0"/>
              <a:t> </a:t>
            </a:r>
            <a:r>
              <a:rPr lang="fr-FR" dirty="0" err="1" smtClean="0"/>
              <a:t>keeps</a:t>
            </a:r>
            <a:r>
              <a:rPr lang="fr-FR" dirty="0" smtClean="0"/>
              <a:t> </a:t>
            </a:r>
            <a:r>
              <a:rPr lang="fr-FR" dirty="0" err="1" smtClean="0"/>
              <a:t>voting</a:t>
            </a:r>
            <a:r>
              <a:rPr lang="fr-FR" dirty="0" smtClean="0"/>
              <a:t> for the right (</a:t>
            </a:r>
            <a:r>
              <a:rPr lang="fr-FR" dirty="0" err="1" smtClean="0"/>
              <a:t>though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and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) (Brahmin </a:t>
            </a:r>
            <a:r>
              <a:rPr lang="fr-FR" dirty="0"/>
              <a:t>L</a:t>
            </a:r>
            <a:r>
              <a:rPr lang="fr-FR" dirty="0" smtClean="0"/>
              <a:t>eft vs Merchant Right)</a:t>
            </a:r>
          </a:p>
          <a:p>
            <a:r>
              <a:rPr lang="fr-FR" b="1" dirty="0" err="1" smtClean="0"/>
              <a:t>Next</a:t>
            </a:r>
            <a:r>
              <a:rPr lang="fr-FR" b="1" dirty="0" smtClean="0"/>
              <a:t>, other dimensions of social </a:t>
            </a:r>
            <a:r>
              <a:rPr lang="fr-FR" b="1" dirty="0" err="1" smtClean="0"/>
              <a:t>cleavages</a:t>
            </a:r>
            <a:r>
              <a:rPr lang="fr-FR" b="1" dirty="0" smtClean="0"/>
              <a:t>, in </a:t>
            </a:r>
            <a:r>
              <a:rPr lang="fr-FR" b="1" dirty="0" err="1" smtClean="0"/>
              <a:t>particular</a:t>
            </a:r>
            <a:r>
              <a:rPr lang="fr-FR" b="1" dirty="0" smtClean="0"/>
              <a:t> in relation to </a:t>
            </a:r>
            <a:r>
              <a:rPr lang="fr-FR" b="1" dirty="0" err="1" smtClean="0"/>
              <a:t>ethnic</a:t>
            </a:r>
            <a:r>
              <a:rPr lang="fr-FR" b="1" dirty="0" smtClean="0"/>
              <a:t> or </a:t>
            </a:r>
            <a:r>
              <a:rPr lang="fr-FR" b="1" dirty="0" err="1" smtClean="0"/>
              <a:t>religious</a:t>
            </a:r>
            <a:r>
              <a:rPr lang="fr-FR" b="1" dirty="0" smtClean="0"/>
              <a:t> </a:t>
            </a:r>
            <a:r>
              <a:rPr lang="fr-FR" b="1" dirty="0" err="1" smtClean="0"/>
              <a:t>identity</a:t>
            </a:r>
            <a:r>
              <a:rPr lang="fr-FR" b="1" dirty="0" smtClean="0"/>
              <a:t> and </a:t>
            </a:r>
            <a:r>
              <a:rPr lang="fr-FR" b="1" dirty="0" err="1" smtClean="0"/>
              <a:t>foreign</a:t>
            </a:r>
            <a:r>
              <a:rPr lang="fr-FR" b="1" dirty="0" smtClean="0"/>
              <a:t> </a:t>
            </a:r>
            <a:r>
              <a:rPr lang="fr-FR" b="1" dirty="0" err="1" smtClean="0"/>
              <a:t>origins</a:t>
            </a:r>
            <a:r>
              <a:rPr lang="fr-FR" b="1" dirty="0" smtClean="0"/>
              <a:t>,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play</a:t>
            </a:r>
            <a:r>
              <a:rPr lang="fr-FR" b="1" dirty="0" smtClean="0"/>
              <a:t> a central </a:t>
            </a:r>
            <a:r>
              <a:rPr lang="fr-FR" b="1" dirty="0" err="1" smtClean="0"/>
              <a:t>role</a:t>
            </a:r>
            <a:r>
              <a:rPr lang="fr-FR" dirty="0" smtClean="0"/>
              <a:t>, in a </a:t>
            </a:r>
            <a:r>
              <a:rPr lang="fr-FR" dirty="0" err="1" smtClean="0"/>
              <a:t>way</a:t>
            </a:r>
            <a:r>
              <a:rPr lang="fr-FR" dirty="0" smtClean="0"/>
              <a:t> that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vary</a:t>
            </a:r>
            <a:r>
              <a:rPr lang="fr-FR" dirty="0" smtClean="0"/>
              <a:t> a lot </a:t>
            </a:r>
            <a:r>
              <a:rPr lang="fr-FR" dirty="0" err="1" smtClean="0"/>
              <a:t>across</a:t>
            </a:r>
            <a:r>
              <a:rPr lang="fr-FR" dirty="0" smtClean="0"/>
              <a:t> societies and over time.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85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27" y="0"/>
            <a:ext cx="11316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2" y="0"/>
            <a:ext cx="11155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183" y="89452"/>
            <a:ext cx="11489634" cy="76531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The cleavage about Europe and globalization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54765"/>
            <a:ext cx="12191999" cy="5810195"/>
          </a:xfrm>
        </p:spPr>
        <p:txBody>
          <a:bodyPr>
            <a:normAutofit/>
          </a:bodyPr>
          <a:lstStyle/>
          <a:p>
            <a:r>
              <a:rPr lang="fr-FR" dirty="0" smtClean="0"/>
              <a:t>In the UK, but </a:t>
            </a:r>
            <a:r>
              <a:rPr lang="fr-FR" dirty="0" err="1" smtClean="0"/>
              <a:t>also</a:t>
            </a:r>
            <a:r>
              <a:rPr lang="fr-FR" dirty="0" smtClean="0"/>
              <a:t> in France and in </a:t>
            </a:r>
            <a:r>
              <a:rPr lang="fr-FR" dirty="0" err="1" smtClean="0"/>
              <a:t>most</a:t>
            </a:r>
            <a:r>
              <a:rPr lang="fr-FR" dirty="0" smtClean="0"/>
              <a:t> European countries, the </a:t>
            </a:r>
            <a:r>
              <a:rPr lang="fr-FR" dirty="0" err="1" smtClean="0"/>
              <a:t>conflict</a:t>
            </a:r>
            <a:r>
              <a:rPr lang="fr-FR" dirty="0" smtClean="0"/>
              <a:t> </a:t>
            </a:r>
            <a:r>
              <a:rPr lang="fr-FR" dirty="0"/>
              <a:t>about </a:t>
            </a:r>
            <a:r>
              <a:rPr lang="fr-FR" dirty="0" smtClean="0"/>
              <a:t>European </a:t>
            </a:r>
            <a:r>
              <a:rPr lang="fr-FR" dirty="0" err="1" smtClean="0"/>
              <a:t>integration</a:t>
            </a:r>
            <a:r>
              <a:rPr lang="fr-FR" dirty="0" smtClean="0"/>
              <a:t> has </a:t>
            </a:r>
            <a:r>
              <a:rPr lang="fr-FR" dirty="0" err="1" smtClean="0"/>
              <a:t>played</a:t>
            </a:r>
            <a:r>
              <a:rPr lang="fr-FR" dirty="0" smtClean="0"/>
              <a:t> a more &amp; more important </a:t>
            </a:r>
            <a:r>
              <a:rPr lang="fr-FR" dirty="0" err="1" smtClean="0"/>
              <a:t>role</a:t>
            </a:r>
            <a:r>
              <a:rPr lang="fr-FR" dirty="0" smtClean="0"/>
              <a:t> in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decades</a:t>
            </a:r>
            <a:endParaRPr lang="fr-FR" dirty="0" smtClean="0"/>
          </a:p>
          <a:p>
            <a:r>
              <a:rPr lang="fr-FR" b="1" dirty="0" smtClean="0"/>
              <a:t>Referendum about Europe in UK 2016 and in France 1992 &amp; 2005:                                                 in all cases, </a:t>
            </a:r>
            <a:r>
              <a:rPr lang="fr-FR" b="1" dirty="0" err="1" smtClean="0"/>
              <a:t>only</a:t>
            </a:r>
            <a:r>
              <a:rPr lang="fr-FR" b="1" dirty="0" smtClean="0"/>
              <a:t> top </a:t>
            </a:r>
            <a:r>
              <a:rPr lang="fr-FR" b="1" dirty="0" err="1" smtClean="0"/>
              <a:t>socioeconomic</a:t>
            </a:r>
            <a:r>
              <a:rPr lang="fr-FR" b="1" dirty="0" smtClean="0"/>
              <a:t> </a:t>
            </a:r>
            <a:r>
              <a:rPr lang="fr-FR" b="1" dirty="0" err="1" smtClean="0"/>
              <a:t>deciles</a:t>
            </a:r>
            <a:r>
              <a:rPr lang="fr-FR" b="1" dirty="0" smtClean="0"/>
              <a:t> support European Union</a:t>
            </a:r>
          </a:p>
          <a:p>
            <a:r>
              <a:rPr lang="fr-FR" b="1" dirty="0" err="1" smtClean="0"/>
              <a:t>Conflict</a:t>
            </a:r>
            <a:r>
              <a:rPr lang="fr-FR" b="1" dirty="0" smtClean="0"/>
              <a:t> about EU </a:t>
            </a:r>
            <a:r>
              <a:rPr lang="fr-FR" b="1" dirty="0" err="1" smtClean="0"/>
              <a:t>cuts</a:t>
            </a:r>
            <a:r>
              <a:rPr lang="fr-FR" b="1" dirty="0" smtClean="0"/>
              <a:t> </a:t>
            </a:r>
            <a:r>
              <a:rPr lang="fr-FR" b="1" dirty="0" err="1" smtClean="0"/>
              <a:t>across</a:t>
            </a:r>
            <a:r>
              <a:rPr lang="fr-FR" b="1" dirty="0" smtClean="0"/>
              <a:t> « standard » </a:t>
            </a:r>
            <a:r>
              <a:rPr lang="fr-FR" b="1" dirty="0" err="1" smtClean="0"/>
              <a:t>left</a:t>
            </a:r>
            <a:r>
              <a:rPr lang="fr-FR" b="1" dirty="0" smtClean="0"/>
              <a:t>-right </a:t>
            </a:r>
            <a:r>
              <a:rPr lang="fr-FR" b="1" dirty="0" err="1" smtClean="0"/>
              <a:t>lines</a:t>
            </a:r>
            <a:r>
              <a:rPr lang="fr-FR" b="1" dirty="0" smtClean="0"/>
              <a:t> </a:t>
            </a:r>
            <a:r>
              <a:rPr lang="fr-FR" b="1" dirty="0" err="1" smtClean="0"/>
              <a:t>because</a:t>
            </a:r>
            <a:r>
              <a:rPr lang="fr-FR" b="1" dirty="0" smtClean="0"/>
              <a:t> </a:t>
            </a:r>
            <a:r>
              <a:rPr lang="fr-FR" b="1" dirty="0" err="1" smtClean="0"/>
              <a:t>it</a:t>
            </a:r>
            <a:r>
              <a:rPr lang="fr-FR" b="1" dirty="0" smtClean="0"/>
              <a:t> is a transnational </a:t>
            </a:r>
            <a:r>
              <a:rPr lang="fr-FR" b="1" dirty="0" err="1" smtClean="0"/>
              <a:t>conflict</a:t>
            </a:r>
            <a:r>
              <a:rPr lang="fr-FR" b="1" dirty="0" smtClean="0"/>
              <a:t> that is </a:t>
            </a:r>
            <a:r>
              <a:rPr lang="fr-FR" b="1" dirty="0" err="1" smtClean="0"/>
              <a:t>both</a:t>
            </a:r>
            <a:r>
              <a:rPr lang="fr-FR" b="1" dirty="0" smtClean="0"/>
              <a:t> about redistribution </a:t>
            </a:r>
            <a:r>
              <a:rPr lang="fr-FR" b="1" dirty="0" err="1" smtClean="0"/>
              <a:t>between</a:t>
            </a:r>
            <a:r>
              <a:rPr lang="fr-FR" b="1" dirty="0" smtClean="0"/>
              <a:t> </a:t>
            </a:r>
            <a:r>
              <a:rPr lang="fr-FR" b="1" dirty="0" err="1" smtClean="0"/>
              <a:t>rich</a:t>
            </a:r>
            <a:r>
              <a:rPr lang="fr-FR" b="1" dirty="0" smtClean="0"/>
              <a:t> and </a:t>
            </a:r>
            <a:r>
              <a:rPr lang="fr-FR" b="1" dirty="0" err="1" smtClean="0"/>
              <a:t>poor</a:t>
            </a:r>
            <a:r>
              <a:rPr lang="fr-FR" b="1" dirty="0" smtClean="0"/>
              <a:t> </a:t>
            </a:r>
            <a:r>
              <a:rPr lang="fr-FR" dirty="0" smtClean="0"/>
              <a:t>(EU and the free </a:t>
            </a:r>
            <a:r>
              <a:rPr lang="fr-FR" dirty="0" err="1" smtClean="0"/>
              <a:t>mobility</a:t>
            </a:r>
            <a:r>
              <a:rPr lang="fr-FR" dirty="0" smtClean="0"/>
              <a:t> of capital and </a:t>
            </a:r>
            <a:r>
              <a:rPr lang="fr-FR" dirty="0" err="1" smtClean="0"/>
              <a:t>goods</a:t>
            </a:r>
            <a:r>
              <a:rPr lang="fr-FR" dirty="0" smtClean="0"/>
              <a:t> and services are </a:t>
            </a:r>
            <a:r>
              <a:rPr lang="fr-FR" dirty="0" err="1" smtClean="0"/>
              <a:t>perceived</a:t>
            </a:r>
            <a:r>
              <a:rPr lang="fr-FR" dirty="0" smtClean="0"/>
              <a:t> to </a:t>
            </a:r>
            <a:r>
              <a:rPr lang="fr-FR" dirty="0" err="1" smtClean="0"/>
              <a:t>favour</a:t>
            </a:r>
            <a:r>
              <a:rPr lang="fr-FR" dirty="0" smtClean="0"/>
              <a:t> the </a:t>
            </a:r>
            <a:r>
              <a:rPr lang="fr-FR" dirty="0" err="1" smtClean="0"/>
              <a:t>most</a:t>
            </a:r>
            <a:r>
              <a:rPr lang="fr-FR" dirty="0" smtClean="0"/>
              <a:t> mobile and </a:t>
            </a:r>
            <a:r>
              <a:rPr lang="fr-FR" dirty="0" err="1" smtClean="0"/>
              <a:t>wealthiest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actors</a:t>
            </a:r>
            <a:r>
              <a:rPr lang="fr-FR" dirty="0" smtClean="0"/>
              <a:t>) </a:t>
            </a:r>
            <a:r>
              <a:rPr lang="fr-FR" b="1" dirty="0" smtClean="0"/>
              <a:t>and about </a:t>
            </a:r>
            <a:r>
              <a:rPr lang="fr-FR" b="1" dirty="0" err="1" smtClean="0"/>
              <a:t>borders</a:t>
            </a:r>
            <a:r>
              <a:rPr lang="fr-FR" b="1" dirty="0" smtClean="0"/>
              <a:t>, </a:t>
            </a:r>
            <a:r>
              <a:rPr lang="fr-FR" b="1" dirty="0" err="1" smtClean="0"/>
              <a:t>identity</a:t>
            </a:r>
            <a:r>
              <a:rPr lang="fr-FR" b="1" dirty="0" smtClean="0"/>
              <a:t> and migration</a:t>
            </a:r>
            <a:r>
              <a:rPr lang="fr-FR" dirty="0" smtClean="0"/>
              <a:t> (EU </a:t>
            </a:r>
            <a:r>
              <a:rPr lang="fr-FR" dirty="0" err="1" smtClean="0"/>
              <a:t>membership</a:t>
            </a:r>
            <a:r>
              <a:rPr lang="fr-FR" dirty="0" smtClean="0"/>
              <a:t> </a:t>
            </a:r>
            <a:r>
              <a:rPr lang="fr-FR" dirty="0" err="1" smtClean="0"/>
              <a:t>implies</a:t>
            </a:r>
            <a:r>
              <a:rPr lang="fr-FR" dirty="0" smtClean="0"/>
              <a:t> free labor </a:t>
            </a:r>
            <a:r>
              <a:rPr lang="fr-FR" dirty="0" err="1" smtClean="0"/>
              <a:t>mobility</a:t>
            </a:r>
            <a:r>
              <a:rPr lang="fr-FR" dirty="0" smtClean="0"/>
              <a:t>) </a:t>
            </a:r>
          </a:p>
          <a:p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fundamental</a:t>
            </a:r>
            <a:r>
              <a:rPr lang="fr-FR" dirty="0" smtClean="0"/>
              <a:t> changes to EU </a:t>
            </a:r>
            <a:r>
              <a:rPr lang="fr-FR" dirty="0" err="1" smtClean="0"/>
              <a:t>functionning</a:t>
            </a:r>
            <a:r>
              <a:rPr lang="fr-FR" dirty="0" smtClean="0"/>
              <a:t> and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« </a:t>
            </a:r>
            <a:r>
              <a:rPr lang="fr-FR" b="1" dirty="0" smtClean="0"/>
              <a:t>social-</a:t>
            </a:r>
            <a:r>
              <a:rPr lang="fr-FR" b="1" dirty="0" err="1" smtClean="0"/>
              <a:t>federalism</a:t>
            </a:r>
            <a:r>
              <a:rPr lang="fr-FR" dirty="0" smtClean="0"/>
              <a:t> » (</a:t>
            </a:r>
            <a:r>
              <a:rPr lang="fr-FR" dirty="0" err="1" smtClean="0"/>
              <a:t>common</a:t>
            </a:r>
            <a:r>
              <a:rPr lang="fr-FR" dirty="0"/>
              <a:t> </a:t>
            </a:r>
            <a:r>
              <a:rPr lang="fr-FR" dirty="0" smtClean="0"/>
              <a:t>social </a:t>
            </a:r>
            <a:r>
              <a:rPr lang="fr-FR" dirty="0" err="1" smtClean="0"/>
              <a:t>policies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inequalities</a:t>
            </a:r>
            <a:r>
              <a:rPr lang="fr-FR" dirty="0" smtClean="0"/>
              <a:t>: tax justice, education, </a:t>
            </a:r>
            <a:r>
              <a:rPr lang="fr-FR" dirty="0" err="1" smtClean="0"/>
              <a:t>wages</a:t>
            </a:r>
            <a:r>
              <a:rPr lang="fr-FR" dirty="0" smtClean="0"/>
              <a:t>, </a:t>
            </a:r>
            <a:r>
              <a:rPr lang="fr-FR" dirty="0" err="1" smtClean="0"/>
              <a:t>environment</a:t>
            </a:r>
            <a:r>
              <a:rPr lang="fr-FR" dirty="0" smtClean="0"/>
              <a:t>, etc.), </a:t>
            </a:r>
            <a:r>
              <a:rPr lang="fr-FR" dirty="0" err="1" smtClean="0"/>
              <a:t>it</a:t>
            </a:r>
            <a:r>
              <a:rPr lang="fr-FR" dirty="0" smtClean="0"/>
              <a:t> is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why</a:t>
            </a:r>
            <a:r>
              <a:rPr lang="fr-FR" dirty="0" smtClean="0"/>
              <a:t> this </a:t>
            </a:r>
            <a:r>
              <a:rPr lang="fr-FR" dirty="0" err="1" smtClean="0"/>
              <a:t>will</a:t>
            </a:r>
            <a:r>
              <a:rPr lang="fr-FR" dirty="0" smtClean="0"/>
              <a:t> change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7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45" y="0"/>
            <a:ext cx="1099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78" y="0"/>
            <a:ext cx="11099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61" y="0"/>
            <a:ext cx="11111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9270"/>
            <a:ext cx="10515600" cy="1103244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latin typeface="+mn-lt"/>
              </a:rPr>
              <a:t>The electoral </a:t>
            </a:r>
            <a:r>
              <a:rPr lang="fr-FR" sz="3600" b="1" dirty="0" err="1">
                <a:latin typeface="+mn-lt"/>
              </a:rPr>
              <a:t>left</a:t>
            </a:r>
            <a:r>
              <a:rPr lang="fr-FR" sz="3600" b="1" dirty="0">
                <a:latin typeface="+mn-lt"/>
              </a:rPr>
              <a:t>: </a:t>
            </a:r>
            <a:r>
              <a:rPr lang="fr-FR" sz="3600" b="1" dirty="0" smtClean="0">
                <a:latin typeface="+mn-lt"/>
              </a:rPr>
              <a:t/>
            </a:r>
            <a:br>
              <a:rPr lang="fr-FR" sz="3600" b="1" dirty="0" smtClean="0">
                <a:latin typeface="+mn-lt"/>
              </a:rPr>
            </a:br>
            <a:r>
              <a:rPr lang="fr-FR" sz="3600" b="1" dirty="0" smtClean="0">
                <a:latin typeface="+mn-lt"/>
              </a:rPr>
              <a:t>from </a:t>
            </a:r>
            <a:r>
              <a:rPr lang="fr-FR" sz="3600" b="1" dirty="0">
                <a:latin typeface="+mn-lt"/>
              </a:rPr>
              <a:t>workers’ party to the party of the </a:t>
            </a:r>
            <a:r>
              <a:rPr lang="fr-FR" sz="3600" b="1" dirty="0" err="1" smtClean="0">
                <a:latin typeface="+mn-lt"/>
              </a:rPr>
              <a:t>educated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6835" y="1411357"/>
            <a:ext cx="11270974" cy="4765606"/>
          </a:xfrm>
        </p:spPr>
        <p:txBody>
          <a:bodyPr/>
          <a:lstStyle/>
          <a:p>
            <a:r>
              <a:rPr lang="fr-FR" b="1" dirty="0" smtClean="0"/>
              <a:t>Key transformation over the 1950-2020 </a:t>
            </a:r>
            <a:r>
              <a:rPr lang="fr-FR" b="1" dirty="0" err="1" smtClean="0"/>
              <a:t>period</a:t>
            </a:r>
            <a:r>
              <a:rPr lang="fr-FR" b="1" dirty="0" smtClean="0"/>
              <a:t>: a </a:t>
            </a:r>
            <a:r>
              <a:rPr lang="fr-FR" b="1" dirty="0" err="1" smtClean="0"/>
              <a:t>complete</a:t>
            </a:r>
            <a:r>
              <a:rPr lang="fr-FR" b="1" dirty="0" smtClean="0"/>
              <a:t> reversal of the education </a:t>
            </a:r>
            <a:r>
              <a:rPr lang="fr-FR" b="1" dirty="0" err="1" smtClean="0"/>
              <a:t>cleavage</a:t>
            </a:r>
            <a:r>
              <a:rPr lang="fr-FR" b="1" dirty="0" smtClean="0"/>
              <a:t>.</a:t>
            </a:r>
          </a:p>
          <a:p>
            <a:r>
              <a:rPr lang="fr-FR" dirty="0" smtClean="0"/>
              <a:t>I.e. in 1950-1970 </a:t>
            </a:r>
            <a:r>
              <a:rPr lang="fr-FR" dirty="0" err="1" smtClean="0"/>
              <a:t>period</a:t>
            </a:r>
            <a:r>
              <a:rPr lang="fr-FR" dirty="0" smtClean="0"/>
              <a:t>, the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educated</a:t>
            </a:r>
            <a:r>
              <a:rPr lang="fr-FR" dirty="0" smtClean="0"/>
              <a:t> </a:t>
            </a:r>
            <a:r>
              <a:rPr lang="fr-FR" dirty="0" err="1" smtClean="0"/>
              <a:t>voters</a:t>
            </a:r>
            <a:r>
              <a:rPr lang="fr-FR" dirty="0" smtClean="0"/>
              <a:t> vote more for the « </a:t>
            </a:r>
            <a:r>
              <a:rPr lang="fr-FR" dirty="0" err="1" smtClean="0"/>
              <a:t>left</a:t>
            </a:r>
            <a:r>
              <a:rPr lang="fr-FR" dirty="0" smtClean="0"/>
              <a:t> » </a:t>
            </a:r>
            <a:r>
              <a:rPr lang="fr-FR" dirty="0" err="1" smtClean="0"/>
              <a:t>than</a:t>
            </a:r>
            <a:r>
              <a:rPr lang="fr-FR" dirty="0" smtClean="0"/>
              <a:t> the more </a:t>
            </a:r>
            <a:r>
              <a:rPr lang="fr-FR" dirty="0" err="1" smtClean="0"/>
              <a:t>educated</a:t>
            </a:r>
            <a:r>
              <a:rPr lang="fr-FR" dirty="0" smtClean="0"/>
              <a:t>. In the 1990-2020 </a:t>
            </a:r>
            <a:r>
              <a:rPr lang="fr-FR" dirty="0" err="1" smtClean="0"/>
              <a:t>period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is the opposite.</a:t>
            </a:r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gradual</a:t>
            </a:r>
            <a:r>
              <a:rPr lang="fr-FR" dirty="0" smtClean="0"/>
              <a:t> change happening in all Western electoral </a:t>
            </a:r>
            <a:r>
              <a:rPr lang="fr-FR" dirty="0" err="1" smtClean="0"/>
              <a:t>democracies</a:t>
            </a:r>
            <a:r>
              <a:rPr lang="fr-FR" dirty="0" smtClean="0"/>
              <a:t> over the 1980-2020 </a:t>
            </a:r>
            <a:r>
              <a:rPr lang="fr-FR" dirty="0" err="1" smtClean="0"/>
              <a:t>period</a:t>
            </a:r>
            <a:r>
              <a:rPr lang="fr-FR" dirty="0" smtClean="0"/>
              <a:t> (in </a:t>
            </a:r>
            <a:r>
              <a:rPr lang="fr-FR" dirty="0" err="1" smtClean="0"/>
              <a:t>particular</a:t>
            </a:r>
            <a:r>
              <a:rPr lang="fr-FR" dirty="0" smtClean="0"/>
              <a:t> US, UK, France), in spite of the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differences</a:t>
            </a:r>
            <a:r>
              <a:rPr lang="fr-FR" dirty="0" smtClean="0"/>
              <a:t> in party </a:t>
            </a:r>
            <a:r>
              <a:rPr lang="fr-FR" dirty="0" err="1" smtClean="0"/>
              <a:t>systems</a:t>
            </a:r>
            <a:endParaRPr lang="fr-FR" dirty="0" smtClean="0"/>
          </a:p>
          <a:p>
            <a:r>
              <a:rPr lang="fr-FR" b="1" dirty="0" smtClean="0"/>
              <a:t>At the </a:t>
            </a:r>
            <a:r>
              <a:rPr lang="fr-FR" b="1" dirty="0" err="1" smtClean="0"/>
              <a:t>same</a:t>
            </a:r>
            <a:r>
              <a:rPr lang="fr-FR" b="1" dirty="0" smtClean="0"/>
              <a:t> time, one observes in </a:t>
            </a:r>
            <a:r>
              <a:rPr lang="fr-FR" b="1" dirty="0" err="1" smtClean="0"/>
              <a:t>recent</a:t>
            </a:r>
            <a:r>
              <a:rPr lang="fr-FR" b="1" dirty="0" smtClean="0"/>
              <a:t> </a:t>
            </a:r>
            <a:r>
              <a:rPr lang="fr-FR" b="1" dirty="0" err="1" smtClean="0"/>
              <a:t>decades</a:t>
            </a:r>
            <a:r>
              <a:rPr lang="fr-FR" b="1" dirty="0" smtClean="0"/>
              <a:t> a </a:t>
            </a:r>
            <a:r>
              <a:rPr lang="fr-FR" b="1" dirty="0" err="1" smtClean="0"/>
              <a:t>fall</a:t>
            </a:r>
            <a:r>
              <a:rPr lang="fr-FR" b="1" dirty="0" smtClean="0"/>
              <a:t> in electoral participation </a:t>
            </a:r>
            <a:r>
              <a:rPr lang="fr-FR" b="1" dirty="0" err="1" smtClean="0"/>
              <a:t>among</a:t>
            </a:r>
            <a:r>
              <a:rPr lang="fr-FR" b="1" dirty="0" smtClean="0"/>
              <a:t> </a:t>
            </a:r>
            <a:r>
              <a:rPr lang="fr-FR" b="1" dirty="0" err="1" smtClean="0"/>
              <a:t>lower</a:t>
            </a:r>
            <a:r>
              <a:rPr lang="fr-FR" b="1" dirty="0" smtClean="0"/>
              <a:t> </a:t>
            </a:r>
            <a:r>
              <a:rPr lang="fr-FR" b="1" dirty="0" err="1" smtClean="0"/>
              <a:t>socioeconomic</a:t>
            </a:r>
            <a:r>
              <a:rPr lang="fr-FR" b="1" dirty="0" smtClean="0"/>
              <a:t> groups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758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04" y="0"/>
            <a:ext cx="1111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17" y="0"/>
            <a:ext cx="1102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17735</TotalTime>
  <Words>970</Words>
  <Application>Microsoft Office PowerPoint</Application>
  <PresentationFormat>Grand écran</PresentationFormat>
  <Paragraphs>70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Thème Office</vt:lpstr>
      <vt:lpstr>   Introduction to Economic History :  Capital, Inequality, Growth (Master APE &amp; PPD)  (EHESS &amp; Paris School of Economics) Thomas Piketty Academic year 2021-2022 </vt:lpstr>
      <vt:lpstr>Roadmap of the lecture</vt:lpstr>
      <vt:lpstr>Beyond left and right: the dimensions of political conflict</vt:lpstr>
      <vt:lpstr>Présentation PowerPoint</vt:lpstr>
      <vt:lpstr>Présentation PowerPoint</vt:lpstr>
      <vt:lpstr>Présentation PowerPoint</vt:lpstr>
      <vt:lpstr>The electoral left:  from workers’ party to the party of the educated</vt:lpstr>
      <vt:lpstr>Présentation PowerPoint</vt:lpstr>
      <vt:lpstr>Présentation PowerPoint</vt:lpstr>
      <vt:lpstr>Présentation PowerPoint</vt:lpstr>
      <vt:lpstr>Présentation PowerPoint</vt:lpstr>
      <vt:lpstr>The reversal of the education cleavage: the case of France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Political conflict: education, income, property and identity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Borders and property: the four-way electorate in France</vt:lpstr>
      <vt:lpstr>Présentation PowerPoint</vt:lpstr>
      <vt:lpstr>Présentation PowerPoint</vt:lpstr>
      <vt:lpstr>Changing political cleavages in the United States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Changing political cleavages in the United Kingdom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cleavage about Europe and globalization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528</cp:revision>
  <dcterms:created xsi:type="dcterms:W3CDTF">2017-12-14T17:44:20Z</dcterms:created>
  <dcterms:modified xsi:type="dcterms:W3CDTF">2021-06-29T13:04:32Z</dcterms:modified>
</cp:coreProperties>
</file>