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650" r:id="rId2"/>
    <p:sldId id="666" r:id="rId3"/>
    <p:sldId id="651" r:id="rId4"/>
    <p:sldId id="499" r:id="rId5"/>
    <p:sldId id="669" r:id="rId6"/>
    <p:sldId id="675" r:id="rId7"/>
    <p:sldId id="670" r:id="rId8"/>
    <p:sldId id="671" r:id="rId9"/>
    <p:sldId id="674" r:id="rId10"/>
    <p:sldId id="673" r:id="rId11"/>
    <p:sldId id="672" r:id="rId12"/>
    <p:sldId id="500" r:id="rId13"/>
    <p:sldId id="676" r:id="rId14"/>
    <p:sldId id="677" r:id="rId15"/>
    <p:sldId id="668" r:id="rId16"/>
    <p:sldId id="678" r:id="rId17"/>
    <p:sldId id="667" r:id="rId18"/>
    <p:sldId id="679" r:id="rId19"/>
    <p:sldId id="680" r:id="rId20"/>
    <p:sldId id="681" r:id="rId21"/>
    <p:sldId id="652" r:id="rId22"/>
    <p:sldId id="657" r:id="rId23"/>
    <p:sldId id="658" r:id="rId24"/>
    <p:sldId id="661" r:id="rId25"/>
    <p:sldId id="682" r:id="rId26"/>
    <p:sldId id="502" r:id="rId27"/>
    <p:sldId id="683" r:id="rId28"/>
    <p:sldId id="684" r:id="rId29"/>
    <p:sldId id="504" r:id="rId30"/>
    <p:sldId id="685" r:id="rId31"/>
    <p:sldId id="505" r:id="rId32"/>
    <p:sldId id="506" r:id="rId33"/>
    <p:sldId id="507" r:id="rId34"/>
    <p:sldId id="508" r:id="rId35"/>
    <p:sldId id="690" r:id="rId36"/>
    <p:sldId id="509" r:id="rId37"/>
    <p:sldId id="510" r:id="rId38"/>
    <p:sldId id="686" r:id="rId39"/>
    <p:sldId id="689" r:id="rId40"/>
    <p:sldId id="511" r:id="rId41"/>
    <p:sldId id="687" r:id="rId42"/>
    <p:sldId id="512" r:id="rId43"/>
    <p:sldId id="688" r:id="rId4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0088" autoAdjust="0"/>
  </p:normalViewPr>
  <p:slideViewPr>
    <p:cSldViewPr snapToGrid="0">
      <p:cViewPr varScale="1">
        <p:scale>
          <a:sx n="80" d="100"/>
          <a:sy n="80" d="100"/>
        </p:scale>
        <p:origin x="691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73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BE597-678B-461B-9DE2-4B081FE2A791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46502-5F46-4BDA-8B28-AD38A7D126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095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753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95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346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935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535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67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254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2773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737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4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94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98A5C-E7CB-4015-91D1-8831944AA7C4}" type="datetimeFigureOut">
              <a:rPr lang="fr-FR" smtClean="0"/>
              <a:t>29/06/2021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6FC8-649A-420F-A525-5972BD0ABC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1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EconHist2021Lecture3.pdf" TargetMode="External"/><Relationship Id="rId2" Type="http://schemas.openxmlformats.org/officeDocument/2006/relationships/hyperlink" Target="http://piketty.pse.ens.fr/files/PikettyEconHist2021Syllabus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5.xml"/><Relationship Id="rId7" Type="http://schemas.openxmlformats.org/officeDocument/2006/relationships/slide" Target="slide25.xml"/><Relationship Id="rId12" Type="http://schemas.openxmlformats.org/officeDocument/2006/relationships/slide" Target="slide4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41.xml"/><Relationship Id="rId5" Type="http://schemas.openxmlformats.org/officeDocument/2006/relationships/slide" Target="slide14.xml"/><Relationship Id="rId10" Type="http://schemas.openxmlformats.org/officeDocument/2006/relationships/slide" Target="slide38.xml"/><Relationship Id="rId4" Type="http://schemas.openxmlformats.org/officeDocument/2006/relationships/slide" Target="slide11.xml"/><Relationship Id="rId9" Type="http://schemas.openxmlformats.org/officeDocument/2006/relationships/slide" Target="slide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Dennison2014.pdf" TargetMode="External"/><Relationship Id="rId2" Type="http://schemas.openxmlformats.org/officeDocument/2006/relationships/hyperlink" Target="http://piketty.pse.ens.fr/files/Dennison2013.pdf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Finley1979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Govind2018.pdf" TargetMode="External"/><Relationship Id="rId2" Type="http://schemas.openxmlformats.org/officeDocument/2006/relationships/hyperlink" Target="http://piketty.pse.ens.fr/files/AlvaredoCogneauPiketty2018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Waijenburg2018JEH.pdf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Cogneauetal2018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cl.ac.uk/lbs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Allen2014.pdf" TargetMode="External"/><Relationship Id="rId2" Type="http://schemas.openxmlformats.org/officeDocument/2006/relationships/hyperlink" Target="http://piketty.pse.ens.fr/files/Stanziani2013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ctrTitle"/>
          </p:nvPr>
        </p:nvSpPr>
        <p:spPr>
          <a:xfrm>
            <a:off x="2209800" y="404813"/>
            <a:ext cx="7989888" cy="3529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fr-FR" sz="2900" dirty="0"/>
              <a:t/>
            </a:r>
            <a:br>
              <a:rPr lang="en-US" altLang="fr-FR" sz="2900" dirty="0"/>
            </a:br>
            <a:r>
              <a:rPr lang="en-US" altLang="fr-FR" sz="2900" dirty="0"/>
              <a:t> </a:t>
            </a:r>
            <a:r>
              <a:rPr lang="en-US" altLang="fr-FR" sz="3600" dirty="0">
                <a:latin typeface="+mn-lt"/>
              </a:rPr>
              <a:t> </a:t>
            </a:r>
            <a:r>
              <a:rPr lang="en-US" altLang="fr-FR" sz="3600" b="1" dirty="0">
                <a:latin typeface="+mn-lt"/>
                <a:hlinkClick r:id="rId2"/>
              </a:rPr>
              <a:t>Introduction to Economic History : </a:t>
            </a:r>
            <a:br>
              <a:rPr lang="en-US" altLang="fr-FR" sz="3600" b="1" dirty="0">
                <a:latin typeface="+mn-lt"/>
                <a:hlinkClick r:id="rId2"/>
              </a:rPr>
            </a:br>
            <a:r>
              <a:rPr lang="en-US" altLang="fr-FR" sz="3600" b="1" dirty="0">
                <a:latin typeface="+mn-lt"/>
                <a:hlinkClick r:id="rId2"/>
              </a:rPr>
              <a:t>Capital, Inequality, Growth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(Master APE &amp; PPD) </a:t>
            </a:r>
            <a:br>
              <a:rPr lang="en-US" altLang="fr-FR" sz="3600" i="1" dirty="0">
                <a:latin typeface="+mn-lt"/>
              </a:rPr>
            </a:br>
            <a:r>
              <a:rPr lang="en-US" altLang="fr-FR" sz="3600" i="1" dirty="0">
                <a:latin typeface="+mn-lt"/>
              </a:rPr>
              <a:t>(EHESS &amp; Paris School of Economics)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Thomas Piketty</a:t>
            </a:r>
            <a:br>
              <a:rPr lang="en-US" altLang="fr-FR" sz="3600" dirty="0">
                <a:latin typeface="+mn-lt"/>
              </a:rPr>
            </a:br>
            <a:r>
              <a:rPr lang="en-US" altLang="fr-FR" sz="3600" dirty="0">
                <a:latin typeface="+mn-lt"/>
              </a:rPr>
              <a:t>Academic year </a:t>
            </a:r>
            <a:r>
              <a:rPr lang="en-US" altLang="fr-FR" sz="3600" dirty="0" smtClean="0">
                <a:latin typeface="+mn-lt"/>
              </a:rPr>
              <a:t>2021-2022</a:t>
            </a:r>
            <a:r>
              <a:rPr lang="en-US" altLang="fr-FR" sz="3600" dirty="0">
                <a:latin typeface="+mn-lt"/>
              </a:rPr>
              <a:t/>
            </a:r>
            <a:br>
              <a:rPr lang="en-US" altLang="fr-FR" sz="3600" dirty="0">
                <a:latin typeface="+mn-lt"/>
              </a:rPr>
            </a:br>
            <a:endParaRPr lang="fr-FR" altLang="fr-FR" sz="3600" dirty="0">
              <a:latin typeface="+mn-lt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3061" y="3602038"/>
            <a:ext cx="9978887" cy="234156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fr-FR" sz="3600" b="1" dirty="0">
                <a:hlinkClick r:id="rId3"/>
              </a:rPr>
              <a:t>Lecture 3: Slave societies, abolitions &amp; colonialism (Caribbean, US, </a:t>
            </a:r>
            <a:r>
              <a:rPr lang="en-US" altLang="fr-FR" sz="3600" b="1" dirty="0" err="1">
                <a:hlinkClick r:id="rId3"/>
              </a:rPr>
              <a:t>Brasil</a:t>
            </a:r>
            <a:r>
              <a:rPr lang="en-US" altLang="fr-FR" sz="3600" b="1" dirty="0">
                <a:hlinkClick r:id="rId3"/>
              </a:rPr>
              <a:t>, Africa) </a:t>
            </a:r>
            <a:endParaRPr lang="en-US" sz="3600" b="1" dirty="0"/>
          </a:p>
          <a:p>
            <a:pPr>
              <a:defRPr/>
            </a:pPr>
            <a:r>
              <a:rPr lang="en-US" sz="3600" i="1" dirty="0" smtClean="0"/>
              <a:t>(check </a:t>
            </a:r>
            <a:r>
              <a:rPr lang="en-US" sz="3600" i="1" dirty="0" smtClean="0">
                <a:hlinkClick r:id="rId3"/>
              </a:rPr>
              <a:t>on line</a:t>
            </a:r>
            <a:r>
              <a:rPr lang="en-US" sz="3600" i="1" dirty="0" smtClean="0"/>
              <a:t> for updated version)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2412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447261"/>
            <a:ext cx="11688417" cy="5729702"/>
          </a:xfrm>
        </p:spPr>
        <p:txBody>
          <a:bodyPr/>
          <a:lstStyle/>
          <a:p>
            <a:r>
              <a:rPr lang="fr-FR" b="1" dirty="0" err="1" smtClean="0"/>
              <a:t>What</a:t>
            </a:r>
            <a:r>
              <a:rPr lang="fr-FR" b="1" dirty="0" smtClean="0"/>
              <a:t> </a:t>
            </a:r>
            <a:r>
              <a:rPr lang="fr-FR" b="1" dirty="0" err="1" smtClean="0"/>
              <a:t>would</a:t>
            </a:r>
            <a:r>
              <a:rPr lang="fr-FR" b="1" dirty="0" smtClean="0"/>
              <a:t> have been a </a:t>
            </a:r>
            <a:r>
              <a:rPr lang="fr-FR" b="1" dirty="0" err="1"/>
              <a:t>fair</a:t>
            </a:r>
            <a:r>
              <a:rPr lang="fr-FR" b="1" dirty="0"/>
              <a:t> solution to the </a:t>
            </a:r>
            <a:r>
              <a:rPr lang="fr-FR" b="1" dirty="0" smtClean="0"/>
              <a:t>19c abolition </a:t>
            </a:r>
            <a:r>
              <a:rPr lang="fr-FR" b="1" dirty="0" err="1" smtClean="0"/>
              <a:t>problem</a:t>
            </a:r>
            <a:r>
              <a:rPr lang="fr-FR" b="1" dirty="0" smtClean="0"/>
              <a:t>?</a:t>
            </a:r>
          </a:p>
          <a:p>
            <a:r>
              <a:rPr lang="fr-FR" dirty="0" smtClean="0"/>
              <a:t>A compensation to slaves for centuries of </a:t>
            </a:r>
            <a:r>
              <a:rPr lang="fr-FR" dirty="0" err="1" smtClean="0"/>
              <a:t>unpaid</a:t>
            </a:r>
            <a:r>
              <a:rPr lang="fr-FR" dirty="0" smtClean="0"/>
              <a:t> labour and </a:t>
            </a:r>
            <a:r>
              <a:rPr lang="fr-FR" dirty="0" err="1" smtClean="0"/>
              <a:t>bad</a:t>
            </a:r>
            <a:r>
              <a:rPr lang="fr-FR" dirty="0" smtClean="0"/>
              <a:t> </a:t>
            </a:r>
            <a:r>
              <a:rPr lang="fr-FR" dirty="0" err="1" smtClean="0"/>
              <a:t>treatment</a:t>
            </a:r>
            <a:r>
              <a:rPr lang="fr-FR" dirty="0" smtClean="0"/>
              <a:t>, </a:t>
            </a:r>
            <a:r>
              <a:rPr lang="fr-FR" dirty="0" err="1" smtClean="0"/>
              <a:t>e.g</a:t>
            </a:r>
            <a:r>
              <a:rPr lang="fr-FR" dirty="0" smtClean="0"/>
              <a:t>. through the </a:t>
            </a:r>
            <a:r>
              <a:rPr lang="fr-FR" dirty="0" err="1" smtClean="0"/>
              <a:t>form</a:t>
            </a:r>
            <a:r>
              <a:rPr lang="fr-FR" dirty="0" smtClean="0"/>
              <a:t> of a land allocation (and/or pension: Condorcet 1781)</a:t>
            </a:r>
          </a:p>
          <a:p>
            <a:r>
              <a:rPr lang="fr-FR" dirty="0" smtClean="0"/>
              <a:t>No compensation at all for slave-</a:t>
            </a:r>
            <a:r>
              <a:rPr lang="fr-FR" dirty="0" err="1" smtClean="0"/>
              <a:t>owners</a:t>
            </a:r>
            <a:r>
              <a:rPr lang="fr-FR" dirty="0"/>
              <a:t> </a:t>
            </a:r>
            <a:r>
              <a:rPr lang="fr-FR" dirty="0" smtClean="0"/>
              <a:t>+ a </a:t>
            </a:r>
            <a:r>
              <a:rPr lang="fr-FR" dirty="0" err="1" smtClean="0"/>
              <a:t>general</a:t>
            </a:r>
            <a:r>
              <a:rPr lang="fr-FR" dirty="0" smtClean="0"/>
              <a:t> progressive tax on all property </a:t>
            </a:r>
            <a:r>
              <a:rPr lang="fr-FR" dirty="0" err="1" smtClean="0"/>
              <a:t>owners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/>
              <a:t>. large </a:t>
            </a:r>
            <a:r>
              <a:rPr lang="fr-FR" dirty="0" err="1"/>
              <a:t>industrial</a:t>
            </a:r>
            <a:r>
              <a:rPr lang="fr-FR" dirty="0"/>
              <a:t> </a:t>
            </a:r>
            <a:r>
              <a:rPr lang="fr-FR" dirty="0" err="1"/>
              <a:t>owners</a:t>
            </a:r>
            <a:r>
              <a:rPr lang="fr-FR" dirty="0"/>
              <a:t>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benefited</a:t>
            </a:r>
            <a:r>
              <a:rPr lang="fr-FR" dirty="0"/>
              <a:t> from slavery</a:t>
            </a:r>
            <a:r>
              <a:rPr lang="fr-FR" dirty="0" smtClean="0"/>
              <a:t>) in </a:t>
            </a:r>
            <a:r>
              <a:rPr lang="fr-FR" dirty="0" err="1" smtClean="0"/>
              <a:t>order</a:t>
            </a:r>
            <a:r>
              <a:rPr lang="fr-FR" dirty="0" smtClean="0"/>
              <a:t> to finance the compensation to slaves</a:t>
            </a:r>
          </a:p>
          <a:p>
            <a:endParaRPr lang="fr-FR" dirty="0"/>
          </a:p>
          <a:p>
            <a:r>
              <a:rPr lang="fr-FR" dirty="0" smtClean="0"/>
              <a:t>Not impossible to </a:t>
            </a:r>
            <a:r>
              <a:rPr lang="fr-FR" dirty="0" err="1" smtClean="0"/>
              <a:t>organize</a:t>
            </a:r>
            <a:r>
              <a:rPr lang="fr-FR" dirty="0" smtClean="0"/>
              <a:t>, but this </a:t>
            </a:r>
            <a:r>
              <a:rPr lang="fr-FR" dirty="0" err="1" smtClean="0"/>
              <a:t>would</a:t>
            </a:r>
            <a:r>
              <a:rPr lang="fr-FR" dirty="0" smtClean="0"/>
              <a:t> have </a:t>
            </a:r>
            <a:r>
              <a:rPr lang="fr-FR" dirty="0" err="1" smtClean="0"/>
              <a:t>required</a:t>
            </a:r>
            <a:r>
              <a:rPr lang="fr-FR" dirty="0" smtClean="0"/>
              <a:t> a radical </a:t>
            </a:r>
            <a:r>
              <a:rPr lang="fr-FR" dirty="0" err="1" smtClean="0"/>
              <a:t>questionning</a:t>
            </a:r>
            <a:r>
              <a:rPr lang="fr-FR" dirty="0" smtClean="0"/>
              <a:t> of </a:t>
            </a:r>
            <a:r>
              <a:rPr lang="fr-FR" dirty="0" err="1" smtClean="0"/>
              <a:t>proprietarian</a:t>
            </a:r>
            <a:r>
              <a:rPr lang="fr-FR" dirty="0" smtClean="0"/>
              <a:t> </a:t>
            </a:r>
            <a:r>
              <a:rPr lang="fr-FR" dirty="0" err="1" smtClean="0"/>
              <a:t>ideology</a:t>
            </a:r>
            <a:r>
              <a:rPr lang="fr-FR" dirty="0" smtClean="0"/>
              <a:t> and the </a:t>
            </a:r>
            <a:r>
              <a:rPr lang="fr-FR" dirty="0" err="1" smtClean="0"/>
              <a:t>development</a:t>
            </a:r>
            <a:r>
              <a:rPr lang="fr-FR" dirty="0" smtClean="0"/>
              <a:t> of </a:t>
            </a:r>
            <a:r>
              <a:rPr lang="fr-FR" dirty="0" err="1" smtClean="0"/>
              <a:t>ambitious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progressive taxation that </a:t>
            </a:r>
            <a:r>
              <a:rPr lang="fr-FR" dirty="0" err="1" smtClean="0"/>
              <a:t>were</a:t>
            </a:r>
            <a:r>
              <a:rPr lang="fr-FR" dirty="0" smtClean="0"/>
              <a:t> not </a:t>
            </a:r>
            <a:r>
              <a:rPr lang="fr-FR" dirty="0" err="1" smtClean="0"/>
              <a:t>experimented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the 20th century (but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already</a:t>
            </a:r>
            <a:r>
              <a:rPr lang="fr-FR" dirty="0" smtClean="0"/>
              <a:t> </a:t>
            </a:r>
            <a:r>
              <a:rPr lang="fr-FR" dirty="0" err="1" smtClean="0"/>
              <a:t>discussed</a:t>
            </a:r>
            <a:r>
              <a:rPr lang="fr-FR" dirty="0" smtClean="0"/>
              <a:t> in the 18th century)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233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139" y="195125"/>
            <a:ext cx="11141765" cy="689458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+mn-lt"/>
              </a:rPr>
              <a:t>France: the two-step abolition of </a:t>
            </a:r>
            <a:r>
              <a:rPr lang="fr-FR" sz="3600" b="1" dirty="0" smtClean="0">
                <a:latin typeface="+mn-lt"/>
              </a:rPr>
              <a:t>1794-1848 &amp; the case of Haïti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783" y="1124744"/>
            <a:ext cx="11837504" cy="5472608"/>
          </a:xfrm>
        </p:spPr>
        <p:txBody>
          <a:bodyPr>
            <a:normAutofit/>
          </a:bodyPr>
          <a:lstStyle/>
          <a:p>
            <a:r>
              <a:rPr lang="fr-FR" dirty="0" smtClean="0"/>
              <a:t>French Revolution </a:t>
            </a:r>
            <a:r>
              <a:rPr lang="fr-FR" dirty="0" err="1" smtClean="0"/>
              <a:t>abolished</a:t>
            </a:r>
            <a:r>
              <a:rPr lang="fr-FR" dirty="0" smtClean="0"/>
              <a:t> slavery in 1794, </a:t>
            </a:r>
            <a:r>
              <a:rPr lang="fr-FR" dirty="0" err="1" smtClean="0"/>
              <a:t>after</a:t>
            </a:r>
            <a:r>
              <a:rPr lang="fr-FR" dirty="0" smtClean="0"/>
              <a:t> a major slave </a:t>
            </a:r>
            <a:r>
              <a:rPr lang="fr-FR" dirty="0" err="1" smtClean="0"/>
              <a:t>revolt</a:t>
            </a:r>
            <a:r>
              <a:rPr lang="fr-FR" dirty="0" smtClean="0"/>
              <a:t> in Saint Domingue (Haïti) (=the </a:t>
            </a:r>
            <a:r>
              <a:rPr lang="fr-FR" dirty="0" err="1" smtClean="0"/>
              <a:t>largest</a:t>
            </a:r>
            <a:r>
              <a:rPr lang="fr-FR" dirty="0" smtClean="0"/>
              <a:t> world concentration of slaves at the time)</a:t>
            </a:r>
          </a:p>
          <a:p>
            <a:r>
              <a:rPr lang="fr-FR" dirty="0" smtClean="0"/>
              <a:t>But slavery was </a:t>
            </a:r>
            <a:r>
              <a:rPr lang="fr-FR" dirty="0" err="1" smtClean="0"/>
              <a:t>re-established</a:t>
            </a:r>
            <a:r>
              <a:rPr lang="fr-FR" dirty="0" smtClean="0"/>
              <a:t> in 1802; </a:t>
            </a:r>
            <a:r>
              <a:rPr lang="fr-FR" dirty="0" err="1" smtClean="0"/>
              <a:t>finally</a:t>
            </a:r>
            <a:r>
              <a:rPr lang="fr-FR" dirty="0" smtClean="0"/>
              <a:t> </a:t>
            </a:r>
            <a:r>
              <a:rPr lang="fr-FR" dirty="0" err="1" smtClean="0"/>
              <a:t>abolished</a:t>
            </a:r>
            <a:r>
              <a:rPr lang="fr-FR" dirty="0" smtClean="0"/>
              <a:t> in 1848</a:t>
            </a:r>
          </a:p>
          <a:p>
            <a:r>
              <a:rPr lang="fr-FR" dirty="0" smtClean="0"/>
              <a:t>In Haïti, slaves </a:t>
            </a:r>
            <a:r>
              <a:rPr lang="fr-FR" dirty="0" err="1" smtClean="0"/>
              <a:t>took</a:t>
            </a:r>
            <a:r>
              <a:rPr lang="fr-FR" dirty="0" smtClean="0"/>
              <a:t> </a:t>
            </a:r>
            <a:r>
              <a:rPr lang="fr-FR" dirty="0" err="1" smtClean="0"/>
              <a:t>seriously</a:t>
            </a:r>
            <a:r>
              <a:rPr lang="fr-FR" dirty="0" smtClean="0"/>
              <a:t> the French </a:t>
            </a:r>
            <a:r>
              <a:rPr lang="fr-FR" dirty="0" err="1" smtClean="0"/>
              <a:t>revolution</a:t>
            </a:r>
            <a:r>
              <a:rPr lang="fr-FR" dirty="0" smtClean="0"/>
              <a:t>: Haïti </a:t>
            </a:r>
            <a:r>
              <a:rPr lang="fr-FR" dirty="0" err="1" smtClean="0"/>
              <a:t>revolt</a:t>
            </a:r>
            <a:r>
              <a:rPr lang="fr-FR" dirty="0" smtClean="0"/>
              <a:t> 1791, </a:t>
            </a:r>
            <a:r>
              <a:rPr lang="fr-FR" dirty="0" err="1" smtClean="0"/>
              <a:t>independance</a:t>
            </a:r>
            <a:r>
              <a:rPr lang="fr-FR" dirty="0" smtClean="0"/>
              <a:t> 1804 </a:t>
            </a:r>
            <a:r>
              <a:rPr lang="fr-FR" dirty="0" smtClean="0">
                <a:latin typeface="Calibri"/>
              </a:rPr>
              <a:t>→</a:t>
            </a:r>
            <a:r>
              <a:rPr lang="fr-FR" dirty="0" smtClean="0">
                <a:sym typeface="Wingdings"/>
              </a:rPr>
              <a:t> in 1825, France </a:t>
            </a:r>
            <a:r>
              <a:rPr lang="fr-FR" dirty="0" err="1" smtClean="0">
                <a:sym typeface="Wingdings"/>
              </a:rPr>
              <a:t>finally</a:t>
            </a:r>
            <a:r>
              <a:rPr lang="fr-FR" dirty="0" smtClean="0">
                <a:sym typeface="Wingdings"/>
              </a:rPr>
              <a:t> « </a:t>
            </a:r>
            <a:r>
              <a:rPr lang="fr-FR" dirty="0" err="1" smtClean="0">
                <a:sym typeface="Wingdings"/>
              </a:rPr>
              <a:t>accepts</a:t>
            </a:r>
            <a:r>
              <a:rPr lang="fr-FR" dirty="0" smtClean="0">
                <a:sym typeface="Wingdings"/>
              </a:rPr>
              <a:t> » Haïti </a:t>
            </a:r>
            <a:r>
              <a:rPr lang="fr-FR" dirty="0" err="1" smtClean="0">
                <a:sym typeface="Wingdings"/>
              </a:rPr>
              <a:t>independance</a:t>
            </a:r>
            <a:r>
              <a:rPr lang="fr-FR" dirty="0" smtClean="0">
                <a:sym typeface="Wingdings"/>
              </a:rPr>
              <a:t>, but imposes a large</a:t>
            </a:r>
            <a:r>
              <a:rPr lang="fr-FR" dirty="0" smtClean="0"/>
              <a:t> public debt on Haïti as the </a:t>
            </a:r>
            <a:r>
              <a:rPr lang="fr-FR" dirty="0" err="1" smtClean="0"/>
              <a:t>price</a:t>
            </a:r>
            <a:r>
              <a:rPr lang="fr-FR" dirty="0" smtClean="0"/>
              <a:t> for </a:t>
            </a:r>
            <a:r>
              <a:rPr lang="fr-FR" dirty="0" err="1" smtClean="0"/>
              <a:t>their</a:t>
            </a:r>
            <a:r>
              <a:rPr lang="fr-FR" dirty="0" smtClean="0"/>
              <a:t> freedom (150 millions Francs or about 2% French GDP of the time)</a:t>
            </a:r>
          </a:p>
          <a:p>
            <a:r>
              <a:rPr lang="fr-FR" dirty="0" smtClean="0"/>
              <a:t>Haïti </a:t>
            </a:r>
            <a:r>
              <a:rPr lang="fr-FR" dirty="0" err="1" smtClean="0"/>
              <a:t>had</a:t>
            </a:r>
            <a:r>
              <a:rPr lang="fr-FR" dirty="0" smtClean="0"/>
              <a:t> to </a:t>
            </a:r>
            <a:r>
              <a:rPr lang="fr-FR" dirty="0" err="1" smtClean="0"/>
              <a:t>repay</a:t>
            </a:r>
            <a:r>
              <a:rPr lang="fr-FR" dirty="0" smtClean="0"/>
              <a:t> this </a:t>
            </a:r>
            <a:r>
              <a:rPr lang="fr-FR" dirty="0" err="1" smtClean="0"/>
              <a:t>huge</a:t>
            </a:r>
            <a:r>
              <a:rPr lang="fr-FR" dirty="0" smtClean="0"/>
              <a:t> public debt (about 300% of </a:t>
            </a:r>
            <a:r>
              <a:rPr lang="fr-FR" dirty="0" err="1" smtClean="0"/>
              <a:t>Haïti’s</a:t>
            </a:r>
            <a:r>
              <a:rPr lang="fr-FR" dirty="0" smtClean="0"/>
              <a:t> GDP) </a:t>
            </a:r>
            <a:r>
              <a:rPr lang="fr-FR" dirty="0" err="1" smtClean="0"/>
              <a:t>until</a:t>
            </a:r>
            <a:r>
              <a:rPr lang="fr-FR" dirty="0" smtClean="0"/>
              <a:t> World War 2; in </a:t>
            </a:r>
            <a:r>
              <a:rPr lang="fr-FR" dirty="0" err="1" smtClean="0"/>
              <a:t>effect</a:t>
            </a:r>
            <a:r>
              <a:rPr lang="fr-FR" dirty="0" smtClean="0"/>
              <a:t>, </a:t>
            </a:r>
            <a:r>
              <a:rPr lang="fr-FR" dirty="0" err="1" smtClean="0"/>
              <a:t>interest</a:t>
            </a:r>
            <a:r>
              <a:rPr lang="fr-FR" dirty="0" smtClean="0"/>
              <a:t> </a:t>
            </a:r>
            <a:r>
              <a:rPr lang="fr-FR" dirty="0" err="1" smtClean="0"/>
              <a:t>payments</a:t>
            </a:r>
            <a:r>
              <a:rPr lang="fr-FR" dirty="0" smtClean="0"/>
              <a:t> on </a:t>
            </a:r>
            <a:r>
              <a:rPr lang="fr-FR" dirty="0" err="1" smtClean="0"/>
              <a:t>Haïti’s</a:t>
            </a:r>
            <a:r>
              <a:rPr lang="fr-FR" dirty="0" smtClean="0"/>
              <a:t> public debt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compensating</a:t>
            </a:r>
            <a:r>
              <a:rPr lang="fr-FR" dirty="0" smtClean="0"/>
              <a:t> former French slave </a:t>
            </a:r>
            <a:r>
              <a:rPr lang="fr-FR" dirty="0" err="1" smtClean="0"/>
              <a:t>owners</a:t>
            </a:r>
            <a:r>
              <a:rPr lang="fr-FR" dirty="0" smtClean="0"/>
              <a:t> for </a:t>
            </a:r>
            <a:r>
              <a:rPr lang="fr-FR" dirty="0" err="1" smtClean="0"/>
              <a:t>lost</a:t>
            </a:r>
            <a:r>
              <a:rPr lang="fr-FR" dirty="0" smtClean="0"/>
              <a:t> profits due to </a:t>
            </a:r>
            <a:r>
              <a:rPr lang="fr-FR" dirty="0" err="1" smtClean="0"/>
              <a:t>emancipation</a:t>
            </a:r>
            <a:endParaRPr lang="fr-FR" dirty="0" smtClean="0"/>
          </a:p>
          <a:p>
            <a:r>
              <a:rPr lang="fr-FR" dirty="0" smtClean="0"/>
              <a:t>The compensation was </a:t>
            </a:r>
            <a:r>
              <a:rPr lang="fr-FR" dirty="0" err="1" smtClean="0"/>
              <a:t>paid</a:t>
            </a:r>
            <a:r>
              <a:rPr lang="fr-FR" dirty="0" smtClean="0"/>
              <a:t> to Caisse des Dépôts (French </a:t>
            </a:r>
            <a:r>
              <a:rPr lang="fr-FR" dirty="0" err="1" smtClean="0"/>
              <a:t>govt</a:t>
            </a:r>
            <a:r>
              <a:rPr lang="fr-FR" dirty="0" smtClean="0"/>
              <a:t> bank) and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distributed</a:t>
            </a:r>
            <a:r>
              <a:rPr lang="fr-FR" dirty="0" smtClean="0"/>
              <a:t> to slave </a:t>
            </a:r>
            <a:r>
              <a:rPr lang="fr-FR" dirty="0" err="1" smtClean="0"/>
              <a:t>owners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88254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922" y="0"/>
            <a:ext cx="10354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60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84583" y="553416"/>
            <a:ext cx="10972800" cy="5757932"/>
          </a:xfrm>
        </p:spPr>
        <p:txBody>
          <a:bodyPr>
            <a:normAutofit/>
          </a:bodyPr>
          <a:lstStyle/>
          <a:p>
            <a:r>
              <a:rPr lang="fr-FR" dirty="0" smtClean="0"/>
              <a:t>Modern </a:t>
            </a:r>
            <a:r>
              <a:rPr lang="fr-FR" dirty="0" err="1" smtClean="0"/>
              <a:t>debates</a:t>
            </a:r>
            <a:r>
              <a:rPr lang="fr-FR" dirty="0" smtClean="0"/>
              <a:t> about compensation to </a:t>
            </a:r>
            <a:r>
              <a:rPr lang="fr-FR" dirty="0" err="1" smtClean="0"/>
              <a:t>Haiti</a:t>
            </a:r>
            <a:r>
              <a:rPr lang="fr-FR" dirty="0" smtClean="0"/>
              <a:t>: in 2004, French </a:t>
            </a:r>
            <a:r>
              <a:rPr lang="fr-FR" dirty="0" err="1" smtClean="0"/>
              <a:t>president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attend </a:t>
            </a:r>
            <a:r>
              <a:rPr lang="fr-FR" dirty="0" err="1" smtClean="0"/>
              <a:t>bicentennial</a:t>
            </a:r>
            <a:r>
              <a:rPr lang="fr-FR" dirty="0" smtClean="0"/>
              <a:t> </a:t>
            </a:r>
            <a:r>
              <a:rPr lang="fr-FR" dirty="0" err="1" smtClean="0"/>
              <a:t>ceremonies</a:t>
            </a:r>
            <a:r>
              <a:rPr lang="fr-FR" dirty="0" smtClean="0"/>
              <a:t> for </a:t>
            </a:r>
            <a:r>
              <a:rPr lang="fr-FR" dirty="0" err="1" smtClean="0"/>
              <a:t>Haiti’s</a:t>
            </a:r>
            <a:r>
              <a:rPr lang="fr-FR" dirty="0" smtClean="0"/>
              <a:t> </a:t>
            </a:r>
            <a:r>
              <a:rPr lang="fr-FR" dirty="0" err="1" smtClean="0"/>
              <a:t>independance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avoid</a:t>
            </a:r>
            <a:r>
              <a:rPr lang="fr-FR" dirty="0" smtClean="0"/>
              <a:t> financial claims (in 1904, French </a:t>
            </a:r>
            <a:r>
              <a:rPr lang="fr-FR" dirty="0" err="1" smtClean="0"/>
              <a:t>authorities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attend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felt</a:t>
            </a:r>
            <a:r>
              <a:rPr lang="fr-FR" dirty="0" smtClean="0"/>
              <a:t> </a:t>
            </a:r>
            <a:r>
              <a:rPr lang="fr-FR" dirty="0" err="1" smtClean="0"/>
              <a:t>Haiti</a:t>
            </a:r>
            <a:r>
              <a:rPr lang="fr-FR" dirty="0" smtClean="0"/>
              <a:t> was not </a:t>
            </a:r>
            <a:r>
              <a:rPr lang="fr-FR" dirty="0" err="1" smtClean="0"/>
              <a:t>paying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</a:t>
            </a:r>
            <a:r>
              <a:rPr lang="fr-FR" dirty="0" err="1" smtClean="0"/>
              <a:t>enough</a:t>
            </a:r>
            <a:r>
              <a:rPr lang="fr-FR" dirty="0" smtClean="0"/>
              <a:t>!)</a:t>
            </a:r>
          </a:p>
          <a:p>
            <a:r>
              <a:rPr lang="fr-FR" dirty="0" smtClean="0"/>
              <a:t>In 2001 French law </a:t>
            </a:r>
            <a:r>
              <a:rPr lang="fr-FR" dirty="0" err="1" smtClean="0"/>
              <a:t>recognizing</a:t>
            </a:r>
            <a:r>
              <a:rPr lang="fr-FR" dirty="0" smtClean="0"/>
              <a:t> slavery as crime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mankind</a:t>
            </a:r>
            <a:r>
              <a:rPr lang="fr-FR" dirty="0" smtClean="0"/>
              <a:t>, Taubira </a:t>
            </a:r>
            <a:r>
              <a:rPr lang="fr-FR" dirty="0" err="1" smtClean="0"/>
              <a:t>tried</a:t>
            </a:r>
            <a:r>
              <a:rPr lang="fr-FR" dirty="0" smtClean="0"/>
              <a:t> to </a:t>
            </a:r>
            <a:r>
              <a:rPr lang="fr-FR" dirty="0" err="1" smtClean="0"/>
              <a:t>introduce</a:t>
            </a:r>
            <a:r>
              <a:rPr lang="fr-FR" dirty="0" smtClean="0"/>
              <a:t> an article 5 on </a:t>
            </a:r>
            <a:r>
              <a:rPr lang="fr-FR" dirty="0" err="1" smtClean="0"/>
              <a:t>reparations</a:t>
            </a:r>
            <a:r>
              <a:rPr lang="fr-FR" dirty="0" smtClean="0"/>
              <a:t> and land </a:t>
            </a:r>
            <a:r>
              <a:rPr lang="fr-FR" dirty="0" err="1" smtClean="0"/>
              <a:t>reform</a:t>
            </a:r>
            <a:r>
              <a:rPr lang="fr-FR" dirty="0" smtClean="0"/>
              <a:t> in former French slave </a:t>
            </a:r>
            <a:r>
              <a:rPr lang="fr-FR" dirty="0" err="1" smtClean="0"/>
              <a:t>islands</a:t>
            </a:r>
            <a:r>
              <a:rPr lang="fr-FR" dirty="0" smtClean="0"/>
              <a:t> (</a:t>
            </a:r>
            <a:r>
              <a:rPr lang="fr-FR" dirty="0" err="1" smtClean="0"/>
              <a:t>so</a:t>
            </a:r>
            <a:r>
              <a:rPr lang="fr-FR" dirty="0" smtClean="0"/>
              <a:t> that descendants of slaves stop </a:t>
            </a:r>
            <a:r>
              <a:rPr lang="fr-FR" dirty="0" err="1" smtClean="0"/>
              <a:t>paying</a:t>
            </a:r>
            <a:r>
              <a:rPr lang="fr-FR" dirty="0" smtClean="0"/>
              <a:t> </a:t>
            </a:r>
            <a:r>
              <a:rPr lang="fr-FR" dirty="0" err="1" smtClean="0"/>
              <a:t>rent</a:t>
            </a:r>
            <a:r>
              <a:rPr lang="fr-FR" dirty="0" smtClean="0"/>
              <a:t> to descendants of slave-</a:t>
            </a:r>
            <a:r>
              <a:rPr lang="fr-FR" dirty="0" err="1" smtClean="0"/>
              <a:t>owners</a:t>
            </a:r>
            <a:r>
              <a:rPr lang="fr-FR" dirty="0" smtClean="0"/>
              <a:t>). But </a:t>
            </a:r>
            <a:r>
              <a:rPr lang="fr-FR" dirty="0" err="1" smtClean="0"/>
              <a:t>it</a:t>
            </a:r>
            <a:r>
              <a:rPr lang="fr-FR" dirty="0" smtClean="0"/>
              <a:t> was not </a:t>
            </a:r>
            <a:r>
              <a:rPr lang="fr-FR" dirty="0" err="1" smtClean="0"/>
              <a:t>adopted</a:t>
            </a:r>
            <a:r>
              <a:rPr lang="fr-FR" dirty="0" smtClean="0"/>
              <a:t>. New </a:t>
            </a:r>
            <a:r>
              <a:rPr lang="fr-FR" dirty="0" err="1" smtClean="0"/>
              <a:t>failed</a:t>
            </a:r>
            <a:r>
              <a:rPr lang="fr-FR" dirty="0" smtClean="0"/>
              <a:t> </a:t>
            </a:r>
            <a:r>
              <a:rPr lang="fr-FR" dirty="0" err="1" smtClean="0"/>
              <a:t>attempt</a:t>
            </a:r>
            <a:r>
              <a:rPr lang="fr-FR" dirty="0" smtClean="0"/>
              <a:t> by Taubira to </a:t>
            </a:r>
            <a:r>
              <a:rPr lang="fr-FR" dirty="0" err="1" smtClean="0"/>
              <a:t>raise</a:t>
            </a:r>
            <a:r>
              <a:rPr lang="fr-FR" dirty="0" smtClean="0"/>
              <a:t> the issue in 2015.</a:t>
            </a:r>
          </a:p>
          <a:p>
            <a:r>
              <a:rPr lang="fr-FR" dirty="0" smtClean="0"/>
              <a:t>US 1988 law: 20 000$ compensation to </a:t>
            </a:r>
            <a:r>
              <a:rPr lang="fr-FR" dirty="0" err="1" smtClean="0"/>
              <a:t>Japanese</a:t>
            </a:r>
            <a:r>
              <a:rPr lang="fr-FR" dirty="0" smtClean="0"/>
              <a:t>-Americans </a:t>
            </a:r>
            <a:r>
              <a:rPr lang="fr-FR" dirty="0" err="1" smtClean="0"/>
              <a:t>detained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World </a:t>
            </a:r>
            <a:r>
              <a:rPr lang="fr-FR" dirty="0"/>
              <a:t>W</a:t>
            </a:r>
            <a:r>
              <a:rPr lang="fr-FR" dirty="0" smtClean="0"/>
              <a:t>ar 2. But no compensation was </a:t>
            </a:r>
            <a:r>
              <a:rPr lang="fr-FR" dirty="0" err="1" smtClean="0"/>
              <a:t>ever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to former slaves (</a:t>
            </a:r>
            <a:r>
              <a:rPr lang="fr-FR" dirty="0" err="1" smtClean="0"/>
              <a:t>Africans</a:t>
            </a:r>
            <a:r>
              <a:rPr lang="fr-FR" dirty="0" smtClean="0"/>
              <a:t>-Americans), or for </a:t>
            </a:r>
            <a:r>
              <a:rPr lang="fr-FR" dirty="0" err="1" smtClean="0"/>
              <a:t>expelled</a:t>
            </a:r>
            <a:r>
              <a:rPr lang="fr-FR" dirty="0" smtClean="0"/>
              <a:t> </a:t>
            </a:r>
            <a:r>
              <a:rPr lang="fr-FR" dirty="0" err="1" smtClean="0"/>
              <a:t>Mexicans</a:t>
            </a:r>
            <a:r>
              <a:rPr lang="fr-FR" dirty="0" smtClean="0"/>
              <a:t>-Americans </a:t>
            </a:r>
            <a:r>
              <a:rPr lang="fr-FR" dirty="0" err="1" smtClean="0"/>
              <a:t>during</a:t>
            </a:r>
            <a:r>
              <a:rPr lang="fr-FR" dirty="0" smtClean="0"/>
              <a:t> 1930s.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085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20078" y="58614"/>
            <a:ext cx="9612423" cy="850106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latin typeface="+mn-lt"/>
              </a:rPr>
              <a:t>USA</a:t>
            </a:r>
            <a:r>
              <a:rPr lang="fr-FR" sz="4000" b="1" dirty="0">
                <a:latin typeface="+mn-lt"/>
              </a:rPr>
              <a:t>: abolition through </a:t>
            </a:r>
            <a:r>
              <a:rPr lang="fr-FR" sz="4000" b="1" dirty="0" err="1">
                <a:latin typeface="+mn-lt"/>
              </a:rPr>
              <a:t>war</a:t>
            </a:r>
            <a:r>
              <a:rPr lang="fr-FR" sz="4000" b="1" dirty="0">
                <a:latin typeface="+mn-lt"/>
              </a:rPr>
              <a:t> (1861-1865</a:t>
            </a:r>
            <a:r>
              <a:rPr lang="fr-FR" sz="4000" b="1" dirty="0" smtClean="0">
                <a:latin typeface="+mn-lt"/>
              </a:rPr>
              <a:t>)</a:t>
            </a:r>
            <a:endParaRPr lang="fr-FR" sz="40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991" y="908720"/>
            <a:ext cx="11748052" cy="5760640"/>
          </a:xfrm>
        </p:spPr>
        <p:txBody>
          <a:bodyPr>
            <a:normAutofit/>
          </a:bodyPr>
          <a:lstStyle/>
          <a:p>
            <a:r>
              <a:rPr lang="fr-FR" dirty="0" smtClean="0">
                <a:cs typeface="Arial"/>
              </a:rPr>
              <a:t>Abolition of slave trade in 1807, but US slavery system </a:t>
            </a:r>
            <a:r>
              <a:rPr lang="fr-FR" dirty="0" err="1" smtClean="0">
                <a:cs typeface="Arial"/>
              </a:rPr>
              <a:t>prospered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until</a:t>
            </a:r>
            <a:r>
              <a:rPr lang="fr-FR" dirty="0" smtClean="0">
                <a:cs typeface="Arial"/>
              </a:rPr>
              <a:t> Civil War 1861-1865 &amp; abolition of slavery in 1865.                                                   </a:t>
            </a:r>
            <a:r>
              <a:rPr lang="fr-FR" dirty="0" err="1" smtClean="0">
                <a:cs typeface="Arial"/>
              </a:rPr>
              <a:t>Legal</a:t>
            </a:r>
            <a:r>
              <a:rPr lang="fr-FR" dirty="0" smtClean="0">
                <a:cs typeface="Arial"/>
              </a:rPr>
              <a:t> racial discrimination for school, transport,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, jobs, </a:t>
            </a:r>
            <a:r>
              <a:rPr lang="fr-FR" dirty="0" err="1" smtClean="0">
                <a:cs typeface="Arial"/>
              </a:rPr>
              <a:t>voting</a:t>
            </a:r>
            <a:r>
              <a:rPr lang="fr-FR" dirty="0" smtClean="0">
                <a:cs typeface="Arial"/>
              </a:rPr>
              <a:t> rights etc. in </a:t>
            </a:r>
            <a:r>
              <a:rPr lang="fr-FR" dirty="0" err="1" smtClean="0">
                <a:cs typeface="Arial"/>
              </a:rPr>
              <a:t>Southern</a:t>
            </a:r>
            <a:r>
              <a:rPr lang="fr-FR" dirty="0" smtClean="0">
                <a:cs typeface="Arial"/>
              </a:rPr>
              <a:t> US </a:t>
            </a:r>
            <a:r>
              <a:rPr lang="fr-FR" dirty="0" err="1" smtClean="0">
                <a:cs typeface="Arial"/>
              </a:rPr>
              <a:t>until</a:t>
            </a:r>
            <a:r>
              <a:rPr lang="fr-FR" dirty="0" smtClean="0">
                <a:cs typeface="Arial"/>
              </a:rPr>
              <a:t> 1960s.</a:t>
            </a:r>
          </a:p>
          <a:p>
            <a:r>
              <a:rPr lang="fr-FR" dirty="0" smtClean="0">
                <a:cs typeface="Arial"/>
              </a:rPr>
              <a:t>1800: total pop US South 2,6 millions                         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 = 1,7m </a:t>
            </a:r>
            <a:r>
              <a:rPr lang="fr-FR" dirty="0" err="1" smtClean="0">
                <a:cs typeface="Arial"/>
              </a:rPr>
              <a:t>whites</a:t>
            </a:r>
            <a:r>
              <a:rPr lang="fr-FR" dirty="0" smtClean="0">
                <a:cs typeface="Arial"/>
              </a:rPr>
              <a:t> + 0,9m slaves (33%)                                       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 (+ US </a:t>
            </a:r>
            <a:r>
              <a:rPr lang="fr-FR" dirty="0" err="1" smtClean="0">
                <a:cs typeface="Arial"/>
              </a:rPr>
              <a:t>North</a:t>
            </a:r>
            <a:r>
              <a:rPr lang="fr-FR" dirty="0" smtClean="0">
                <a:cs typeface="Arial"/>
              </a:rPr>
              <a:t> 2,6m = total US pop 5,2m) </a:t>
            </a:r>
          </a:p>
          <a:p>
            <a:r>
              <a:rPr lang="fr-FR" dirty="0" smtClean="0">
                <a:cs typeface="Arial"/>
              </a:rPr>
              <a:t>1860: total </a:t>
            </a:r>
            <a:r>
              <a:rPr lang="fr-FR" dirty="0">
                <a:cs typeface="Arial"/>
              </a:rPr>
              <a:t>pop US South </a:t>
            </a:r>
            <a:r>
              <a:rPr lang="fr-FR" dirty="0" smtClean="0">
                <a:cs typeface="Arial"/>
              </a:rPr>
              <a:t>12,2 </a:t>
            </a:r>
            <a:r>
              <a:rPr lang="fr-FR" dirty="0">
                <a:cs typeface="Arial"/>
              </a:rPr>
              <a:t>millions </a:t>
            </a:r>
            <a:endParaRPr lang="fr-FR" dirty="0" smtClean="0">
              <a:cs typeface="Arial"/>
            </a:endParaRPr>
          </a:p>
          <a:p>
            <a:pPr>
              <a:buNone/>
            </a:pPr>
            <a:r>
              <a:rPr lang="fr-FR" dirty="0" smtClean="0">
                <a:cs typeface="Arial"/>
              </a:rPr>
              <a:t>               = 8,1m </a:t>
            </a:r>
            <a:r>
              <a:rPr lang="fr-FR" dirty="0" err="1">
                <a:cs typeface="Arial"/>
              </a:rPr>
              <a:t>whites</a:t>
            </a:r>
            <a:r>
              <a:rPr lang="fr-FR" dirty="0">
                <a:cs typeface="Arial"/>
              </a:rPr>
              <a:t> + </a:t>
            </a:r>
            <a:r>
              <a:rPr lang="fr-FR" dirty="0" smtClean="0">
                <a:cs typeface="Arial"/>
              </a:rPr>
              <a:t>4,1m </a:t>
            </a:r>
            <a:r>
              <a:rPr lang="fr-FR" dirty="0">
                <a:cs typeface="Arial"/>
              </a:rPr>
              <a:t>slaves </a:t>
            </a:r>
            <a:r>
              <a:rPr lang="fr-FR" dirty="0" smtClean="0">
                <a:cs typeface="Arial"/>
              </a:rPr>
              <a:t>(33%)        </a:t>
            </a:r>
          </a:p>
          <a:p>
            <a:pPr>
              <a:buNone/>
            </a:pPr>
            <a:r>
              <a:rPr lang="fr-FR" dirty="0" smtClean="0">
                <a:cs typeface="Arial"/>
              </a:rPr>
              <a:t>              (+ </a:t>
            </a:r>
            <a:r>
              <a:rPr lang="fr-FR" dirty="0">
                <a:cs typeface="Arial"/>
              </a:rPr>
              <a:t>US </a:t>
            </a:r>
            <a:r>
              <a:rPr lang="fr-FR" dirty="0" err="1">
                <a:cs typeface="Arial"/>
              </a:rPr>
              <a:t>North</a:t>
            </a:r>
            <a:r>
              <a:rPr lang="fr-FR" dirty="0">
                <a:cs typeface="Arial"/>
              </a:rPr>
              <a:t> </a:t>
            </a:r>
            <a:r>
              <a:rPr lang="fr-FR" dirty="0" smtClean="0">
                <a:cs typeface="Arial"/>
              </a:rPr>
              <a:t>18,9m = </a:t>
            </a:r>
            <a:r>
              <a:rPr lang="fr-FR" dirty="0">
                <a:cs typeface="Arial"/>
              </a:rPr>
              <a:t>total US pop </a:t>
            </a:r>
            <a:r>
              <a:rPr lang="fr-FR" dirty="0" smtClean="0">
                <a:cs typeface="Arial"/>
              </a:rPr>
              <a:t>31,2m</a:t>
            </a:r>
            <a:r>
              <a:rPr lang="fr-FR" dirty="0">
                <a:cs typeface="Arial"/>
              </a:rPr>
              <a:t>) </a:t>
            </a:r>
            <a:endParaRPr lang="fr-FR" dirty="0" smtClean="0">
              <a:cs typeface="Arial"/>
            </a:endParaRPr>
          </a:p>
          <a:p>
            <a:r>
              <a:rPr lang="fr-FR" dirty="0">
                <a:cs typeface="Arial"/>
              </a:rPr>
              <a:t>N</a:t>
            </a:r>
            <a:r>
              <a:rPr lang="fr-FR" dirty="0" smtClean="0">
                <a:cs typeface="Arial"/>
              </a:rPr>
              <a:t>o slave trade, but large </a:t>
            </a:r>
            <a:r>
              <a:rPr lang="fr-FR" dirty="0" err="1" smtClean="0">
                <a:cs typeface="Arial"/>
              </a:rPr>
              <a:t>natural</a:t>
            </a:r>
            <a:r>
              <a:rPr lang="fr-FR" dirty="0" smtClean="0">
                <a:cs typeface="Arial"/>
              </a:rPr>
              <a:t> reproduction: n. slaves </a:t>
            </a:r>
            <a:r>
              <a:rPr lang="fr-FR" dirty="0" err="1" smtClean="0">
                <a:cs typeface="Arial"/>
              </a:rPr>
              <a:t>multiplied</a:t>
            </a:r>
            <a:r>
              <a:rPr lang="fr-FR" dirty="0" smtClean="0">
                <a:cs typeface="Arial"/>
              </a:rPr>
              <a:t> by &gt;4 </a:t>
            </a:r>
          </a:p>
        </p:txBody>
      </p:sp>
    </p:spTree>
    <p:extLst>
      <p:ext uri="{BB962C8B-B14F-4D97-AF65-F5344CB8AC3E}">
        <p14:creationId xmlns:p14="http://schemas.microsoft.com/office/powerpoint/2010/main" val="258503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78" y="0"/>
            <a:ext cx="11426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0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2561" y="152400"/>
            <a:ext cx="11907520" cy="6634480"/>
          </a:xfrm>
        </p:spPr>
        <p:txBody>
          <a:bodyPr>
            <a:normAutofit/>
          </a:bodyPr>
          <a:lstStyle/>
          <a:p>
            <a:r>
              <a:rPr lang="fr-FR" sz="3000" b="1" dirty="0" smtClean="0"/>
              <a:t>Key </a:t>
            </a:r>
            <a:r>
              <a:rPr lang="fr-FR" sz="3000" b="1" dirty="0" err="1" smtClean="0"/>
              <a:t>role</a:t>
            </a:r>
            <a:r>
              <a:rPr lang="fr-FR" sz="3000" b="1" dirty="0" smtClean="0"/>
              <a:t> of slavery in US </a:t>
            </a:r>
            <a:r>
              <a:rPr lang="fr-FR" sz="3000" b="1" dirty="0" err="1" smtClean="0"/>
              <a:t>history</a:t>
            </a:r>
            <a:r>
              <a:rPr lang="fr-FR" sz="3000" dirty="0" smtClean="0"/>
              <a:t>: out of the 15 first </a:t>
            </a:r>
            <a:r>
              <a:rPr lang="fr-FR" sz="3000" dirty="0" err="1" smtClean="0"/>
              <a:t>presidents</a:t>
            </a:r>
            <a:r>
              <a:rPr lang="fr-FR" sz="3000" dirty="0" smtClean="0"/>
              <a:t>, 13 </a:t>
            </a:r>
            <a:r>
              <a:rPr lang="fr-FR" sz="3000" dirty="0" err="1" smtClean="0"/>
              <a:t>were</a:t>
            </a:r>
            <a:r>
              <a:rPr lang="fr-FR" sz="3000" dirty="0" smtClean="0"/>
              <a:t> slave </a:t>
            </a:r>
            <a:r>
              <a:rPr lang="fr-FR" sz="3000" dirty="0" err="1" smtClean="0"/>
              <a:t>owners</a:t>
            </a:r>
            <a:r>
              <a:rPr lang="fr-FR" sz="3000" dirty="0" smtClean="0"/>
              <a:t> (</a:t>
            </a:r>
            <a:r>
              <a:rPr lang="fr-FR" sz="3000" dirty="0" err="1" smtClean="0"/>
              <a:t>including</a:t>
            </a:r>
            <a:r>
              <a:rPr lang="fr-FR" sz="3000" dirty="0" smtClean="0"/>
              <a:t> </a:t>
            </a:r>
            <a:r>
              <a:rPr lang="fr-FR" sz="3000" dirty="0" err="1" smtClean="0"/>
              <a:t>Washinton</a:t>
            </a:r>
            <a:r>
              <a:rPr lang="fr-FR" sz="3000" dirty="0" smtClean="0"/>
              <a:t>, Jefferson, etc.)</a:t>
            </a:r>
          </a:p>
          <a:p>
            <a:r>
              <a:rPr lang="fr-FR" sz="3000" dirty="0" smtClean="0"/>
              <a:t>Slaves </a:t>
            </a:r>
            <a:r>
              <a:rPr lang="fr-FR" sz="3000" dirty="0" err="1" smtClean="0"/>
              <a:t>very</a:t>
            </a:r>
            <a:r>
              <a:rPr lang="fr-FR" sz="3000" dirty="0" smtClean="0"/>
              <a:t> </a:t>
            </a:r>
            <a:r>
              <a:rPr lang="fr-FR" sz="3000" dirty="0" err="1" smtClean="0"/>
              <a:t>well</a:t>
            </a:r>
            <a:r>
              <a:rPr lang="fr-FR" sz="3000" dirty="0" smtClean="0"/>
              <a:t> </a:t>
            </a:r>
            <a:r>
              <a:rPr lang="fr-FR" sz="3000" dirty="0" err="1" smtClean="0"/>
              <a:t>recorded</a:t>
            </a:r>
            <a:r>
              <a:rPr lang="fr-FR" sz="3000" dirty="0" smtClean="0"/>
              <a:t> in US </a:t>
            </a:r>
            <a:r>
              <a:rPr lang="fr-FR" sz="3000" dirty="0" err="1" smtClean="0"/>
              <a:t>censuses</a:t>
            </a:r>
            <a:r>
              <a:rPr lang="fr-FR" sz="3000" dirty="0" smtClean="0"/>
              <a:t> </a:t>
            </a:r>
            <a:r>
              <a:rPr lang="fr-FR" sz="3000" dirty="0" err="1" smtClean="0"/>
              <a:t>because</a:t>
            </a:r>
            <a:r>
              <a:rPr lang="fr-FR" sz="3000" dirty="0" smtClean="0"/>
              <a:t> </a:t>
            </a:r>
            <a:r>
              <a:rPr lang="fr-FR" sz="3000" dirty="0" err="1" smtClean="0"/>
              <a:t>they</a:t>
            </a:r>
            <a:r>
              <a:rPr lang="fr-FR" sz="3000" dirty="0" smtClean="0"/>
              <a:t> </a:t>
            </a:r>
            <a:r>
              <a:rPr lang="fr-FR" sz="3000" dirty="0" err="1" smtClean="0"/>
              <a:t>give</a:t>
            </a:r>
            <a:r>
              <a:rPr lang="fr-FR" sz="3000" dirty="0"/>
              <a:t> </a:t>
            </a:r>
            <a:r>
              <a:rPr lang="fr-FR" sz="3000" dirty="0" smtClean="0"/>
              <a:t>more </a:t>
            </a:r>
            <a:r>
              <a:rPr lang="fr-FR" sz="3000" dirty="0" err="1" smtClean="0"/>
              <a:t>seats</a:t>
            </a:r>
            <a:r>
              <a:rPr lang="fr-FR" sz="3000" dirty="0" smtClean="0"/>
              <a:t> in US Congress: </a:t>
            </a:r>
            <a:r>
              <a:rPr lang="fr-FR" sz="3000" dirty="0" err="1" smtClean="0"/>
              <a:t>three-fifths</a:t>
            </a:r>
            <a:r>
              <a:rPr lang="fr-FR" sz="3000" dirty="0" smtClean="0"/>
              <a:t> </a:t>
            </a:r>
            <a:r>
              <a:rPr lang="fr-FR" sz="3000" dirty="0" err="1" smtClean="0"/>
              <a:t>rule</a:t>
            </a:r>
            <a:endParaRPr lang="fr-FR" sz="3000" dirty="0" smtClean="0"/>
          </a:p>
          <a:p>
            <a:r>
              <a:rPr lang="fr-FR" sz="3000" dirty="0" smtClean="0"/>
              <a:t>Virginia: </a:t>
            </a:r>
            <a:r>
              <a:rPr lang="fr-FR" sz="3000" dirty="0" err="1" smtClean="0"/>
              <a:t>largest</a:t>
            </a:r>
            <a:r>
              <a:rPr lang="fr-FR" sz="3000" dirty="0" smtClean="0"/>
              <a:t> slave state, and by far </a:t>
            </a:r>
            <a:r>
              <a:rPr lang="fr-FR" sz="3000" dirty="0" err="1" smtClean="0"/>
              <a:t>largest</a:t>
            </a:r>
            <a:r>
              <a:rPr lang="fr-FR" sz="3000" dirty="0" smtClean="0"/>
              <a:t> US state in 1800</a:t>
            </a:r>
          </a:p>
          <a:p>
            <a:r>
              <a:rPr lang="fr-FR" sz="3000" dirty="0" smtClean="0"/>
              <a:t>In the 1850s, 75% of </a:t>
            </a:r>
            <a:r>
              <a:rPr lang="fr-FR" sz="3000" dirty="0" err="1" smtClean="0"/>
              <a:t>cotton</a:t>
            </a:r>
            <a:r>
              <a:rPr lang="fr-FR" sz="3000" dirty="0" smtClean="0"/>
              <a:t> </a:t>
            </a:r>
            <a:r>
              <a:rPr lang="fr-FR" sz="3000" dirty="0" err="1" smtClean="0"/>
              <a:t>used</a:t>
            </a:r>
            <a:r>
              <a:rPr lang="fr-FR" sz="3000" dirty="0" smtClean="0"/>
              <a:t> in European textile </a:t>
            </a:r>
            <a:r>
              <a:rPr lang="fr-FR" sz="3000" dirty="0" err="1" smtClean="0"/>
              <a:t>factories</a:t>
            </a:r>
            <a:r>
              <a:rPr lang="fr-FR" sz="3000" dirty="0" smtClean="0"/>
              <a:t> </a:t>
            </a:r>
            <a:r>
              <a:rPr lang="fr-FR" sz="3000" dirty="0" err="1" smtClean="0"/>
              <a:t>comes</a:t>
            </a:r>
            <a:r>
              <a:rPr lang="fr-FR" sz="3000" dirty="0" smtClean="0"/>
              <a:t> from US </a:t>
            </a:r>
            <a:r>
              <a:rPr lang="fr-FR" sz="3000" dirty="0" err="1" smtClean="0"/>
              <a:t>south</a:t>
            </a:r>
            <a:r>
              <a:rPr lang="fr-FR" sz="3000" dirty="0" smtClean="0"/>
              <a:t> → </a:t>
            </a:r>
            <a:r>
              <a:rPr lang="fr-FR" sz="3000" b="1" dirty="0" smtClean="0"/>
              <a:t>key </a:t>
            </a:r>
            <a:r>
              <a:rPr lang="fr-FR" sz="3000" b="1" dirty="0" err="1" smtClean="0"/>
              <a:t>role</a:t>
            </a:r>
            <a:r>
              <a:rPr lang="fr-FR" sz="3000" b="1" dirty="0" smtClean="0"/>
              <a:t> in the </a:t>
            </a:r>
            <a:r>
              <a:rPr lang="fr-FR" sz="3000" b="1" dirty="0" err="1" smtClean="0"/>
              <a:t>overall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industrialization</a:t>
            </a:r>
            <a:r>
              <a:rPr lang="fr-FR" sz="3000" b="1" dirty="0" smtClean="0"/>
              <a:t> </a:t>
            </a:r>
            <a:r>
              <a:rPr lang="fr-FR" sz="3000" b="1" dirty="0" err="1" smtClean="0"/>
              <a:t>process</a:t>
            </a:r>
            <a:endParaRPr lang="fr-FR" sz="3000" b="1" dirty="0" smtClean="0"/>
          </a:p>
          <a:p>
            <a:r>
              <a:rPr lang="fr-FR" sz="3000" dirty="0"/>
              <a:t>In </a:t>
            </a:r>
            <a:r>
              <a:rPr lang="fr-FR" sz="3000" dirty="0" err="1"/>
              <a:t>some</a:t>
            </a:r>
            <a:r>
              <a:rPr lang="fr-FR" sz="3000" dirty="0"/>
              <a:t> states (</a:t>
            </a:r>
            <a:r>
              <a:rPr lang="fr-FR" sz="3000" dirty="0" err="1"/>
              <a:t>e.g</a:t>
            </a:r>
            <a:r>
              <a:rPr lang="fr-FR" sz="3000" dirty="0"/>
              <a:t>. South Carolina), the proportion of slaves rose up to 55%-60% in the </a:t>
            </a:r>
            <a:r>
              <a:rPr lang="fr-FR" sz="3000" dirty="0" smtClean="0"/>
              <a:t>1850s. In Virginia, stable </a:t>
            </a:r>
            <a:r>
              <a:rPr lang="fr-FR" sz="3000" dirty="0" err="1" smtClean="0"/>
              <a:t>around</a:t>
            </a:r>
            <a:r>
              <a:rPr lang="fr-FR" sz="3000" dirty="0" smtClean="0"/>
              <a:t> 40%.</a:t>
            </a:r>
          </a:p>
          <a:p>
            <a:r>
              <a:rPr lang="fr-FR" sz="3000" dirty="0" err="1" smtClean="0"/>
              <a:t>Very</a:t>
            </a:r>
            <a:r>
              <a:rPr lang="fr-FR" sz="3000" dirty="0" smtClean="0"/>
              <a:t> large slave concentrations, but </a:t>
            </a:r>
            <a:r>
              <a:rPr lang="fr-FR" sz="3000" dirty="0" err="1" smtClean="0"/>
              <a:t>less</a:t>
            </a:r>
            <a:r>
              <a:rPr lang="fr-FR" sz="3000" dirty="0" smtClean="0"/>
              <a:t> </a:t>
            </a:r>
            <a:r>
              <a:rPr lang="fr-FR" sz="3000" dirty="0" err="1" smtClean="0"/>
              <a:t>extreme</a:t>
            </a:r>
            <a:r>
              <a:rPr lang="fr-FR" sz="3000" dirty="0" smtClean="0"/>
              <a:t> that in Caribbean </a:t>
            </a:r>
            <a:r>
              <a:rPr lang="fr-FR" sz="3000" dirty="0" err="1" smtClean="0"/>
              <a:t>islands</a:t>
            </a:r>
            <a:endParaRPr lang="fr-FR" sz="3000" dirty="0" smtClean="0"/>
          </a:p>
          <a:p>
            <a:r>
              <a:rPr lang="fr-FR" sz="3000" dirty="0" err="1"/>
              <a:t>V</a:t>
            </a:r>
            <a:r>
              <a:rPr lang="fr-FR" sz="3000" dirty="0" err="1" smtClean="0"/>
              <a:t>ery</a:t>
            </a:r>
            <a:r>
              <a:rPr lang="fr-FR" sz="3000" dirty="0" smtClean="0"/>
              <a:t> </a:t>
            </a:r>
            <a:r>
              <a:rPr lang="fr-FR" sz="3000" dirty="0" err="1" smtClean="0"/>
              <a:t>strong</a:t>
            </a:r>
            <a:r>
              <a:rPr lang="fr-FR" sz="3000" dirty="0" smtClean="0"/>
              <a:t> </a:t>
            </a:r>
            <a:r>
              <a:rPr lang="fr-FR" sz="3000" dirty="0" err="1" smtClean="0"/>
              <a:t>repression</a:t>
            </a:r>
            <a:r>
              <a:rPr lang="fr-FR" sz="3000" dirty="0" smtClean="0"/>
              <a:t>: laws in the 1830s-1850s putting in </a:t>
            </a:r>
            <a:r>
              <a:rPr lang="fr-FR" sz="3000" dirty="0" err="1" smtClean="0"/>
              <a:t>jail</a:t>
            </a:r>
            <a:r>
              <a:rPr lang="fr-FR" sz="3000" dirty="0"/>
              <a:t> </a:t>
            </a:r>
            <a:r>
              <a:rPr lang="fr-FR" sz="3000" dirty="0" err="1" smtClean="0"/>
              <a:t>those</a:t>
            </a:r>
            <a:r>
              <a:rPr lang="fr-FR" sz="3000" dirty="0" smtClean="0"/>
              <a:t> </a:t>
            </a:r>
            <a:r>
              <a:rPr lang="fr-FR" sz="3000" dirty="0" err="1" smtClean="0"/>
              <a:t>who</a:t>
            </a:r>
            <a:r>
              <a:rPr lang="fr-FR" sz="3000" dirty="0" smtClean="0"/>
              <a:t> </a:t>
            </a:r>
            <a:r>
              <a:rPr lang="fr-FR" sz="3000" dirty="0" err="1" smtClean="0"/>
              <a:t>teach</a:t>
            </a:r>
            <a:r>
              <a:rPr lang="fr-FR" sz="3000" dirty="0" smtClean="0"/>
              <a:t> </a:t>
            </a:r>
            <a:r>
              <a:rPr lang="fr-FR" sz="3000" dirty="0" err="1" smtClean="0"/>
              <a:t>reading</a:t>
            </a:r>
            <a:r>
              <a:rPr lang="fr-FR" sz="3000" dirty="0" smtClean="0"/>
              <a:t>/</a:t>
            </a:r>
            <a:r>
              <a:rPr lang="fr-FR" sz="3000" dirty="0" err="1" smtClean="0"/>
              <a:t>writing</a:t>
            </a:r>
            <a:r>
              <a:rPr lang="fr-FR" sz="3000" dirty="0" smtClean="0"/>
              <a:t> to slaves and </a:t>
            </a:r>
            <a:r>
              <a:rPr lang="fr-FR" sz="3000" dirty="0" err="1" smtClean="0"/>
              <a:t>those</a:t>
            </a:r>
            <a:r>
              <a:rPr lang="fr-FR" sz="3000" dirty="0" smtClean="0"/>
              <a:t> </a:t>
            </a:r>
            <a:r>
              <a:rPr lang="fr-FR" sz="3000" dirty="0" err="1" smtClean="0"/>
              <a:t>who</a:t>
            </a:r>
            <a:r>
              <a:rPr lang="fr-FR" sz="3000" dirty="0" smtClean="0"/>
              <a:t> help fugitives                               </a:t>
            </a:r>
            <a:r>
              <a:rPr lang="fr-FR" sz="3000" b="1" dirty="0" smtClean="0"/>
              <a:t>→ rising tensions </a:t>
            </a:r>
            <a:r>
              <a:rPr lang="fr-FR" sz="3000" b="1" dirty="0" err="1" smtClean="0"/>
              <a:t>between</a:t>
            </a:r>
            <a:r>
              <a:rPr lang="fr-FR" sz="3000" b="1" dirty="0" smtClean="0"/>
              <a:t> slave states and free states  </a:t>
            </a:r>
            <a:endParaRPr lang="fr-FR" sz="30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4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16" y="0"/>
            <a:ext cx="10827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8539" y="427384"/>
            <a:ext cx="11767932" cy="6192078"/>
          </a:xfrm>
        </p:spPr>
        <p:txBody>
          <a:bodyPr>
            <a:normAutofit/>
          </a:bodyPr>
          <a:lstStyle/>
          <a:p>
            <a:r>
              <a:rPr lang="fr-FR" b="1" dirty="0" smtClean="0"/>
              <a:t>Jefferson 1820: OK </a:t>
            </a:r>
            <a:r>
              <a:rPr lang="fr-FR" b="1" dirty="0" err="1" smtClean="0"/>
              <a:t>with</a:t>
            </a:r>
            <a:r>
              <a:rPr lang="fr-FR" b="1" dirty="0" smtClean="0"/>
              <a:t> abolition, but </a:t>
            </a:r>
            <a:r>
              <a:rPr lang="fr-FR" b="1" dirty="0" err="1" smtClean="0"/>
              <a:t>only</a:t>
            </a:r>
            <a:r>
              <a:rPr lang="fr-FR" b="1" dirty="0" smtClean="0"/>
              <a:t> if full compensation </a:t>
            </a:r>
            <a:r>
              <a:rPr lang="fr-FR" dirty="0" smtClean="0"/>
              <a:t>to </a:t>
            </a:r>
            <a:r>
              <a:rPr lang="fr-FR" dirty="0" err="1" smtClean="0"/>
              <a:t>owners</a:t>
            </a:r>
            <a:r>
              <a:rPr lang="fr-FR" dirty="0" smtClean="0"/>
              <a:t> (self-</a:t>
            </a:r>
            <a:r>
              <a:rPr lang="fr-FR" dirty="0" err="1" smtClean="0"/>
              <a:t>evident</a:t>
            </a:r>
            <a:r>
              <a:rPr lang="fr-FR" dirty="0" smtClean="0"/>
              <a:t> from </a:t>
            </a:r>
            <a:r>
              <a:rPr lang="fr-FR" dirty="0" err="1" smtClean="0"/>
              <a:t>owners</a:t>
            </a:r>
            <a:r>
              <a:rPr lang="fr-FR" dirty="0" smtClean="0"/>
              <a:t>’ </a:t>
            </a:r>
            <a:r>
              <a:rPr lang="fr-FR" dirty="0" err="1" smtClean="0"/>
              <a:t>viewpoint</a:t>
            </a:r>
            <a:r>
              <a:rPr lang="fr-FR" dirty="0" smtClean="0"/>
              <a:t>) </a:t>
            </a:r>
            <a:r>
              <a:rPr lang="fr-FR" b="1" dirty="0" smtClean="0"/>
              <a:t>and if we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send</a:t>
            </a:r>
            <a:r>
              <a:rPr lang="fr-FR" b="1" dirty="0" smtClean="0"/>
              <a:t> slaves back to Africa</a:t>
            </a:r>
            <a:r>
              <a:rPr lang="fr-FR" dirty="0" smtClean="0"/>
              <a:t> (American </a:t>
            </a:r>
            <a:r>
              <a:rPr lang="fr-FR" dirty="0" err="1" smtClean="0"/>
              <a:t>Colonization</a:t>
            </a:r>
            <a:r>
              <a:rPr lang="fr-FR" dirty="0" smtClean="0"/>
              <a:t> Society, Liberia) (=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form</a:t>
            </a:r>
            <a:r>
              <a:rPr lang="fr-FR" dirty="0" smtClean="0"/>
              <a:t> of </a:t>
            </a:r>
            <a:r>
              <a:rPr lang="fr-FR" dirty="0" err="1" smtClean="0"/>
              <a:t>separation</a:t>
            </a:r>
            <a:r>
              <a:rPr lang="fr-FR" dirty="0" smtClean="0"/>
              <a:t>). </a:t>
            </a:r>
          </a:p>
          <a:p>
            <a:r>
              <a:rPr lang="fr-FR" dirty="0" smtClean="0"/>
              <a:t>« I tremble for my country </a:t>
            </a:r>
            <a:r>
              <a:rPr lang="fr-FR" dirty="0" err="1" smtClean="0"/>
              <a:t>when</a:t>
            </a:r>
            <a:r>
              <a:rPr lang="fr-FR" dirty="0" smtClean="0"/>
              <a:t> I </a:t>
            </a:r>
            <a:r>
              <a:rPr lang="fr-FR" dirty="0" err="1" smtClean="0"/>
              <a:t>reflect</a:t>
            </a:r>
            <a:r>
              <a:rPr lang="fr-FR" dirty="0" smtClean="0"/>
              <a:t> that God is </a:t>
            </a:r>
            <a:r>
              <a:rPr lang="fr-FR" dirty="0" err="1" smtClean="0"/>
              <a:t>just</a:t>
            </a:r>
            <a:r>
              <a:rPr lang="fr-FR" dirty="0" smtClean="0"/>
              <a:t>, and that </a:t>
            </a:r>
            <a:r>
              <a:rPr lang="fr-FR" dirty="0" err="1" smtClean="0"/>
              <a:t>his</a:t>
            </a:r>
            <a:r>
              <a:rPr lang="fr-FR" dirty="0" smtClean="0"/>
              <a:t> justice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sleep</a:t>
            </a:r>
            <a:r>
              <a:rPr lang="fr-FR" dirty="0" smtClean="0"/>
              <a:t> forever (…). The cessation of that </a:t>
            </a:r>
            <a:r>
              <a:rPr lang="fr-FR" dirty="0" err="1" smtClean="0"/>
              <a:t>kind</a:t>
            </a:r>
            <a:r>
              <a:rPr lang="fr-FR" dirty="0" smtClean="0"/>
              <a:t> of property </a:t>
            </a:r>
            <a:r>
              <a:rPr lang="fr-FR" dirty="0" err="1" smtClean="0"/>
              <a:t>would</a:t>
            </a:r>
            <a:r>
              <a:rPr lang="fr-FR" dirty="0" smtClean="0"/>
              <a:t> not </a:t>
            </a:r>
            <a:r>
              <a:rPr lang="fr-FR" dirty="0" err="1" smtClean="0"/>
              <a:t>cost</a:t>
            </a:r>
            <a:r>
              <a:rPr lang="fr-FR" dirty="0" smtClean="0"/>
              <a:t> me a second </a:t>
            </a:r>
            <a:r>
              <a:rPr lang="fr-FR" dirty="0" err="1" smtClean="0"/>
              <a:t>thought</a:t>
            </a:r>
            <a:r>
              <a:rPr lang="fr-FR" dirty="0" smtClean="0"/>
              <a:t> if a </a:t>
            </a:r>
            <a:r>
              <a:rPr lang="fr-FR" dirty="0" err="1" smtClean="0"/>
              <a:t>general</a:t>
            </a:r>
            <a:r>
              <a:rPr lang="fr-FR" dirty="0" smtClean="0"/>
              <a:t> </a:t>
            </a:r>
            <a:r>
              <a:rPr lang="fr-FR" dirty="0" err="1" smtClean="0"/>
              <a:t>emancipation</a:t>
            </a:r>
            <a:r>
              <a:rPr lang="fr-FR" dirty="0" smtClean="0"/>
              <a:t> and </a:t>
            </a:r>
            <a:r>
              <a:rPr lang="fr-FR" i="1" dirty="0" smtClean="0"/>
              <a:t>expatriation</a:t>
            </a:r>
            <a:r>
              <a:rPr lang="fr-FR" dirty="0" smtClean="0"/>
              <a:t> </a:t>
            </a:r>
            <a:r>
              <a:rPr lang="fr-FR" dirty="0" err="1" smtClean="0"/>
              <a:t>could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effected</a:t>
            </a:r>
            <a:r>
              <a:rPr lang="fr-FR" dirty="0" smtClean="0"/>
              <a:t>; and </a:t>
            </a:r>
            <a:r>
              <a:rPr lang="fr-FR" dirty="0" err="1" smtClean="0"/>
              <a:t>gradually</a:t>
            </a:r>
            <a:r>
              <a:rPr lang="fr-FR" dirty="0" smtClean="0"/>
              <a:t>, and </a:t>
            </a:r>
            <a:r>
              <a:rPr lang="fr-FR" dirty="0" err="1" smtClean="0"/>
              <a:t>with</a:t>
            </a:r>
            <a:r>
              <a:rPr lang="fr-FR" dirty="0" smtClean="0"/>
              <a:t> due sacrifices, I </a:t>
            </a:r>
            <a:r>
              <a:rPr lang="fr-FR" dirty="0" err="1" smtClean="0"/>
              <a:t>think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. But as </a:t>
            </a:r>
            <a:r>
              <a:rPr lang="fr-FR" dirty="0" err="1" smtClean="0"/>
              <a:t>it</a:t>
            </a:r>
            <a:r>
              <a:rPr lang="fr-FR" dirty="0" smtClean="0"/>
              <a:t> is, </a:t>
            </a:r>
            <a:r>
              <a:rPr lang="fr-FR" b="1" dirty="0" smtClean="0"/>
              <a:t>we have a </a:t>
            </a:r>
            <a:r>
              <a:rPr lang="fr-FR" b="1" dirty="0" err="1" smtClean="0"/>
              <a:t>wolf</a:t>
            </a:r>
            <a:r>
              <a:rPr lang="fr-FR" b="1" dirty="0" smtClean="0"/>
              <a:t> by the </a:t>
            </a:r>
            <a:r>
              <a:rPr lang="fr-FR" b="1" dirty="0" err="1" smtClean="0"/>
              <a:t>ears</a:t>
            </a:r>
            <a:r>
              <a:rPr lang="fr-FR" b="1" dirty="0" smtClean="0"/>
              <a:t>, and we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neither</a:t>
            </a:r>
            <a:r>
              <a:rPr lang="fr-FR" b="1" dirty="0" smtClean="0"/>
              <a:t> </a:t>
            </a:r>
            <a:r>
              <a:rPr lang="fr-FR" b="1" dirty="0" err="1" smtClean="0"/>
              <a:t>hold</a:t>
            </a:r>
            <a:r>
              <a:rPr lang="fr-FR" b="1" dirty="0" smtClean="0"/>
              <a:t> </a:t>
            </a:r>
            <a:r>
              <a:rPr lang="fr-FR" b="1" dirty="0" err="1" smtClean="0"/>
              <a:t>him</a:t>
            </a:r>
            <a:r>
              <a:rPr lang="fr-FR" b="1" dirty="0" smtClean="0"/>
              <a:t>, </a:t>
            </a:r>
            <a:r>
              <a:rPr lang="fr-FR" b="1" dirty="0" err="1" smtClean="0"/>
              <a:t>nor</a:t>
            </a:r>
            <a:r>
              <a:rPr lang="fr-FR" b="1" dirty="0" smtClean="0"/>
              <a:t> </a:t>
            </a:r>
            <a:r>
              <a:rPr lang="fr-FR" b="1" dirty="0" err="1" smtClean="0"/>
              <a:t>safely</a:t>
            </a:r>
            <a:r>
              <a:rPr lang="fr-FR" b="1" dirty="0" smtClean="0"/>
              <a:t> let </a:t>
            </a:r>
            <a:r>
              <a:rPr lang="fr-FR" b="1" dirty="0" err="1" smtClean="0"/>
              <a:t>him</a:t>
            </a:r>
            <a:r>
              <a:rPr lang="fr-FR" b="1" dirty="0" smtClean="0"/>
              <a:t> go</a:t>
            </a:r>
            <a:r>
              <a:rPr lang="fr-FR" dirty="0" smtClean="0"/>
              <a:t>. Justice is in one </a:t>
            </a:r>
            <a:r>
              <a:rPr lang="fr-FR" dirty="0" err="1" smtClean="0"/>
              <a:t>scale</a:t>
            </a:r>
            <a:r>
              <a:rPr lang="fr-FR" dirty="0" smtClean="0"/>
              <a:t>, self-</a:t>
            </a:r>
            <a:r>
              <a:rPr lang="fr-FR" dirty="0" err="1" smtClean="0"/>
              <a:t>preservation</a:t>
            </a:r>
            <a:r>
              <a:rPr lang="fr-FR" dirty="0" smtClean="0"/>
              <a:t> in the other ».</a:t>
            </a:r>
            <a:endParaRPr lang="fr-FR" b="1" dirty="0" smtClean="0"/>
          </a:p>
          <a:p>
            <a:r>
              <a:rPr lang="fr-FR" b="1" dirty="0"/>
              <a:t>C</a:t>
            </a:r>
            <a:r>
              <a:rPr lang="fr-FR" b="1" dirty="0" smtClean="0"/>
              <a:t>alhoun </a:t>
            </a:r>
            <a:r>
              <a:rPr lang="fr-FR" b="1" dirty="0"/>
              <a:t>1837 </a:t>
            </a:r>
            <a:r>
              <a:rPr lang="fr-FR" dirty="0" smtClean="0"/>
              <a:t>in </a:t>
            </a:r>
            <a:r>
              <a:rPr lang="fr-FR" i="1" dirty="0"/>
              <a:t>Slavery as a positive </a:t>
            </a:r>
            <a:r>
              <a:rPr lang="fr-FR" i="1" dirty="0" smtClean="0"/>
              <a:t>good</a:t>
            </a:r>
            <a:r>
              <a:rPr lang="fr-FR" dirty="0" smtClean="0"/>
              <a:t> has a more positive justification of slavery:</a:t>
            </a:r>
            <a:r>
              <a:rPr lang="fr-FR" b="1" dirty="0" smtClean="0"/>
              <a:t> </a:t>
            </a:r>
            <a:r>
              <a:rPr lang="fr-FR" b="1" dirty="0"/>
              <a:t>« </a:t>
            </a:r>
            <a:r>
              <a:rPr lang="fr-FR" b="1" dirty="0" err="1"/>
              <a:t>there</a:t>
            </a:r>
            <a:r>
              <a:rPr lang="fr-FR" b="1" dirty="0"/>
              <a:t> is more </a:t>
            </a:r>
            <a:r>
              <a:rPr lang="fr-FR" b="1" dirty="0" err="1"/>
              <a:t>misery</a:t>
            </a:r>
            <a:r>
              <a:rPr lang="fr-FR" b="1" dirty="0"/>
              <a:t> </a:t>
            </a:r>
            <a:r>
              <a:rPr lang="fr-FR" b="1" dirty="0" err="1"/>
              <a:t>among</a:t>
            </a:r>
            <a:r>
              <a:rPr lang="fr-FR" b="1" dirty="0"/>
              <a:t> the </a:t>
            </a:r>
            <a:r>
              <a:rPr lang="fr-FR" b="1" dirty="0" err="1"/>
              <a:t>poor</a:t>
            </a:r>
            <a:r>
              <a:rPr lang="fr-FR" b="1" dirty="0"/>
              <a:t>, </a:t>
            </a:r>
            <a:r>
              <a:rPr lang="fr-FR" b="1" dirty="0" err="1"/>
              <a:t>sick</a:t>
            </a:r>
            <a:r>
              <a:rPr lang="fr-FR" b="1" dirty="0"/>
              <a:t> and </a:t>
            </a:r>
            <a:r>
              <a:rPr lang="fr-FR" b="1" dirty="0" err="1"/>
              <a:t>elderly</a:t>
            </a:r>
            <a:r>
              <a:rPr lang="fr-FR" b="1" dirty="0"/>
              <a:t> in the </a:t>
            </a:r>
            <a:r>
              <a:rPr lang="fr-FR" b="1" dirty="0" err="1"/>
              <a:t>urban</a:t>
            </a:r>
            <a:r>
              <a:rPr lang="fr-FR" b="1" dirty="0"/>
              <a:t> </a:t>
            </a:r>
            <a:r>
              <a:rPr lang="fr-FR" b="1" dirty="0" err="1"/>
              <a:t>proletariat</a:t>
            </a:r>
            <a:r>
              <a:rPr lang="fr-FR" b="1" dirty="0"/>
              <a:t> of Europe and </a:t>
            </a:r>
            <a:r>
              <a:rPr lang="fr-FR" b="1" dirty="0" err="1"/>
              <a:t>North</a:t>
            </a:r>
            <a:r>
              <a:rPr lang="fr-FR" b="1" dirty="0"/>
              <a:t>-East US </a:t>
            </a:r>
            <a:r>
              <a:rPr lang="fr-FR" b="1" dirty="0" err="1"/>
              <a:t>than</a:t>
            </a:r>
            <a:r>
              <a:rPr lang="fr-FR" b="1" dirty="0"/>
              <a:t> in the South slave society </a:t>
            </a:r>
            <a:r>
              <a:rPr lang="fr-FR" b="1" dirty="0" smtClean="0"/>
              <a:t>»; </a:t>
            </a:r>
            <a:r>
              <a:rPr lang="fr-FR" dirty="0" smtClean="0"/>
              <a:t>« Boston </a:t>
            </a:r>
            <a:r>
              <a:rPr lang="fr-FR" dirty="0" err="1" smtClean="0"/>
              <a:t>capitalists</a:t>
            </a:r>
            <a:r>
              <a:rPr lang="fr-FR" dirty="0" smtClean="0"/>
              <a:t> </a:t>
            </a:r>
            <a:r>
              <a:rPr lang="fr-FR" dirty="0" err="1" smtClean="0"/>
              <a:t>pretend</a:t>
            </a:r>
            <a:r>
              <a:rPr lang="fr-FR" dirty="0" smtClean="0"/>
              <a:t> that </a:t>
            </a:r>
            <a:r>
              <a:rPr lang="fr-FR" dirty="0" err="1" smtClean="0"/>
              <a:t>they</a:t>
            </a:r>
            <a:r>
              <a:rPr lang="fr-FR" dirty="0" smtClean="0"/>
              <a:t> want to free the slaves, but all </a:t>
            </a:r>
            <a:r>
              <a:rPr lang="fr-FR" dirty="0" err="1" smtClean="0"/>
              <a:t>they</a:t>
            </a:r>
            <a:r>
              <a:rPr lang="fr-FR" dirty="0" smtClean="0"/>
              <a:t> want is cheap labor,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throw</a:t>
            </a:r>
            <a:r>
              <a:rPr lang="fr-FR" dirty="0" smtClean="0"/>
              <a:t> </a:t>
            </a:r>
            <a:r>
              <a:rPr lang="fr-FR" dirty="0" err="1" smtClean="0"/>
              <a:t>away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don’t </a:t>
            </a:r>
            <a:r>
              <a:rPr lang="fr-FR" dirty="0" err="1" smtClean="0"/>
              <a:t>need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more » 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827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4556" y="1232453"/>
            <a:ext cx="11847444" cy="4552121"/>
          </a:xfrm>
        </p:spPr>
        <p:txBody>
          <a:bodyPr>
            <a:normAutofit/>
          </a:bodyPr>
          <a:lstStyle/>
          <a:p>
            <a:r>
              <a:rPr lang="fr-FR" b="1" dirty="0" smtClean="0"/>
              <a:t>Was a </a:t>
            </a:r>
            <a:r>
              <a:rPr lang="fr-FR" b="1" dirty="0" err="1" smtClean="0"/>
              <a:t>peaceful</a:t>
            </a:r>
            <a:r>
              <a:rPr lang="fr-FR" b="1" dirty="0" smtClean="0"/>
              <a:t> end to US slavery possible?</a:t>
            </a:r>
            <a:endParaRPr lang="fr-FR" dirty="0" smtClean="0"/>
          </a:p>
          <a:p>
            <a:r>
              <a:rPr lang="fr-FR" dirty="0" smtClean="0"/>
              <a:t>Total </a:t>
            </a:r>
            <a:r>
              <a:rPr lang="fr-FR" dirty="0" err="1" smtClean="0"/>
              <a:t>market</a:t>
            </a:r>
            <a:r>
              <a:rPr lang="fr-FR" dirty="0" smtClean="0"/>
              <a:t> value of slaves in 19c US: about 100% of US national income       (and &gt;250% of South US national income)</a:t>
            </a:r>
          </a:p>
          <a:p>
            <a:r>
              <a:rPr lang="fr-FR" dirty="0" smtClean="0"/>
              <a:t>By comparaison, UK compensation to slave </a:t>
            </a:r>
            <a:r>
              <a:rPr lang="fr-FR" dirty="0" err="1" smtClean="0"/>
              <a:t>owners</a:t>
            </a:r>
            <a:r>
              <a:rPr lang="fr-FR" dirty="0" smtClean="0"/>
              <a:t>: 5% national income in 1833-43. Total public debt due by US Civil </a:t>
            </a:r>
            <a:r>
              <a:rPr lang="fr-FR" dirty="0" err="1" smtClean="0"/>
              <a:t>war</a:t>
            </a:r>
            <a:r>
              <a:rPr lang="fr-FR" dirty="0" smtClean="0"/>
              <a:t> 1861-65: &lt;30% national income</a:t>
            </a:r>
          </a:p>
          <a:p>
            <a:r>
              <a:rPr lang="fr-FR" dirty="0" smtClean="0"/>
              <a:t>In 19c US, slave-</a:t>
            </a:r>
            <a:r>
              <a:rPr lang="fr-FR" dirty="0" err="1" smtClean="0"/>
              <a:t>owners</a:t>
            </a:r>
            <a:r>
              <a:rPr lang="fr-FR" dirty="0" smtClean="0"/>
              <a:t> and Democratic party leaders (Jefferson, Monroe, etc.) made </a:t>
            </a:r>
            <a:r>
              <a:rPr lang="fr-FR" dirty="0" err="1" smtClean="0"/>
              <a:t>such</a:t>
            </a:r>
            <a:r>
              <a:rPr lang="fr-FR" dirty="0" smtClean="0"/>
              <a:t> computations and </a:t>
            </a:r>
            <a:r>
              <a:rPr lang="fr-FR" dirty="0" err="1" smtClean="0"/>
              <a:t>started</a:t>
            </a:r>
            <a:r>
              <a:rPr lang="fr-FR" dirty="0" smtClean="0"/>
              <a:t> to </a:t>
            </a:r>
            <a:r>
              <a:rPr lang="fr-FR" dirty="0" err="1" smtClean="0"/>
              <a:t>draft</a:t>
            </a:r>
            <a:r>
              <a:rPr lang="fr-FR" dirty="0" smtClean="0"/>
              <a:t> plans about massive land </a:t>
            </a:r>
            <a:r>
              <a:rPr lang="fr-FR" dirty="0" err="1" smtClean="0"/>
              <a:t>transfers</a:t>
            </a:r>
            <a:r>
              <a:rPr lang="fr-FR" dirty="0" smtClean="0"/>
              <a:t> from new western states to former slave-</a:t>
            </a:r>
            <a:r>
              <a:rPr lang="fr-FR" dirty="0" err="1" smtClean="0"/>
              <a:t>owners</a:t>
            </a:r>
            <a:r>
              <a:rPr lang="fr-FR" dirty="0" smtClean="0"/>
              <a:t>. But the </a:t>
            </a:r>
            <a:r>
              <a:rPr lang="fr-FR" dirty="0" err="1" smtClean="0"/>
              <a:t>scale</a:t>
            </a:r>
            <a:r>
              <a:rPr lang="fr-FR" dirty="0" smtClean="0"/>
              <a:t> of the wealth </a:t>
            </a:r>
            <a:r>
              <a:rPr lang="fr-FR" dirty="0" err="1" smtClean="0"/>
              <a:t>transfer</a:t>
            </a:r>
            <a:r>
              <a:rPr lang="fr-FR" dirty="0" smtClean="0"/>
              <a:t> to </a:t>
            </a:r>
            <a:r>
              <a:rPr lang="fr-FR" dirty="0" err="1" smtClean="0"/>
              <a:t>compensate</a:t>
            </a:r>
            <a:r>
              <a:rPr lang="fr-FR" dirty="0" smtClean="0"/>
              <a:t> slave-</a:t>
            </a:r>
            <a:r>
              <a:rPr lang="fr-FR" dirty="0" err="1" smtClean="0"/>
              <a:t>owners</a:t>
            </a:r>
            <a:r>
              <a:rPr lang="fr-FR" dirty="0" smtClean="0"/>
              <a:t> was </a:t>
            </a:r>
            <a:r>
              <a:rPr lang="fr-FR" dirty="0" err="1" smtClean="0"/>
              <a:t>unrealistic</a:t>
            </a:r>
            <a:r>
              <a:rPr lang="fr-FR" dirty="0" smtClean="0"/>
              <a:t> (&amp; </a:t>
            </a:r>
            <a:r>
              <a:rPr lang="fr-FR" dirty="0" err="1" smtClean="0"/>
              <a:t>unfair</a:t>
            </a:r>
            <a:r>
              <a:rPr lang="fr-FR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8406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617" y="76892"/>
            <a:ext cx="10515600" cy="668543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Roadmap of the lecture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7383" y="745435"/>
            <a:ext cx="11519452" cy="5963478"/>
          </a:xfrm>
        </p:spPr>
        <p:txBody>
          <a:bodyPr>
            <a:normAutofit/>
          </a:bodyPr>
          <a:lstStyle/>
          <a:p>
            <a:r>
              <a:rPr lang="fr-FR" dirty="0" smtClean="0">
                <a:hlinkClick r:id="rId2" action="ppaction://hlinksldjump"/>
              </a:rPr>
              <a:t>Societies </a:t>
            </a:r>
            <a:r>
              <a:rPr lang="fr-FR" dirty="0" err="1" smtClean="0">
                <a:hlinkClick r:id="rId2" action="ppaction://hlinksldjump"/>
              </a:rPr>
              <a:t>with</a:t>
            </a:r>
            <a:r>
              <a:rPr lang="fr-FR" dirty="0" smtClean="0">
                <a:hlinkClick r:id="rId2" action="ppaction://hlinksldjump"/>
              </a:rPr>
              <a:t> slaves vs slave societies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Britain: the abolition-compensation of 1833-1843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France: the double abolition of 1794-1848 and the case of </a:t>
            </a:r>
            <a:r>
              <a:rPr lang="fr-FR" dirty="0" err="1" smtClean="0">
                <a:hlinkClick r:id="rId4" action="ppaction://hlinksldjump"/>
              </a:rPr>
              <a:t>Haïti’s</a:t>
            </a:r>
            <a:r>
              <a:rPr lang="fr-FR" dirty="0" smtClean="0">
                <a:hlinkClick r:id="rId4" action="ppaction://hlinksldjump"/>
              </a:rPr>
              <a:t> public debt</a:t>
            </a:r>
            <a:endParaRPr lang="fr-FR" dirty="0" smtClean="0"/>
          </a:p>
          <a:p>
            <a:r>
              <a:rPr lang="fr-FR" dirty="0" smtClean="0">
                <a:hlinkClick r:id="rId5" action="ppaction://hlinksldjump"/>
              </a:rPr>
              <a:t>USA: abolition through </a:t>
            </a:r>
            <a:r>
              <a:rPr lang="fr-FR" dirty="0" err="1" smtClean="0">
                <a:hlinkClick r:id="rId5" action="ppaction://hlinksldjump"/>
              </a:rPr>
              <a:t>war</a:t>
            </a:r>
            <a:r>
              <a:rPr lang="fr-FR" dirty="0" smtClean="0">
                <a:hlinkClick r:id="rId5" action="ppaction://hlinksldjump"/>
              </a:rPr>
              <a:t> (1861-1865)</a:t>
            </a:r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The Democratic party, from slavery to New Deal</a:t>
            </a:r>
            <a:endParaRPr lang="fr-FR" dirty="0" smtClean="0"/>
          </a:p>
          <a:p>
            <a:r>
              <a:rPr lang="fr-FR" dirty="0" smtClean="0">
                <a:hlinkClick r:id="rId7" action="ppaction://hlinksldjump"/>
              </a:rPr>
              <a:t>Brasil: a </a:t>
            </a:r>
            <a:r>
              <a:rPr lang="fr-FR" dirty="0" err="1" smtClean="0">
                <a:hlinkClick r:id="rId7" action="ppaction://hlinksldjump"/>
              </a:rPr>
              <a:t>late</a:t>
            </a:r>
            <a:r>
              <a:rPr lang="fr-FR" dirty="0" smtClean="0">
                <a:hlinkClick r:id="rId7" action="ppaction://hlinksldjump"/>
              </a:rPr>
              <a:t> abolition (1888)</a:t>
            </a:r>
            <a:endParaRPr lang="fr-FR" dirty="0" smtClean="0"/>
          </a:p>
          <a:p>
            <a:r>
              <a:rPr lang="fr-FR" dirty="0" smtClean="0">
                <a:hlinkClick r:id="rId8" action="ppaction://hlinksldjump"/>
              </a:rPr>
              <a:t>Russia: the end of serfdom </a:t>
            </a:r>
            <a:r>
              <a:rPr lang="fr-FR" dirty="0" err="1" smtClean="0">
                <a:hlinkClick r:id="rId8" action="ppaction://hlinksldjump"/>
              </a:rPr>
              <a:t>with</a:t>
            </a:r>
            <a:r>
              <a:rPr lang="fr-FR" dirty="0" smtClean="0">
                <a:hlinkClick r:id="rId8" action="ppaction://hlinksldjump"/>
              </a:rPr>
              <a:t> a </a:t>
            </a:r>
            <a:r>
              <a:rPr lang="fr-FR" dirty="0" err="1" smtClean="0">
                <a:hlinkClick r:id="rId8" action="ppaction://hlinksldjump"/>
              </a:rPr>
              <a:t>weak</a:t>
            </a:r>
            <a:r>
              <a:rPr lang="fr-FR" dirty="0" smtClean="0">
                <a:hlinkClick r:id="rId8" action="ppaction://hlinksldjump"/>
              </a:rPr>
              <a:t> state (1861)</a:t>
            </a:r>
            <a:endParaRPr lang="fr-FR" dirty="0" smtClean="0"/>
          </a:p>
          <a:p>
            <a:r>
              <a:rPr lang="fr-FR" dirty="0" err="1" smtClean="0">
                <a:hlinkClick r:id="rId9" action="ppaction://hlinksldjump"/>
              </a:rPr>
              <a:t>Extreme</a:t>
            </a:r>
            <a:r>
              <a:rPr lang="fr-FR" dirty="0" smtClean="0">
                <a:hlinkClick r:id="rId9" action="ppaction://hlinksldjump"/>
              </a:rPr>
              <a:t> inequality: slave vs colonial societies</a:t>
            </a:r>
            <a:endParaRPr lang="fr-FR" dirty="0" smtClean="0"/>
          </a:p>
          <a:p>
            <a:r>
              <a:rPr lang="fr-FR" dirty="0" smtClean="0">
                <a:hlinkClick r:id="rId10" action="ppaction://hlinksldjump"/>
              </a:rPr>
              <a:t>Colonies for </a:t>
            </a:r>
            <a:r>
              <a:rPr lang="fr-FR" dirty="0" err="1" smtClean="0">
                <a:hlinkClick r:id="rId10" action="ppaction://hlinksldjump"/>
              </a:rPr>
              <a:t>colonizers</a:t>
            </a:r>
            <a:r>
              <a:rPr lang="fr-FR" dirty="0" smtClean="0">
                <a:hlinkClick r:id="rId10" action="ppaction://hlinksldjump"/>
              </a:rPr>
              <a:t>: </a:t>
            </a:r>
            <a:r>
              <a:rPr lang="fr-FR" dirty="0" err="1" smtClean="0">
                <a:hlinkClick r:id="rId10" action="ppaction://hlinksldjump"/>
              </a:rPr>
              <a:t>recent</a:t>
            </a:r>
            <a:r>
              <a:rPr lang="fr-FR" dirty="0" smtClean="0">
                <a:hlinkClick r:id="rId10" action="ppaction://hlinksldjump"/>
              </a:rPr>
              <a:t> </a:t>
            </a:r>
            <a:r>
              <a:rPr lang="fr-FR" dirty="0" err="1" smtClean="0">
                <a:hlinkClick r:id="rId10" action="ppaction://hlinksldjump"/>
              </a:rPr>
              <a:t>research</a:t>
            </a:r>
            <a:r>
              <a:rPr lang="fr-FR" dirty="0" smtClean="0">
                <a:hlinkClick r:id="rId10" action="ppaction://hlinksldjump"/>
              </a:rPr>
              <a:t> on colonial finances</a:t>
            </a:r>
            <a:endParaRPr lang="fr-FR" dirty="0" smtClean="0"/>
          </a:p>
          <a:p>
            <a:r>
              <a:rPr lang="fr-FR" dirty="0" smtClean="0">
                <a:hlinkClick r:id="rId11" action="ppaction://hlinksldjump"/>
              </a:rPr>
              <a:t>Colonial-</a:t>
            </a:r>
            <a:r>
              <a:rPr lang="fr-FR" dirty="0" err="1" smtClean="0">
                <a:hlinkClick r:id="rId11" action="ppaction://hlinksldjump"/>
              </a:rPr>
              <a:t>proprietarian</a:t>
            </a:r>
            <a:r>
              <a:rPr lang="fr-FR" dirty="0" smtClean="0">
                <a:hlinkClick r:id="rId11" action="ppaction://hlinksldjump"/>
              </a:rPr>
              <a:t> inequality 1880-1914: the </a:t>
            </a:r>
            <a:r>
              <a:rPr lang="fr-FR" dirty="0" err="1" smtClean="0">
                <a:hlinkClick r:id="rId11" action="ppaction://hlinksldjump"/>
              </a:rPr>
              <a:t>role</a:t>
            </a:r>
            <a:r>
              <a:rPr lang="fr-FR" dirty="0" smtClean="0">
                <a:hlinkClick r:id="rId11" action="ppaction://hlinksldjump"/>
              </a:rPr>
              <a:t> of </a:t>
            </a:r>
            <a:r>
              <a:rPr lang="fr-FR" dirty="0" err="1" smtClean="0">
                <a:hlinkClick r:id="rId11" action="ppaction://hlinksldjump"/>
              </a:rPr>
              <a:t>foreign</a:t>
            </a:r>
            <a:r>
              <a:rPr lang="fr-FR" dirty="0" smtClean="0">
                <a:hlinkClick r:id="rId11" action="ppaction://hlinksldjump"/>
              </a:rPr>
              <a:t> </a:t>
            </a:r>
            <a:r>
              <a:rPr lang="fr-FR" dirty="0" err="1" smtClean="0">
                <a:hlinkClick r:id="rId11" action="ppaction://hlinksldjump"/>
              </a:rPr>
              <a:t>assets</a:t>
            </a:r>
            <a:endParaRPr lang="fr-FR" dirty="0" smtClean="0"/>
          </a:p>
          <a:p>
            <a:r>
              <a:rPr lang="fr-FR" dirty="0" err="1" smtClean="0">
                <a:hlinkClick r:id="rId12" action="ppaction://hlinksldjump"/>
              </a:rPr>
              <a:t>Decolonization</a:t>
            </a:r>
            <a:r>
              <a:rPr lang="fr-FR" dirty="0" smtClean="0">
                <a:hlinkClick r:id="rId12" action="ppaction://hlinksldjump"/>
              </a:rPr>
              <a:t> and the question of social-</a:t>
            </a:r>
            <a:r>
              <a:rPr lang="fr-FR" dirty="0" err="1" smtClean="0">
                <a:hlinkClick r:id="rId12" action="ppaction://hlinksldjump"/>
              </a:rPr>
              <a:t>federalism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15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7688" y="824949"/>
            <a:ext cx="11559208" cy="4860234"/>
          </a:xfrm>
        </p:spPr>
        <p:txBody>
          <a:bodyPr>
            <a:normAutofit/>
          </a:bodyPr>
          <a:lstStyle/>
          <a:p>
            <a:r>
              <a:rPr lang="fr-FR" dirty="0" smtClean="0"/>
              <a:t>Lincoln 1860: </a:t>
            </a:r>
            <a:r>
              <a:rPr lang="fr-FR" dirty="0" err="1" smtClean="0"/>
              <a:t>elected</a:t>
            </a:r>
            <a:r>
              <a:rPr lang="fr-FR" dirty="0" smtClean="0"/>
              <a:t> on a </a:t>
            </a:r>
            <a:r>
              <a:rPr lang="fr-FR" dirty="0" err="1" smtClean="0"/>
              <a:t>platform</a:t>
            </a:r>
            <a:r>
              <a:rPr lang="fr-FR" dirty="0" smtClean="0"/>
              <a:t> putting an end to the extension of slavery in the West, and </a:t>
            </a:r>
            <a:r>
              <a:rPr lang="fr-FR" dirty="0" err="1" smtClean="0"/>
              <a:t>proposing</a:t>
            </a:r>
            <a:r>
              <a:rPr lang="fr-FR" dirty="0" smtClean="0"/>
              <a:t> a </a:t>
            </a:r>
            <a:r>
              <a:rPr lang="fr-FR" dirty="0" err="1" smtClean="0"/>
              <a:t>gradual</a:t>
            </a:r>
            <a:r>
              <a:rPr lang="fr-FR" dirty="0" smtClean="0"/>
              <a:t> </a:t>
            </a:r>
            <a:r>
              <a:rPr lang="fr-FR" dirty="0" err="1" smtClean="0"/>
              <a:t>emancipation</a:t>
            </a:r>
            <a:r>
              <a:rPr lang="fr-FR" dirty="0" smtClean="0"/>
              <a:t> (</a:t>
            </a:r>
            <a:r>
              <a:rPr lang="fr-FR" dirty="0" err="1" smtClean="0"/>
              <a:t>with</a:t>
            </a:r>
            <a:r>
              <a:rPr lang="fr-FR" dirty="0" smtClean="0"/>
              <a:t> compensation) to the South. But </a:t>
            </a:r>
            <a:r>
              <a:rPr lang="fr-FR" dirty="0" err="1" smtClean="0"/>
              <a:t>everybody</a:t>
            </a:r>
            <a:r>
              <a:rPr lang="fr-FR" dirty="0" smtClean="0"/>
              <a:t> </a:t>
            </a:r>
            <a:r>
              <a:rPr lang="fr-FR" dirty="0" err="1" smtClean="0"/>
              <a:t>knew</a:t>
            </a:r>
            <a:r>
              <a:rPr lang="fr-FR" dirty="0" smtClean="0"/>
              <a:t> that a full compensation was impossible, and that the South was </a:t>
            </a:r>
            <a:r>
              <a:rPr lang="fr-FR" dirty="0" err="1" smtClean="0"/>
              <a:t>becoming</a:t>
            </a:r>
            <a:r>
              <a:rPr lang="fr-FR" dirty="0" smtClean="0"/>
              <a:t> a </a:t>
            </a:r>
            <a:r>
              <a:rPr lang="fr-FR" dirty="0" err="1" smtClean="0"/>
              <a:t>shrinking</a:t>
            </a:r>
            <a:r>
              <a:rPr lang="fr-FR" dirty="0" smtClean="0"/>
              <a:t> </a:t>
            </a:r>
            <a:r>
              <a:rPr lang="fr-FR" dirty="0" err="1" smtClean="0"/>
              <a:t>minority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US Congress → </a:t>
            </a:r>
            <a:r>
              <a:rPr lang="fr-FR" dirty="0" err="1" smtClean="0"/>
              <a:t>secession</a:t>
            </a:r>
            <a:r>
              <a:rPr lang="fr-FR" dirty="0" smtClean="0"/>
              <a:t> </a:t>
            </a:r>
            <a:r>
              <a:rPr lang="fr-FR" dirty="0" err="1" smtClean="0"/>
              <a:t>attempt</a:t>
            </a:r>
            <a:r>
              <a:rPr lang="fr-FR" dirty="0" smtClean="0"/>
              <a:t> by Southern states, Civil </a:t>
            </a:r>
            <a:r>
              <a:rPr lang="fr-FR" dirty="0"/>
              <a:t>W</a:t>
            </a:r>
            <a:r>
              <a:rPr lang="fr-FR" dirty="0" smtClean="0"/>
              <a:t>ar 1861-65</a:t>
            </a:r>
          </a:p>
          <a:p>
            <a:r>
              <a:rPr lang="fr-FR" b="1" dirty="0" smtClean="0"/>
              <a:t>A </a:t>
            </a:r>
            <a:r>
              <a:rPr lang="fr-FR" b="1" dirty="0" err="1" smtClean="0"/>
              <a:t>fair</a:t>
            </a:r>
            <a:r>
              <a:rPr lang="fr-FR" b="1" dirty="0" smtClean="0"/>
              <a:t> and </a:t>
            </a:r>
            <a:r>
              <a:rPr lang="fr-FR" b="1" dirty="0" err="1" smtClean="0"/>
              <a:t>peaceful</a:t>
            </a:r>
            <a:r>
              <a:rPr lang="fr-FR" b="1" dirty="0" smtClean="0"/>
              <a:t> end </a:t>
            </a:r>
            <a:r>
              <a:rPr lang="fr-FR" b="1" dirty="0" err="1" smtClean="0"/>
              <a:t>would</a:t>
            </a:r>
            <a:r>
              <a:rPr lang="fr-FR" b="1" dirty="0" smtClean="0"/>
              <a:t> have </a:t>
            </a:r>
            <a:r>
              <a:rPr lang="fr-FR" b="1" dirty="0" err="1" smtClean="0"/>
              <a:t>required</a:t>
            </a:r>
            <a:r>
              <a:rPr lang="fr-FR" b="1" dirty="0" smtClean="0"/>
              <a:t> a radical </a:t>
            </a:r>
            <a:r>
              <a:rPr lang="fr-FR" b="1" dirty="0" err="1" smtClean="0"/>
              <a:t>rethinking</a:t>
            </a:r>
            <a:r>
              <a:rPr lang="fr-FR" b="1" dirty="0" smtClean="0"/>
              <a:t> of property </a:t>
            </a:r>
            <a:r>
              <a:rPr lang="fr-FR" b="1" dirty="0" err="1" smtClean="0"/>
              <a:t>regime</a:t>
            </a:r>
            <a:r>
              <a:rPr lang="fr-FR" b="1" dirty="0" smtClean="0"/>
              <a:t>, </a:t>
            </a:r>
            <a:r>
              <a:rPr lang="fr-FR" b="1" dirty="0" err="1" smtClean="0"/>
              <a:t>with</a:t>
            </a:r>
            <a:r>
              <a:rPr lang="fr-FR" b="1" dirty="0" smtClean="0"/>
              <a:t> large </a:t>
            </a:r>
            <a:r>
              <a:rPr lang="fr-FR" b="1" dirty="0" err="1" smtClean="0"/>
              <a:t>transfers</a:t>
            </a:r>
            <a:r>
              <a:rPr lang="fr-FR" b="1" dirty="0" smtClean="0"/>
              <a:t> </a:t>
            </a:r>
            <a:r>
              <a:rPr lang="fr-FR" b="1" dirty="0" err="1" smtClean="0"/>
              <a:t>both</a:t>
            </a:r>
            <a:r>
              <a:rPr lang="fr-FR" b="1" dirty="0" smtClean="0"/>
              <a:t> to former slaves and </a:t>
            </a:r>
            <a:r>
              <a:rPr lang="fr-FR" b="1" dirty="0" err="1" smtClean="0"/>
              <a:t>poor</a:t>
            </a:r>
            <a:r>
              <a:rPr lang="fr-FR" b="1" dirty="0" smtClean="0"/>
              <a:t> Southern </a:t>
            </a:r>
            <a:r>
              <a:rPr lang="fr-FR" b="1" dirty="0" err="1" smtClean="0"/>
              <a:t>whites</a:t>
            </a:r>
            <a:r>
              <a:rPr lang="fr-FR" b="1" dirty="0" smtClean="0"/>
              <a:t>, </a:t>
            </a:r>
            <a:r>
              <a:rPr lang="fr-FR" b="1" dirty="0" err="1" smtClean="0"/>
              <a:t>so</a:t>
            </a:r>
            <a:r>
              <a:rPr lang="fr-FR" b="1" dirty="0" smtClean="0"/>
              <a:t> as to </a:t>
            </a:r>
            <a:r>
              <a:rPr lang="fr-FR" b="1" dirty="0" err="1" smtClean="0"/>
              <a:t>create</a:t>
            </a:r>
            <a:r>
              <a:rPr lang="fr-FR" b="1" dirty="0" smtClean="0"/>
              <a:t> </a:t>
            </a:r>
            <a:r>
              <a:rPr lang="fr-FR" b="1" dirty="0" err="1" smtClean="0"/>
              <a:t>common</a:t>
            </a:r>
            <a:r>
              <a:rPr lang="fr-FR" b="1" dirty="0" smtClean="0"/>
              <a:t> </a:t>
            </a:r>
            <a:r>
              <a:rPr lang="fr-FR" b="1" dirty="0" err="1" smtClean="0"/>
              <a:t>interest</a:t>
            </a:r>
            <a:r>
              <a:rPr lang="fr-FR" b="1" dirty="0" smtClean="0"/>
              <a:t> </a:t>
            </a:r>
            <a:r>
              <a:rPr lang="fr-FR" b="1" dirty="0" err="1" smtClean="0"/>
              <a:t>between</a:t>
            </a:r>
            <a:r>
              <a:rPr lang="fr-FR" b="1" dirty="0" smtClean="0"/>
              <a:t> them (not </a:t>
            </a:r>
            <a:r>
              <a:rPr lang="fr-FR" b="1" dirty="0" err="1" smtClean="0"/>
              <a:t>easy</a:t>
            </a:r>
            <a:r>
              <a:rPr lang="fr-FR" b="1" dirty="0" smtClean="0"/>
              <a:t>)</a:t>
            </a:r>
          </a:p>
          <a:p>
            <a:r>
              <a:rPr lang="fr-FR" dirty="0" smtClean="0"/>
              <a:t>In 1863-1864, a </a:t>
            </a:r>
            <a:r>
              <a:rPr lang="fr-FR" dirty="0" err="1" smtClean="0"/>
              <a:t>transfer</a:t>
            </a:r>
            <a:r>
              <a:rPr lang="fr-FR" dirty="0" smtClean="0"/>
              <a:t> to former slaves (« 40 acres of land and a mule ») was </a:t>
            </a:r>
            <a:r>
              <a:rPr lang="fr-FR" dirty="0" err="1" smtClean="0"/>
              <a:t>promised</a:t>
            </a:r>
            <a:r>
              <a:rPr lang="fr-FR" dirty="0" smtClean="0"/>
              <a:t> by </a:t>
            </a:r>
            <a:r>
              <a:rPr lang="fr-FR" dirty="0" err="1" smtClean="0"/>
              <a:t>Northern</a:t>
            </a:r>
            <a:r>
              <a:rPr lang="fr-FR" dirty="0" smtClean="0"/>
              <a:t> </a:t>
            </a:r>
            <a:r>
              <a:rPr lang="fr-FR" dirty="0" err="1" smtClean="0"/>
              <a:t>troops</a:t>
            </a:r>
            <a:r>
              <a:rPr lang="fr-FR" dirty="0" smtClean="0"/>
              <a:t>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mobilize</a:t>
            </a:r>
            <a:r>
              <a:rPr lang="fr-FR" dirty="0" smtClean="0"/>
              <a:t> African Americans, but the promise was </a:t>
            </a:r>
            <a:r>
              <a:rPr lang="fr-FR" dirty="0" err="1" smtClean="0"/>
              <a:t>quickly</a:t>
            </a:r>
            <a:r>
              <a:rPr lang="fr-FR" dirty="0" smtClean="0"/>
              <a:t> </a:t>
            </a:r>
            <a:r>
              <a:rPr lang="fr-FR" dirty="0" err="1" smtClean="0"/>
              <a:t>forgotten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the </a:t>
            </a:r>
            <a:r>
              <a:rPr lang="fr-FR" dirty="0" err="1" smtClean="0"/>
              <a:t>war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62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6471" y="137161"/>
            <a:ext cx="11002616" cy="8138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r>
              <a:rPr lang="fr-FR" b="1" dirty="0" smtClean="0">
                <a:latin typeface="+mn-lt"/>
              </a:rPr>
              <a:t>The Democratic party, from slavery to New Deal</a:t>
            </a:r>
            <a:endParaRPr lang="fr-FR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8912" y="950977"/>
            <a:ext cx="11000232" cy="5806439"/>
          </a:xfrm>
        </p:spPr>
        <p:txBody>
          <a:bodyPr>
            <a:normAutofit lnSpcReduction="10000"/>
          </a:bodyPr>
          <a:lstStyle/>
          <a:p>
            <a:r>
              <a:rPr lang="fr-FR" b="1" dirty="0" smtClean="0"/>
              <a:t>The US party system is </a:t>
            </a:r>
            <a:r>
              <a:rPr lang="fr-FR" b="1" dirty="0" err="1" smtClean="0"/>
              <a:t>often</a:t>
            </a:r>
            <a:r>
              <a:rPr lang="fr-FR" b="1" dirty="0" smtClean="0"/>
              <a:t> </a:t>
            </a:r>
            <a:r>
              <a:rPr lang="fr-FR" b="1" dirty="0" err="1" smtClean="0"/>
              <a:t>viewed</a:t>
            </a:r>
            <a:r>
              <a:rPr lang="fr-FR" b="1" dirty="0" smtClean="0"/>
              <a:t> as </a:t>
            </a:r>
            <a:r>
              <a:rPr lang="fr-FR" b="1" dirty="0" err="1" smtClean="0"/>
              <a:t>very</a:t>
            </a:r>
            <a:r>
              <a:rPr lang="fr-FR" b="1" dirty="0" smtClean="0"/>
              <a:t> bizarre from the perspective of « European », « standard » </a:t>
            </a:r>
            <a:r>
              <a:rPr lang="fr-FR" b="1" dirty="0" err="1" smtClean="0"/>
              <a:t>left</a:t>
            </a:r>
            <a:r>
              <a:rPr lang="fr-FR" b="1" dirty="0" smtClean="0"/>
              <a:t> vs right </a:t>
            </a:r>
            <a:r>
              <a:rPr lang="fr-FR" b="1" dirty="0" err="1" smtClean="0"/>
              <a:t>view</a:t>
            </a:r>
            <a:r>
              <a:rPr lang="fr-FR" b="1" dirty="0" smtClean="0"/>
              <a:t> of </a:t>
            </a:r>
            <a:r>
              <a:rPr lang="fr-FR" b="1" dirty="0" err="1" smtClean="0"/>
              <a:t>politics</a:t>
            </a:r>
            <a:r>
              <a:rPr lang="fr-FR" b="1" dirty="0"/>
              <a:t>.</a:t>
            </a:r>
            <a:r>
              <a:rPr lang="fr-FR" b="1" dirty="0" smtClean="0"/>
              <a:t> </a:t>
            </a:r>
            <a:r>
              <a:rPr lang="fr-FR" b="1" dirty="0"/>
              <a:t>B</a:t>
            </a:r>
            <a:r>
              <a:rPr lang="fr-FR" b="1" dirty="0" smtClean="0"/>
              <a:t>ut </a:t>
            </a:r>
            <a:r>
              <a:rPr lang="fr-FR" b="1" dirty="0" err="1" smtClean="0"/>
              <a:t>maybe</a:t>
            </a:r>
            <a:r>
              <a:rPr lang="fr-FR" b="1" dirty="0" smtClean="0"/>
              <a:t> </a:t>
            </a:r>
            <a:r>
              <a:rPr lang="fr-FR" b="1" dirty="0" err="1" smtClean="0"/>
              <a:t>it</a:t>
            </a:r>
            <a:r>
              <a:rPr lang="fr-FR" b="1" dirty="0" smtClean="0"/>
              <a:t> is not </a:t>
            </a:r>
            <a:r>
              <a:rPr lang="fr-FR" b="1" dirty="0" err="1" smtClean="0"/>
              <a:t>so</a:t>
            </a:r>
            <a:r>
              <a:rPr lang="fr-FR" b="1" dirty="0" smtClean="0"/>
              <a:t> bizarre if we take a </a:t>
            </a:r>
            <a:r>
              <a:rPr lang="fr-FR" b="1" dirty="0" err="1" smtClean="0"/>
              <a:t>very</a:t>
            </a:r>
            <a:r>
              <a:rPr lang="fr-FR" b="1" dirty="0" smtClean="0"/>
              <a:t> long-</a:t>
            </a:r>
            <a:r>
              <a:rPr lang="fr-FR" b="1" dirty="0" err="1" smtClean="0"/>
              <a:t>run</a:t>
            </a:r>
            <a:r>
              <a:rPr lang="fr-FR" b="1" dirty="0" smtClean="0"/>
              <a:t> perspective.</a:t>
            </a:r>
            <a:endParaRPr lang="fr-FR" b="1" dirty="0"/>
          </a:p>
          <a:p>
            <a:r>
              <a:rPr lang="fr-FR" dirty="0" smtClean="0"/>
              <a:t>How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pro-</a:t>
            </a:r>
            <a:r>
              <a:rPr lang="fr-FR" dirty="0" err="1" smtClean="0"/>
              <a:t>slavery</a:t>
            </a:r>
            <a:r>
              <a:rPr lang="fr-FR" dirty="0" smtClean="0"/>
              <a:t> party (</a:t>
            </a:r>
            <a:r>
              <a:rPr lang="fr-FR" dirty="0" err="1" smtClean="0"/>
              <a:t>Democrats</a:t>
            </a:r>
            <a:r>
              <a:rPr lang="fr-FR" dirty="0" smtClean="0"/>
              <a:t> in 1860)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became</a:t>
            </a:r>
            <a:r>
              <a:rPr lang="fr-FR" dirty="0" smtClean="0"/>
              <a:t> the New Deal party (Roosevelt 1932) and the Progressives/Civil </a:t>
            </a:r>
            <a:r>
              <a:rPr lang="fr-FR" dirty="0" err="1" smtClean="0"/>
              <a:t>Rights</a:t>
            </a:r>
            <a:r>
              <a:rPr lang="fr-FR" dirty="0" smtClean="0"/>
              <a:t>/</a:t>
            </a:r>
            <a:r>
              <a:rPr lang="fr-FR" dirty="0" err="1" smtClean="0"/>
              <a:t>Left-wing</a:t>
            </a:r>
            <a:r>
              <a:rPr lang="fr-FR" dirty="0" smtClean="0"/>
              <a:t> party (Kennedy/Clinton/Obama)?                                  And </a:t>
            </a:r>
            <a:r>
              <a:rPr lang="fr-FR" dirty="0" err="1" smtClean="0"/>
              <a:t>also</a:t>
            </a:r>
            <a:r>
              <a:rPr lang="fr-FR" dirty="0" smtClean="0"/>
              <a:t> more </a:t>
            </a:r>
            <a:r>
              <a:rPr lang="fr-FR" dirty="0" err="1" smtClean="0"/>
              <a:t>recently</a:t>
            </a:r>
            <a:r>
              <a:rPr lang="fr-FR" dirty="0" smtClean="0"/>
              <a:t> the high-education, high-income party. </a:t>
            </a:r>
          </a:p>
          <a:p>
            <a:r>
              <a:rPr lang="fr-FR" dirty="0" smtClean="0"/>
              <a:t>And </a:t>
            </a:r>
            <a:r>
              <a:rPr lang="fr-FR" dirty="0" err="1" smtClean="0"/>
              <a:t>conversely</a:t>
            </a:r>
            <a:r>
              <a:rPr lang="fr-FR" dirty="0" smtClean="0"/>
              <a:t> how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free-labour party (</a:t>
            </a:r>
            <a:r>
              <a:rPr lang="fr-FR" dirty="0" err="1" smtClean="0"/>
              <a:t>Lincoln’s</a:t>
            </a:r>
            <a:r>
              <a:rPr lang="fr-FR" dirty="0" smtClean="0"/>
              <a:t> </a:t>
            </a:r>
            <a:r>
              <a:rPr lang="fr-FR" dirty="0" err="1" smtClean="0"/>
              <a:t>Republicans</a:t>
            </a:r>
            <a:r>
              <a:rPr lang="fr-FR" dirty="0" smtClean="0"/>
              <a:t> in 1860)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became</a:t>
            </a:r>
            <a:r>
              <a:rPr lang="fr-FR" dirty="0" smtClean="0"/>
              <a:t> the pro-business pro-laissez-faire party (Hoover 1928) and the anti-</a:t>
            </a:r>
            <a:r>
              <a:rPr lang="fr-FR" dirty="0" err="1" smtClean="0"/>
              <a:t>minority</a:t>
            </a:r>
            <a:r>
              <a:rPr lang="fr-FR" dirty="0" smtClean="0"/>
              <a:t> party (</a:t>
            </a:r>
            <a:r>
              <a:rPr lang="fr-FR" dirty="0" err="1" smtClean="0"/>
              <a:t>Trump</a:t>
            </a:r>
            <a:r>
              <a:rPr lang="fr-FR" dirty="0" smtClean="0"/>
              <a:t> 2016)?                      And </a:t>
            </a:r>
            <a:r>
              <a:rPr lang="fr-FR" dirty="0" err="1" smtClean="0"/>
              <a:t>also</a:t>
            </a:r>
            <a:r>
              <a:rPr lang="fr-FR" dirty="0" smtClean="0"/>
              <a:t> more </a:t>
            </a:r>
            <a:r>
              <a:rPr lang="fr-FR" dirty="0" err="1" smtClean="0"/>
              <a:t>recently</a:t>
            </a:r>
            <a:r>
              <a:rPr lang="fr-FR" dirty="0" smtClean="0"/>
              <a:t> the pro-white-</a:t>
            </a:r>
            <a:r>
              <a:rPr lang="fr-FR" dirty="0" err="1" smtClean="0"/>
              <a:t>poor</a:t>
            </a:r>
            <a:r>
              <a:rPr lang="fr-FR" dirty="0" smtClean="0"/>
              <a:t> party (≈</a:t>
            </a:r>
            <a:r>
              <a:rPr lang="fr-FR" dirty="0" err="1" smtClean="0"/>
              <a:t>Democrats</a:t>
            </a:r>
            <a:r>
              <a:rPr lang="fr-FR" dirty="0" smtClean="0"/>
              <a:t> 19c).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understand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evolutions</a:t>
            </a:r>
            <a:r>
              <a:rPr lang="fr-FR" dirty="0" smtClean="0"/>
              <a:t> one </a:t>
            </a:r>
            <a:r>
              <a:rPr lang="fr-FR" dirty="0" err="1" smtClean="0"/>
              <a:t>needs</a:t>
            </a:r>
            <a:r>
              <a:rPr lang="fr-FR" dirty="0" smtClean="0"/>
              <a:t> a multi-</a:t>
            </a:r>
            <a:r>
              <a:rPr lang="fr-FR" dirty="0" err="1" smtClean="0"/>
              <a:t>dimensional</a:t>
            </a:r>
            <a:r>
              <a:rPr lang="fr-FR" dirty="0" smtClean="0"/>
              <a:t> </a:t>
            </a:r>
            <a:r>
              <a:rPr lang="fr-FR" dirty="0" err="1" smtClean="0"/>
              <a:t>view</a:t>
            </a:r>
            <a:r>
              <a:rPr lang="fr-FR" dirty="0" smtClean="0"/>
              <a:t> of </a:t>
            </a:r>
            <a:r>
              <a:rPr lang="fr-FR" dirty="0" err="1" smtClean="0"/>
              <a:t>politics</a:t>
            </a:r>
            <a:r>
              <a:rPr lang="fr-FR" dirty="0" smtClean="0"/>
              <a:t>: </a:t>
            </a:r>
            <a:r>
              <a:rPr lang="fr-FR" dirty="0" err="1" smtClean="0"/>
              <a:t>income</a:t>
            </a:r>
            <a:r>
              <a:rPr lang="fr-FR" dirty="0" smtClean="0"/>
              <a:t> vs race vs </a:t>
            </a:r>
            <a:r>
              <a:rPr lang="fr-FR" dirty="0" err="1" smtClean="0"/>
              <a:t>regionalism</a:t>
            </a:r>
            <a:r>
              <a:rPr lang="fr-FR" dirty="0" smtClean="0"/>
              <a:t> vs money vs free-</a:t>
            </a:r>
            <a:r>
              <a:rPr lang="fr-FR" dirty="0" err="1" smtClean="0"/>
              <a:t>trade</a:t>
            </a:r>
            <a:r>
              <a:rPr lang="fr-FR" dirty="0" smtClean="0"/>
              <a:t> etc.</a:t>
            </a:r>
          </a:p>
          <a:p>
            <a:r>
              <a:rPr lang="fr-FR" dirty="0" smtClean="0"/>
              <a:t>There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nothing</a:t>
            </a:r>
            <a:r>
              <a:rPr lang="fr-FR" dirty="0" smtClean="0"/>
              <a:t> « normal » in one-</a:t>
            </a:r>
            <a:r>
              <a:rPr lang="fr-FR" dirty="0" err="1" smtClean="0"/>
              <a:t>dimensional</a:t>
            </a:r>
            <a:r>
              <a:rPr lang="fr-FR" dirty="0" smtClean="0"/>
              <a:t> class-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conflict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488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8600" y="310896"/>
            <a:ext cx="7287768" cy="5866067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N. </a:t>
            </a:r>
            <a:r>
              <a:rPr lang="fr-FR" dirty="0" err="1" smtClean="0"/>
              <a:t>Barreyre</a:t>
            </a:r>
            <a:r>
              <a:rPr lang="fr-FR" dirty="0" smtClean="0"/>
              <a:t>, </a:t>
            </a:r>
            <a:r>
              <a:rPr lang="fr-FR" i="1" dirty="0" smtClean="0"/>
              <a:t>L’or et la liberté – Une histoire spatiale des Etats-Unis après la guerre de sécession</a:t>
            </a:r>
            <a:r>
              <a:rPr lang="fr-FR" dirty="0" smtClean="0"/>
              <a:t> (Ed. EHESS 2014) </a:t>
            </a:r>
          </a:p>
          <a:p>
            <a:pPr marL="0" indent="0">
              <a:buNone/>
            </a:pPr>
            <a:r>
              <a:rPr lang="fr-FR" i="1" dirty="0"/>
              <a:t> </a:t>
            </a:r>
            <a:r>
              <a:rPr lang="fr-FR" i="1" dirty="0" smtClean="0"/>
              <a:t>  Gold and </a:t>
            </a:r>
            <a:r>
              <a:rPr lang="fr-FR" i="1" dirty="0" err="1" smtClean="0"/>
              <a:t>freedom</a:t>
            </a:r>
            <a:r>
              <a:rPr lang="fr-FR" i="1" dirty="0" smtClean="0"/>
              <a:t> – The </a:t>
            </a:r>
            <a:r>
              <a:rPr lang="fr-FR" i="1" dirty="0" err="1" smtClean="0"/>
              <a:t>political</a:t>
            </a:r>
            <a:r>
              <a:rPr lang="fr-FR" i="1" dirty="0" smtClean="0"/>
              <a:t> </a:t>
            </a:r>
            <a:r>
              <a:rPr lang="fr-FR" i="1" dirty="0" err="1" smtClean="0"/>
              <a:t>economy</a:t>
            </a:r>
            <a:r>
              <a:rPr lang="fr-FR" i="1" dirty="0" smtClean="0"/>
              <a:t> of    reconstruction</a:t>
            </a:r>
            <a:r>
              <a:rPr lang="fr-FR" dirty="0" smtClean="0"/>
              <a:t> (</a:t>
            </a:r>
            <a:r>
              <a:rPr lang="fr-FR" dirty="0" err="1" smtClean="0"/>
              <a:t>Un.Virginia</a:t>
            </a:r>
            <a:r>
              <a:rPr lang="fr-FR" dirty="0" smtClean="0"/>
              <a:t> </a:t>
            </a:r>
            <a:r>
              <a:rPr lang="fr-FR" dirty="0" err="1" smtClean="0"/>
              <a:t>Press</a:t>
            </a:r>
            <a:r>
              <a:rPr lang="fr-FR" dirty="0" smtClean="0"/>
              <a:t> 2015)</a:t>
            </a:r>
          </a:p>
          <a:p>
            <a:r>
              <a:rPr lang="fr-FR" b="1" dirty="0" err="1" smtClean="0"/>
              <a:t>Very</a:t>
            </a:r>
            <a:r>
              <a:rPr lang="fr-FR" b="1" dirty="0" smtClean="0"/>
              <a:t> </a:t>
            </a:r>
            <a:r>
              <a:rPr lang="fr-FR" b="1" dirty="0" err="1" smtClean="0"/>
              <a:t>interesting</a:t>
            </a:r>
            <a:r>
              <a:rPr lang="fr-FR" b="1" dirty="0" smtClean="0"/>
              <a:t> book on the </a:t>
            </a:r>
            <a:r>
              <a:rPr lang="fr-FR" b="1" dirty="0" err="1" smtClean="0"/>
              <a:t>changing</a:t>
            </a:r>
            <a:r>
              <a:rPr lang="fr-FR" b="1" dirty="0" smtClean="0"/>
              <a:t> structure of US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 err="1" smtClean="0"/>
              <a:t>conflict</a:t>
            </a:r>
            <a:r>
              <a:rPr lang="fr-FR" b="1" dirty="0" smtClean="0"/>
              <a:t> 1860-1884</a:t>
            </a:r>
          </a:p>
          <a:p>
            <a:r>
              <a:rPr lang="fr-FR" dirty="0" smtClean="0"/>
              <a:t>Q.: How </a:t>
            </a:r>
            <a:r>
              <a:rPr lang="fr-FR" dirty="0" err="1" smtClean="0"/>
              <a:t>did</a:t>
            </a:r>
            <a:r>
              <a:rPr lang="fr-FR" dirty="0" smtClean="0"/>
              <a:t> the </a:t>
            </a:r>
            <a:r>
              <a:rPr lang="fr-FR" dirty="0" err="1" smtClean="0"/>
              <a:t>Democrats</a:t>
            </a:r>
            <a:r>
              <a:rPr lang="fr-FR" dirty="0" smtClean="0"/>
              <a:t> (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lost</a:t>
            </a:r>
            <a:r>
              <a:rPr lang="fr-FR" dirty="0" smtClean="0"/>
              <a:t> 1860 </a:t>
            </a:r>
            <a:r>
              <a:rPr lang="fr-FR" dirty="0" err="1" smtClean="0"/>
              <a:t>election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Lincoln’s</a:t>
            </a:r>
            <a:r>
              <a:rPr lang="fr-FR" dirty="0" smtClean="0"/>
              <a:t> </a:t>
            </a:r>
            <a:r>
              <a:rPr lang="fr-FR" dirty="0" err="1" smtClean="0"/>
              <a:t>Republicans</a:t>
            </a:r>
            <a:r>
              <a:rPr lang="fr-FR" dirty="0" smtClean="0"/>
              <a:t> and </a:t>
            </a:r>
            <a:r>
              <a:rPr lang="fr-FR" dirty="0" err="1" smtClean="0"/>
              <a:t>lost</a:t>
            </a:r>
            <a:r>
              <a:rPr lang="fr-FR" dirty="0" smtClean="0"/>
              <a:t> the Civil </a:t>
            </a:r>
            <a:r>
              <a:rPr lang="fr-FR" dirty="0" err="1" smtClean="0"/>
              <a:t>War</a:t>
            </a:r>
            <a:r>
              <a:rPr lang="fr-FR" dirty="0" smtClean="0"/>
              <a:t>) manage to </a:t>
            </a:r>
            <a:r>
              <a:rPr lang="fr-FR" dirty="0" err="1" smtClean="0"/>
              <a:t>reconstruct</a:t>
            </a:r>
            <a:r>
              <a:rPr lang="fr-FR" dirty="0" smtClean="0"/>
              <a:t> </a:t>
            </a:r>
            <a:r>
              <a:rPr lang="fr-FR" dirty="0" err="1" smtClean="0"/>
              <a:t>themselves</a:t>
            </a:r>
            <a:r>
              <a:rPr lang="fr-FR" dirty="0" smtClean="0"/>
              <a:t> and </a:t>
            </a:r>
            <a:r>
              <a:rPr lang="fr-FR" dirty="0" err="1" smtClean="0"/>
              <a:t>win</a:t>
            </a:r>
            <a:r>
              <a:rPr lang="fr-FR" dirty="0" smtClean="0"/>
              <a:t> the 1884 </a:t>
            </a:r>
            <a:r>
              <a:rPr lang="fr-FR" dirty="0" err="1" smtClean="0"/>
              <a:t>presid</a:t>
            </a:r>
            <a:r>
              <a:rPr lang="fr-FR" dirty="0" smtClean="0"/>
              <a:t>. </a:t>
            </a:r>
            <a:r>
              <a:rPr lang="fr-FR" dirty="0" err="1" smtClean="0"/>
              <a:t>election</a:t>
            </a:r>
            <a:r>
              <a:rPr lang="fr-FR" dirty="0" smtClean="0"/>
              <a:t>?</a:t>
            </a:r>
          </a:p>
          <a:p>
            <a:r>
              <a:rPr lang="fr-FR" dirty="0" smtClean="0"/>
              <a:t>A.: New South-Midwest coalition </a:t>
            </a:r>
            <a:r>
              <a:rPr lang="fr-FR" dirty="0" err="1" smtClean="0"/>
              <a:t>against</a:t>
            </a:r>
            <a:r>
              <a:rPr lang="fr-FR" dirty="0" smtClean="0"/>
              <a:t> the blacks and </a:t>
            </a:r>
            <a:r>
              <a:rPr lang="fr-FR" dirty="0" err="1" smtClean="0"/>
              <a:t>against</a:t>
            </a:r>
            <a:r>
              <a:rPr lang="fr-FR" dirty="0" smtClean="0"/>
              <a:t> the </a:t>
            </a:r>
            <a:r>
              <a:rPr lang="fr-FR" dirty="0" err="1" smtClean="0"/>
              <a:t>North</a:t>
            </a:r>
            <a:r>
              <a:rPr lang="fr-FR" dirty="0" smtClean="0"/>
              <a:t>-East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elite</a:t>
            </a:r>
            <a:r>
              <a:rPr lang="fr-FR" dirty="0" smtClean="0"/>
              <a:t> (free-labour </a:t>
            </a:r>
            <a:r>
              <a:rPr lang="fr-FR" dirty="0" err="1" smtClean="0"/>
              <a:t>capitalism</a:t>
            </a:r>
            <a:r>
              <a:rPr lang="fr-FR" dirty="0" smtClean="0"/>
              <a:t> Republican </a:t>
            </a:r>
            <a:r>
              <a:rPr lang="fr-FR" dirty="0" err="1" smtClean="0"/>
              <a:t>ideology</a:t>
            </a:r>
            <a:r>
              <a:rPr lang="fr-FR" dirty="0" smtClean="0"/>
              <a:t> not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suited</a:t>
            </a:r>
            <a:r>
              <a:rPr lang="fr-FR" dirty="0" smtClean="0"/>
              <a:t> to </a:t>
            </a:r>
            <a:r>
              <a:rPr lang="fr-FR" dirty="0" err="1" smtClean="0"/>
              <a:t>adress</a:t>
            </a:r>
            <a:r>
              <a:rPr lang="fr-FR" dirty="0" smtClean="0"/>
              <a:t> all issues). 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76" y="483996"/>
            <a:ext cx="4055315" cy="524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9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783" y="301752"/>
            <a:ext cx="11827565" cy="6391656"/>
          </a:xfrm>
        </p:spPr>
        <p:txBody>
          <a:bodyPr>
            <a:normAutofit/>
          </a:bodyPr>
          <a:lstStyle/>
          <a:p>
            <a:r>
              <a:rPr lang="fr-FR" b="1" dirty="0" smtClean="0"/>
              <a:t>Free-labour Republican coalition </a:t>
            </a:r>
            <a:r>
              <a:rPr lang="fr-FR" b="1" dirty="0" err="1" smtClean="0"/>
              <a:t>quickly</a:t>
            </a:r>
            <a:r>
              <a:rPr lang="fr-FR" b="1" dirty="0" smtClean="0"/>
              <a:t> </a:t>
            </a:r>
            <a:r>
              <a:rPr lang="fr-FR" b="1" dirty="0" err="1" smtClean="0"/>
              <a:t>looses</a:t>
            </a:r>
            <a:r>
              <a:rPr lang="fr-FR" b="1" dirty="0" smtClean="0"/>
              <a:t> </a:t>
            </a:r>
            <a:r>
              <a:rPr lang="fr-FR" b="1" dirty="0" err="1" smtClean="0"/>
              <a:t>its</a:t>
            </a:r>
            <a:r>
              <a:rPr lang="fr-FR" b="1" dirty="0" smtClean="0"/>
              <a:t> </a:t>
            </a:r>
            <a:r>
              <a:rPr lang="fr-FR" b="1" dirty="0" err="1" smtClean="0"/>
              <a:t>majority</a:t>
            </a:r>
            <a:r>
              <a:rPr lang="fr-FR" b="1" dirty="0" smtClean="0"/>
              <a:t>, first </a:t>
            </a:r>
            <a:r>
              <a:rPr lang="fr-FR" b="1" dirty="0" err="1" smtClean="0"/>
              <a:t>because</a:t>
            </a:r>
            <a:r>
              <a:rPr lang="fr-FR" b="1" dirty="0" smtClean="0"/>
              <a:t> </a:t>
            </a:r>
            <a:r>
              <a:rPr lang="fr-FR" b="1" dirty="0" err="1" smtClean="0"/>
              <a:t>divided</a:t>
            </a:r>
            <a:r>
              <a:rPr lang="fr-FR" b="1" dirty="0" smtClean="0"/>
              <a:t> </a:t>
            </a:r>
            <a:r>
              <a:rPr lang="fr-FR" b="1" dirty="0" err="1" smtClean="0"/>
              <a:t>Reps</a:t>
            </a:r>
            <a:r>
              <a:rPr lang="fr-FR" b="1" dirty="0" smtClean="0"/>
              <a:t> </a:t>
            </a:r>
            <a:r>
              <a:rPr lang="fr-FR" b="1" dirty="0" err="1" smtClean="0"/>
              <a:t>soon</a:t>
            </a:r>
            <a:r>
              <a:rPr lang="fr-FR" b="1" dirty="0" smtClean="0"/>
              <a:t> abandon the South to </a:t>
            </a:r>
            <a:r>
              <a:rPr lang="fr-FR" b="1" dirty="0" err="1" smtClean="0"/>
              <a:t>segregationnists</a:t>
            </a:r>
            <a:r>
              <a:rPr lang="fr-FR" b="1" dirty="0" smtClean="0"/>
              <a:t> </a:t>
            </a:r>
            <a:r>
              <a:rPr lang="fr-FR" b="1" dirty="0" err="1" smtClean="0"/>
              <a:t>democrats</a:t>
            </a:r>
            <a:r>
              <a:rPr lang="fr-FR" dirty="0" smtClean="0"/>
              <a:t>: by 1868-1870, end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serious</a:t>
            </a:r>
            <a:r>
              <a:rPr lang="fr-FR" dirty="0" smtClean="0"/>
              <a:t> </a:t>
            </a:r>
            <a:r>
              <a:rPr lang="fr-FR" dirty="0" err="1" smtClean="0"/>
              <a:t>attempt</a:t>
            </a:r>
            <a:r>
              <a:rPr lang="fr-FR" dirty="0" smtClean="0"/>
              <a:t> to impose racial </a:t>
            </a:r>
            <a:r>
              <a:rPr lang="fr-FR" dirty="0" err="1" smtClean="0"/>
              <a:t>equality</a:t>
            </a:r>
            <a:r>
              <a:rPr lang="fr-FR" dirty="0" smtClean="0"/>
              <a:t> and black suffrage; 14th </a:t>
            </a:r>
            <a:r>
              <a:rPr lang="fr-FR" dirty="0" err="1" smtClean="0"/>
              <a:t>amendment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applied</a:t>
            </a:r>
            <a:r>
              <a:rPr lang="fr-FR" dirty="0" smtClean="0"/>
              <a:t>,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because</a:t>
            </a:r>
            <a:r>
              <a:rPr lang="fr-FR" dirty="0" smtClean="0"/>
              <a:t> </a:t>
            </a:r>
            <a:r>
              <a:rPr lang="fr-FR" dirty="0" err="1" smtClean="0"/>
              <a:t>Reps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attached</a:t>
            </a:r>
            <a:r>
              <a:rPr lang="fr-FR" dirty="0" smtClean="0"/>
              <a:t> </a:t>
            </a:r>
            <a:r>
              <a:rPr lang="fr-FR" dirty="0" err="1" smtClean="0"/>
              <a:t>literacy</a:t>
            </a:r>
            <a:r>
              <a:rPr lang="fr-FR" dirty="0" smtClean="0"/>
              <a:t> tests on Irish migrants in Mass and NY (</a:t>
            </a:r>
            <a:r>
              <a:rPr lang="fr-FR" dirty="0" err="1" smtClean="0"/>
              <a:t>Democrats</a:t>
            </a:r>
            <a:r>
              <a:rPr lang="fr-FR" dirty="0" smtClean="0"/>
              <a:t> </a:t>
            </a:r>
            <a:r>
              <a:rPr lang="fr-FR" dirty="0" err="1" smtClean="0"/>
              <a:t>favour</a:t>
            </a:r>
            <a:r>
              <a:rPr lang="fr-FR" dirty="0" smtClean="0"/>
              <a:t> Irish </a:t>
            </a:r>
            <a:r>
              <a:rPr lang="fr-FR" dirty="0" err="1" smtClean="0"/>
              <a:t>naturalization</a:t>
            </a:r>
            <a:r>
              <a:rPr lang="fr-FR" dirty="0" smtClean="0"/>
              <a:t> &amp; white migrants in the </a:t>
            </a:r>
            <a:r>
              <a:rPr lang="fr-FR" dirty="0" err="1" smtClean="0"/>
              <a:t>North</a:t>
            </a:r>
            <a:r>
              <a:rPr lang="fr-FR" dirty="0" smtClean="0"/>
              <a:t> and black </a:t>
            </a:r>
            <a:r>
              <a:rPr lang="fr-FR" dirty="0" err="1" smtClean="0"/>
              <a:t>lynching</a:t>
            </a:r>
            <a:r>
              <a:rPr lang="fr-FR" dirty="0" smtClean="0"/>
              <a:t> in the South)</a:t>
            </a:r>
          </a:p>
          <a:p>
            <a:r>
              <a:rPr lang="fr-FR" b="1" dirty="0" smtClean="0"/>
              <a:t>And </a:t>
            </a:r>
            <a:r>
              <a:rPr lang="fr-FR" b="1" dirty="0" err="1" smtClean="0"/>
              <a:t>next</a:t>
            </a:r>
            <a:r>
              <a:rPr lang="fr-FR" b="1" dirty="0" smtClean="0"/>
              <a:t> </a:t>
            </a:r>
            <a:r>
              <a:rPr lang="fr-FR" b="1" dirty="0" err="1" smtClean="0"/>
              <a:t>because</a:t>
            </a:r>
            <a:r>
              <a:rPr lang="fr-FR" b="1" dirty="0" smtClean="0"/>
              <a:t> on the </a:t>
            </a:r>
            <a:r>
              <a:rPr lang="fr-FR" b="1" dirty="0" err="1" smtClean="0"/>
              <a:t>two</a:t>
            </a:r>
            <a:r>
              <a:rPr lang="fr-FR" b="1" dirty="0" smtClean="0"/>
              <a:t> </a:t>
            </a:r>
            <a:r>
              <a:rPr lang="fr-FR" b="1" dirty="0" err="1" smtClean="0"/>
              <a:t>other</a:t>
            </a:r>
            <a:r>
              <a:rPr lang="fr-FR" b="1" dirty="0" smtClean="0"/>
              <a:t> major </a:t>
            </a:r>
            <a:r>
              <a:rPr lang="fr-FR" b="1" dirty="0" err="1" smtClean="0"/>
              <a:t>policy</a:t>
            </a:r>
            <a:r>
              <a:rPr lang="fr-FR" b="1" dirty="0" smtClean="0"/>
              <a:t> issues of the </a:t>
            </a:r>
            <a:r>
              <a:rPr lang="fr-FR" b="1" dirty="0" err="1" smtClean="0"/>
              <a:t>day</a:t>
            </a:r>
            <a:r>
              <a:rPr lang="fr-FR" b="1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war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repayment</a:t>
            </a:r>
            <a:r>
              <a:rPr lang="fr-FR" dirty="0" smtClean="0"/>
              <a:t>: hard vs soft money, </a:t>
            </a:r>
            <a:r>
              <a:rPr lang="fr-FR" dirty="0" err="1" smtClean="0"/>
              <a:t>interest</a:t>
            </a:r>
            <a:r>
              <a:rPr lang="fr-FR" dirty="0" smtClean="0"/>
              <a:t> vs </a:t>
            </a:r>
            <a:r>
              <a:rPr lang="fr-FR" dirty="0" err="1" smtClean="0"/>
              <a:t>veteran</a:t>
            </a:r>
            <a:r>
              <a:rPr lang="fr-FR" dirty="0" smtClean="0"/>
              <a:t> pension; </a:t>
            </a:r>
            <a:r>
              <a:rPr lang="fr-FR" dirty="0" err="1" smtClean="0"/>
              <a:t>manufacturing</a:t>
            </a:r>
            <a:r>
              <a:rPr lang="fr-FR" dirty="0" smtClean="0"/>
              <a:t> protection/</a:t>
            </a:r>
            <a:r>
              <a:rPr lang="fr-FR" dirty="0" err="1" smtClean="0"/>
              <a:t>federal</a:t>
            </a:r>
            <a:r>
              <a:rPr lang="fr-FR" dirty="0" smtClean="0"/>
              <a:t> </a:t>
            </a:r>
            <a:r>
              <a:rPr lang="fr-FR" dirty="0" err="1" smtClean="0"/>
              <a:t>tariff</a:t>
            </a:r>
            <a:r>
              <a:rPr lang="fr-FR" dirty="0" smtClean="0"/>
              <a:t> vs free </a:t>
            </a:r>
            <a:r>
              <a:rPr lang="fr-FR" dirty="0" err="1" smtClean="0"/>
              <a:t>trade</a:t>
            </a:r>
            <a:r>
              <a:rPr lang="fr-FR" dirty="0"/>
              <a:t>/</a:t>
            </a:r>
            <a:r>
              <a:rPr lang="fr-FR" dirty="0" smtClean="0"/>
              <a:t>no </a:t>
            </a:r>
            <a:r>
              <a:rPr lang="fr-FR" dirty="0" err="1" smtClean="0"/>
              <a:t>federal</a:t>
            </a:r>
            <a:r>
              <a:rPr lang="fr-FR" dirty="0" smtClean="0"/>
              <a:t> </a:t>
            </a:r>
            <a:r>
              <a:rPr lang="fr-FR" dirty="0" err="1" smtClean="0"/>
              <a:t>tax</a:t>
            </a:r>
            <a:r>
              <a:rPr lang="fr-FR" dirty="0" smtClean="0"/>
              <a:t>), </a:t>
            </a:r>
            <a:r>
              <a:rPr lang="fr-FR" b="1" dirty="0" err="1" smtClean="0"/>
              <a:t>Democrats</a:t>
            </a:r>
            <a:r>
              <a:rPr lang="fr-FR" b="1" dirty="0" smtClean="0"/>
              <a:t> are able to </a:t>
            </a:r>
            <a:r>
              <a:rPr lang="fr-FR" b="1" dirty="0" err="1" smtClean="0"/>
              <a:t>attract</a:t>
            </a:r>
            <a:r>
              <a:rPr lang="fr-FR" b="1" dirty="0" smtClean="0"/>
              <a:t> </a:t>
            </a:r>
            <a:r>
              <a:rPr lang="fr-FR" b="1" dirty="0" err="1" smtClean="0"/>
              <a:t>lower</a:t>
            </a:r>
            <a:r>
              <a:rPr lang="fr-FR" b="1" dirty="0" smtClean="0"/>
              <a:t>-class &amp; middle-class white </a:t>
            </a:r>
            <a:r>
              <a:rPr lang="fr-FR" b="1" dirty="0" err="1" smtClean="0"/>
              <a:t>voters</a:t>
            </a:r>
            <a:r>
              <a:rPr lang="fr-FR" b="1" dirty="0" smtClean="0"/>
              <a:t> </a:t>
            </a:r>
            <a:r>
              <a:rPr lang="fr-FR" b="1" dirty="0" err="1" smtClean="0"/>
              <a:t>from</a:t>
            </a:r>
            <a:r>
              <a:rPr lang="fr-FR" b="1" dirty="0" smtClean="0"/>
              <a:t> the West and the </a:t>
            </a:r>
            <a:r>
              <a:rPr lang="fr-FR" b="1" dirty="0" err="1" smtClean="0"/>
              <a:t>North</a:t>
            </a:r>
            <a:r>
              <a:rPr lang="fr-FR" b="1" dirty="0" smtClean="0"/>
              <a:t>-East by </a:t>
            </a:r>
            <a:r>
              <a:rPr lang="fr-FR" b="1" dirty="0" err="1" smtClean="0"/>
              <a:t>describing</a:t>
            </a:r>
            <a:r>
              <a:rPr lang="fr-FR" b="1" dirty="0" smtClean="0"/>
              <a:t> the </a:t>
            </a:r>
            <a:r>
              <a:rPr lang="fr-FR" b="1" dirty="0" err="1" smtClean="0"/>
              <a:t>Republicans</a:t>
            </a:r>
            <a:r>
              <a:rPr lang="fr-FR" b="1" dirty="0" smtClean="0"/>
              <a:t> as </a:t>
            </a:r>
            <a:r>
              <a:rPr lang="fr-FR" b="1" dirty="0" err="1" smtClean="0"/>
              <a:t>captured</a:t>
            </a:r>
            <a:r>
              <a:rPr lang="fr-FR" b="1" dirty="0" smtClean="0"/>
              <a:t> by </a:t>
            </a:r>
            <a:r>
              <a:rPr lang="fr-FR" b="1" dirty="0" err="1" smtClean="0"/>
              <a:t>North</a:t>
            </a:r>
            <a:r>
              <a:rPr lang="fr-FR" b="1" dirty="0" smtClean="0"/>
              <a:t>-East </a:t>
            </a:r>
            <a:r>
              <a:rPr lang="fr-FR" b="1" dirty="0" err="1" smtClean="0"/>
              <a:t>financial</a:t>
            </a:r>
            <a:r>
              <a:rPr lang="fr-FR" b="1" dirty="0" smtClean="0"/>
              <a:t>/</a:t>
            </a:r>
            <a:r>
              <a:rPr lang="fr-FR" b="1" dirty="0" err="1" smtClean="0"/>
              <a:t>manufacturing</a:t>
            </a:r>
            <a:r>
              <a:rPr lang="fr-FR" b="1" dirty="0" smtClean="0"/>
              <a:t> </a:t>
            </a:r>
            <a:r>
              <a:rPr lang="fr-FR" b="1" dirty="0" err="1" smtClean="0"/>
              <a:t>elite</a:t>
            </a:r>
            <a:endParaRPr lang="fr-FR" b="1" dirty="0" smtClean="0"/>
          </a:p>
          <a:p>
            <a:r>
              <a:rPr lang="fr-FR" b="1" dirty="0" smtClean="0"/>
              <a:t>1884 </a:t>
            </a:r>
            <a:r>
              <a:rPr lang="fr-FR" b="1" dirty="0" err="1" smtClean="0"/>
              <a:t>Democrat</a:t>
            </a:r>
            <a:r>
              <a:rPr lang="fr-FR" b="1" dirty="0" smtClean="0"/>
              <a:t> </a:t>
            </a:r>
            <a:r>
              <a:rPr lang="fr-FR" b="1" dirty="0" err="1" smtClean="0"/>
              <a:t>winning</a:t>
            </a:r>
            <a:r>
              <a:rPr lang="fr-FR" b="1" dirty="0" smtClean="0"/>
              <a:t> coalition: </a:t>
            </a:r>
            <a:r>
              <a:rPr lang="fr-FR" b="1" dirty="0" err="1" smtClean="0"/>
              <a:t>already</a:t>
            </a:r>
            <a:r>
              <a:rPr lang="fr-FR" b="1" dirty="0" smtClean="0"/>
              <a:t> the </a:t>
            </a:r>
            <a:r>
              <a:rPr lang="fr-FR" b="1" dirty="0" err="1" smtClean="0"/>
              <a:t>flavour</a:t>
            </a:r>
            <a:r>
              <a:rPr lang="fr-FR" b="1" dirty="0" smtClean="0"/>
              <a:t> of the New Deal « </a:t>
            </a:r>
            <a:r>
              <a:rPr lang="fr-FR" b="1" dirty="0" err="1" smtClean="0"/>
              <a:t>left-wing</a:t>
            </a:r>
            <a:r>
              <a:rPr lang="fr-FR" b="1" dirty="0" smtClean="0"/>
              <a:t> » 1932 coalition… </a:t>
            </a:r>
            <a:r>
              <a:rPr lang="fr-FR" b="1" dirty="0" err="1" smtClean="0"/>
              <a:t>except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strongly</a:t>
            </a:r>
            <a:r>
              <a:rPr lang="fr-FR" b="1" dirty="0" smtClean="0"/>
              <a:t> anti-black </a:t>
            </a:r>
            <a:r>
              <a:rPr lang="fr-FR" dirty="0" smtClean="0"/>
              <a:t>(</a:t>
            </a:r>
            <a:r>
              <a:rPr lang="fr-FR" dirty="0" err="1" smtClean="0"/>
              <a:t>until</a:t>
            </a:r>
            <a:r>
              <a:rPr lang="fr-FR" dirty="0" smtClean="0"/>
              <a:t> 1960-1964, </a:t>
            </a:r>
            <a:r>
              <a:rPr lang="fr-FR" dirty="0" err="1" smtClean="0"/>
              <a:t>when</a:t>
            </a:r>
            <a:r>
              <a:rPr lang="fr-FR" dirty="0" smtClean="0"/>
              <a:t> South vote </a:t>
            </a:r>
            <a:r>
              <a:rPr lang="fr-FR" dirty="0" err="1" smtClean="0"/>
              <a:t>turn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Dems</a:t>
            </a:r>
            <a:r>
              <a:rPr lang="fr-FR" dirty="0" smtClean="0"/>
              <a:t> to </a:t>
            </a:r>
            <a:r>
              <a:rPr lang="fr-FR" dirty="0" err="1" smtClean="0"/>
              <a:t>Reps</a:t>
            </a:r>
            <a:r>
              <a:rPr lang="fr-FR" dirty="0" smtClean="0"/>
              <a:t>)</a:t>
            </a:r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26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626" y="310896"/>
            <a:ext cx="11658600" cy="6417895"/>
          </a:xfrm>
        </p:spPr>
        <p:txBody>
          <a:bodyPr>
            <a:normAutofit/>
          </a:bodyPr>
          <a:lstStyle/>
          <a:p>
            <a:r>
              <a:rPr lang="fr-FR" b="1" dirty="0" err="1" smtClean="0"/>
              <a:t>Between</a:t>
            </a:r>
            <a:r>
              <a:rPr lang="fr-FR" b="1" dirty="0" smtClean="0"/>
              <a:t> the 1940s and 1960s, </a:t>
            </a:r>
            <a:r>
              <a:rPr lang="fr-FR" b="1" dirty="0" err="1" smtClean="0"/>
              <a:t>Democrats</a:t>
            </a:r>
            <a:r>
              <a:rPr lang="fr-FR" b="1" dirty="0" smtClean="0"/>
              <a:t> </a:t>
            </a:r>
            <a:r>
              <a:rPr lang="fr-FR" b="1" dirty="0" err="1" smtClean="0"/>
              <a:t>choose</a:t>
            </a:r>
            <a:r>
              <a:rPr lang="fr-FR" b="1" dirty="0" smtClean="0"/>
              <a:t> to </a:t>
            </a:r>
            <a:r>
              <a:rPr lang="fr-FR" b="1" dirty="0" err="1" smtClean="0"/>
              <a:t>turn</a:t>
            </a:r>
            <a:r>
              <a:rPr lang="fr-FR" b="1" dirty="0" smtClean="0"/>
              <a:t> pro-Civil </a:t>
            </a:r>
            <a:r>
              <a:rPr lang="fr-FR" b="1" dirty="0" err="1" smtClean="0"/>
              <a:t>rights</a:t>
            </a:r>
            <a:r>
              <a:rPr lang="fr-FR" b="1" dirty="0" smtClean="0"/>
              <a:t> and to </a:t>
            </a:r>
            <a:r>
              <a:rPr lang="fr-FR" b="1" dirty="0" err="1" smtClean="0"/>
              <a:t>loose</a:t>
            </a:r>
            <a:r>
              <a:rPr lang="fr-FR" b="1" dirty="0" smtClean="0"/>
              <a:t> the South. </a:t>
            </a:r>
            <a:r>
              <a:rPr lang="fr-FR" b="1" dirty="0" err="1" smtClean="0"/>
              <a:t>Why</a:t>
            </a:r>
            <a:r>
              <a:rPr lang="fr-FR" b="1" dirty="0" smtClean="0"/>
              <a:t>?</a:t>
            </a:r>
          </a:p>
          <a:p>
            <a:r>
              <a:rPr lang="fr-FR" b="1" dirty="0" smtClean="0"/>
              <a:t>International </a:t>
            </a:r>
            <a:r>
              <a:rPr lang="fr-FR" b="1" dirty="0" err="1" smtClean="0"/>
              <a:t>factors</a:t>
            </a:r>
            <a:r>
              <a:rPr lang="fr-FR" b="1" dirty="0" smtClean="0"/>
              <a:t>: </a:t>
            </a:r>
            <a:r>
              <a:rPr lang="fr-FR" dirty="0" smtClean="0"/>
              <a:t>post-WW2 cold </a:t>
            </a:r>
            <a:r>
              <a:rPr lang="fr-FR" dirty="0" err="1" smtClean="0"/>
              <a:t>war</a:t>
            </a:r>
            <a:r>
              <a:rPr lang="fr-FR" dirty="0" smtClean="0"/>
              <a:t> </a:t>
            </a:r>
            <a:r>
              <a:rPr lang="fr-FR" dirty="0" err="1" smtClean="0"/>
              <a:t>context</a:t>
            </a:r>
            <a:r>
              <a:rPr lang="fr-FR" dirty="0" smtClean="0"/>
              <a:t>, </a:t>
            </a:r>
            <a:r>
              <a:rPr lang="fr-FR" dirty="0" err="1" smtClean="0"/>
              <a:t>anti-Nazi</a:t>
            </a:r>
            <a:r>
              <a:rPr lang="fr-FR" dirty="0" smtClean="0"/>
              <a:t> coalition </a:t>
            </a:r>
            <a:r>
              <a:rPr lang="fr-FR" dirty="0" err="1" smtClean="0"/>
              <a:t>with</a:t>
            </a:r>
            <a:r>
              <a:rPr lang="fr-FR" dirty="0" smtClean="0"/>
              <a:t> Soviet Union, </a:t>
            </a:r>
            <a:r>
              <a:rPr lang="fr-FR" dirty="0" err="1" smtClean="0"/>
              <a:t>decolonization</a:t>
            </a:r>
            <a:r>
              <a:rPr lang="fr-FR" dirty="0" smtClean="0"/>
              <a:t>, </a:t>
            </a:r>
            <a:r>
              <a:rPr lang="fr-FR" dirty="0" err="1" smtClean="0"/>
              <a:t>competition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USSR for moral leadership and prestige.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openly</a:t>
            </a:r>
            <a:r>
              <a:rPr lang="fr-FR" dirty="0" smtClean="0"/>
              <a:t> </a:t>
            </a:r>
            <a:r>
              <a:rPr lang="fr-FR" dirty="0" err="1" smtClean="0"/>
              <a:t>racist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costly</a:t>
            </a:r>
            <a:r>
              <a:rPr lang="fr-FR" dirty="0" smtClean="0"/>
              <a:t> on the international </a:t>
            </a:r>
            <a:r>
              <a:rPr lang="fr-FR" dirty="0" err="1" smtClean="0"/>
              <a:t>scene</a:t>
            </a:r>
            <a:r>
              <a:rPr lang="fr-FR" dirty="0" smtClean="0"/>
              <a:t> in the 1950s-1960s. In the 1980s, </a:t>
            </a:r>
            <a:r>
              <a:rPr lang="fr-FR" dirty="0" err="1" smtClean="0"/>
              <a:t>Reps</a:t>
            </a:r>
            <a:r>
              <a:rPr lang="fr-FR" dirty="0" smtClean="0"/>
              <a:t> </a:t>
            </a:r>
            <a:r>
              <a:rPr lang="fr-FR" dirty="0" err="1" smtClean="0"/>
              <a:t>still</a:t>
            </a:r>
            <a:r>
              <a:rPr lang="fr-FR" dirty="0" smtClean="0"/>
              <a:t> oppose sanctions </a:t>
            </a:r>
            <a:r>
              <a:rPr lang="fr-FR" dirty="0" err="1" smtClean="0"/>
              <a:t>against</a:t>
            </a:r>
            <a:r>
              <a:rPr lang="fr-FR" dirty="0" smtClean="0"/>
              <a:t> Apartheid </a:t>
            </a:r>
            <a:r>
              <a:rPr lang="fr-FR" dirty="0" err="1" smtClean="0"/>
              <a:t>regime</a:t>
            </a:r>
            <a:r>
              <a:rPr lang="fr-FR" dirty="0" smtClean="0"/>
              <a:t> in South </a:t>
            </a:r>
            <a:r>
              <a:rPr lang="fr-FR" dirty="0" err="1" smtClean="0"/>
              <a:t>Regime</a:t>
            </a:r>
            <a:r>
              <a:rPr lang="fr-FR" dirty="0" smtClean="0"/>
              <a:t>, but not the </a:t>
            </a:r>
            <a:r>
              <a:rPr lang="fr-FR" dirty="0" err="1" smtClean="0"/>
              <a:t>Democrats</a:t>
            </a:r>
            <a:r>
              <a:rPr lang="fr-FR" dirty="0" smtClean="0"/>
              <a:t>: </a:t>
            </a:r>
            <a:r>
              <a:rPr lang="fr-FR" dirty="0" err="1" smtClean="0"/>
              <a:t>complete</a:t>
            </a:r>
            <a:r>
              <a:rPr lang="fr-FR" dirty="0" smtClean="0"/>
              <a:t> change as </a:t>
            </a:r>
            <a:r>
              <a:rPr lang="fr-FR" dirty="0" err="1" smtClean="0"/>
              <a:t>compared</a:t>
            </a:r>
            <a:r>
              <a:rPr lang="fr-FR" dirty="0" smtClean="0"/>
              <a:t> to 1860-1930.</a:t>
            </a:r>
          </a:p>
          <a:p>
            <a:r>
              <a:rPr lang="fr-FR" b="1" dirty="0" err="1" smtClean="0"/>
              <a:t>Domestic</a:t>
            </a:r>
            <a:r>
              <a:rPr lang="fr-FR" b="1" dirty="0" smtClean="0"/>
              <a:t> </a:t>
            </a:r>
            <a:r>
              <a:rPr lang="fr-FR" b="1" dirty="0" err="1" smtClean="0"/>
              <a:t>factors</a:t>
            </a:r>
            <a:r>
              <a:rPr lang="fr-FR" b="1" dirty="0" smtClean="0"/>
              <a:t>: </a:t>
            </a:r>
            <a:r>
              <a:rPr lang="fr-FR" dirty="0" smtClean="0"/>
              <a:t>the post-Great-</a:t>
            </a:r>
            <a:r>
              <a:rPr lang="fr-FR" dirty="0" err="1" smtClean="0"/>
              <a:t>Depression</a:t>
            </a:r>
            <a:r>
              <a:rPr lang="fr-FR" dirty="0" smtClean="0"/>
              <a:t> New Deal social </a:t>
            </a:r>
            <a:r>
              <a:rPr lang="fr-FR" dirty="0" err="1" smtClean="0"/>
              <a:t>policy</a:t>
            </a:r>
            <a:r>
              <a:rPr lang="fr-FR" dirty="0" smtClean="0"/>
              <a:t> </a:t>
            </a:r>
            <a:r>
              <a:rPr lang="fr-FR" dirty="0" err="1" smtClean="0"/>
              <a:t>platform</a:t>
            </a:r>
            <a:r>
              <a:rPr lang="fr-FR" dirty="0" smtClean="0"/>
              <a:t> (social </a:t>
            </a:r>
            <a:r>
              <a:rPr lang="fr-FR" dirty="0" err="1" smtClean="0"/>
              <a:t>security</a:t>
            </a:r>
            <a:r>
              <a:rPr lang="fr-FR" dirty="0" smtClean="0"/>
              <a:t>, </a:t>
            </a:r>
            <a:r>
              <a:rPr lang="fr-FR" dirty="0" err="1" smtClean="0"/>
              <a:t>health</a:t>
            </a:r>
            <a:r>
              <a:rPr lang="fr-FR" dirty="0" smtClean="0"/>
              <a:t> and </a:t>
            </a:r>
            <a:r>
              <a:rPr lang="fr-FR" dirty="0" err="1" smtClean="0"/>
              <a:t>unemployment</a:t>
            </a:r>
            <a:r>
              <a:rPr lang="fr-FR" dirty="0" smtClean="0"/>
              <a:t> </a:t>
            </a:r>
            <a:r>
              <a:rPr lang="fr-FR" dirty="0" err="1" smtClean="0"/>
              <a:t>insurance</a:t>
            </a:r>
            <a:r>
              <a:rPr lang="fr-FR" dirty="0" smtClean="0"/>
              <a:t>, progressive taxation, etc.) </a:t>
            </a:r>
            <a:r>
              <a:rPr lang="fr-FR" dirty="0" err="1" smtClean="0"/>
              <a:t>favours</a:t>
            </a:r>
            <a:r>
              <a:rPr lang="fr-FR" dirty="0" smtClean="0"/>
              <a:t> all the </a:t>
            </a:r>
            <a:r>
              <a:rPr lang="fr-FR" dirty="0" err="1" smtClean="0"/>
              <a:t>poor</a:t>
            </a:r>
            <a:r>
              <a:rPr lang="fr-FR" dirty="0" smtClean="0"/>
              <a:t>, black and white; 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makes</a:t>
            </a:r>
            <a:r>
              <a:rPr lang="fr-FR" dirty="0" smtClean="0"/>
              <a:t> </a:t>
            </a:r>
            <a:r>
              <a:rPr lang="fr-FR" dirty="0" err="1" smtClean="0"/>
              <a:t>little</a:t>
            </a:r>
            <a:r>
              <a:rPr lang="fr-FR" dirty="0" smtClean="0"/>
              <a:t> </a:t>
            </a:r>
            <a:r>
              <a:rPr lang="fr-FR" dirty="0" err="1" smtClean="0"/>
              <a:t>sense</a:t>
            </a:r>
            <a:r>
              <a:rPr lang="fr-FR" dirty="0" smtClean="0"/>
              <a:t> for the New Deal party to </a:t>
            </a:r>
            <a:r>
              <a:rPr lang="fr-FR" dirty="0" err="1" smtClean="0"/>
              <a:t>seek</a:t>
            </a:r>
            <a:r>
              <a:rPr lang="fr-FR" dirty="0" smtClean="0"/>
              <a:t> support from </a:t>
            </a:r>
            <a:r>
              <a:rPr lang="fr-FR" dirty="0" err="1" smtClean="0"/>
              <a:t>poor</a:t>
            </a:r>
            <a:r>
              <a:rPr lang="fr-FR" dirty="0" smtClean="0"/>
              <a:t> </a:t>
            </a:r>
            <a:r>
              <a:rPr lang="fr-FR" dirty="0" err="1" smtClean="0"/>
              <a:t>whites</a:t>
            </a:r>
            <a:r>
              <a:rPr lang="fr-FR" dirty="0" smtClean="0"/>
              <a:t> and not from </a:t>
            </a:r>
            <a:r>
              <a:rPr lang="fr-FR" dirty="0" err="1" smtClean="0"/>
              <a:t>poor</a:t>
            </a:r>
            <a:r>
              <a:rPr lang="fr-FR" dirty="0" smtClean="0"/>
              <a:t> blacks </a:t>
            </a:r>
          </a:p>
          <a:p>
            <a:pPr marL="0" indent="0">
              <a:buNone/>
            </a:pPr>
            <a:r>
              <a:rPr lang="fr-FR" dirty="0" smtClean="0"/>
              <a:t>→ </a:t>
            </a:r>
            <a:r>
              <a:rPr lang="fr-FR" b="1" dirty="0" smtClean="0"/>
              <a:t>We </a:t>
            </a:r>
            <a:r>
              <a:rPr lang="fr-FR" b="1" dirty="0" err="1" smtClean="0"/>
              <a:t>will</a:t>
            </a:r>
            <a:r>
              <a:rPr lang="fr-FR" b="1" dirty="0" smtClean="0"/>
              <a:t> return in lectures 7-8 to the </a:t>
            </a:r>
            <a:r>
              <a:rPr lang="fr-FR" b="1" dirty="0" err="1" smtClean="0"/>
              <a:t>changing</a:t>
            </a:r>
            <a:r>
              <a:rPr lang="fr-FR" b="1" dirty="0" smtClean="0"/>
              <a:t> structure of US and European </a:t>
            </a:r>
            <a:r>
              <a:rPr lang="fr-FR" b="1" dirty="0" err="1" smtClean="0"/>
              <a:t>political</a:t>
            </a:r>
            <a:r>
              <a:rPr lang="fr-FR" b="1" dirty="0" smtClean="0"/>
              <a:t> </a:t>
            </a:r>
            <a:r>
              <a:rPr lang="fr-FR" b="1" dirty="0" err="1" smtClean="0"/>
              <a:t>clevages</a:t>
            </a:r>
            <a:r>
              <a:rPr lang="fr-FR" b="1" dirty="0" smtClean="0"/>
              <a:t> in the 1950-2020 </a:t>
            </a:r>
            <a:r>
              <a:rPr lang="fr-FR" b="1" dirty="0" err="1" smtClean="0"/>
              <a:t>period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83677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69574"/>
            <a:ext cx="10515600" cy="87464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latin typeface="+mn-lt"/>
              </a:rPr>
              <a:t>Brasil: a </a:t>
            </a:r>
            <a:r>
              <a:rPr lang="fr-FR" sz="3600" b="1" dirty="0" err="1">
                <a:latin typeface="+mn-lt"/>
              </a:rPr>
              <a:t>late</a:t>
            </a:r>
            <a:r>
              <a:rPr lang="fr-FR" sz="3600" b="1" dirty="0">
                <a:latin typeface="+mn-lt"/>
              </a:rPr>
              <a:t> abolition (1888</a:t>
            </a:r>
            <a:r>
              <a:rPr lang="fr-FR" sz="3600" b="1" dirty="0" smtClean="0">
                <a:latin typeface="+mn-lt"/>
              </a:rPr>
              <a:t>)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7443" y="944218"/>
            <a:ext cx="11499574" cy="566530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Brasil: stable slave population 1,5-2 million 1800-1890 (slave share in total population </a:t>
            </a:r>
            <a:r>
              <a:rPr lang="fr-FR" dirty="0" err="1" smtClean="0"/>
              <a:t>declined</a:t>
            </a:r>
            <a:r>
              <a:rPr lang="fr-FR" dirty="0" smtClean="0"/>
              <a:t> from 50% in 18c to &lt;20% in </a:t>
            </a:r>
            <a:r>
              <a:rPr lang="fr-FR" dirty="0" err="1" smtClean="0"/>
              <a:t>late</a:t>
            </a:r>
            <a:r>
              <a:rPr lang="fr-FR" dirty="0" smtClean="0"/>
              <a:t> 19c)</a:t>
            </a:r>
          </a:p>
          <a:p>
            <a:r>
              <a:rPr lang="fr-FR" dirty="0" smtClean="0"/>
              <a:t>Much more racial </a:t>
            </a:r>
            <a:r>
              <a:rPr lang="fr-FR" dirty="0" err="1" smtClean="0"/>
              <a:t>mixing</a:t>
            </a:r>
            <a:r>
              <a:rPr lang="fr-FR" dirty="0" smtClean="0"/>
              <a:t> and </a:t>
            </a:r>
            <a:r>
              <a:rPr lang="fr-FR" dirty="0" err="1" smtClean="0"/>
              <a:t>gradual</a:t>
            </a:r>
            <a:r>
              <a:rPr lang="fr-FR" dirty="0" smtClean="0"/>
              <a:t> </a:t>
            </a:r>
            <a:r>
              <a:rPr lang="fr-FR" dirty="0" err="1" smtClean="0"/>
              <a:t>emancipation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the US</a:t>
            </a:r>
          </a:p>
          <a:p>
            <a:r>
              <a:rPr lang="fr-FR" dirty="0" smtClean="0"/>
              <a:t>Brasil census 2010: 48% of population self-</a:t>
            </a:r>
            <a:r>
              <a:rPr lang="fr-FR" dirty="0" err="1" smtClean="0"/>
              <a:t>describes</a:t>
            </a:r>
            <a:r>
              <a:rPr lang="fr-FR" dirty="0" smtClean="0"/>
              <a:t> </a:t>
            </a:r>
            <a:r>
              <a:rPr lang="fr-FR" dirty="0" err="1" smtClean="0"/>
              <a:t>itself</a:t>
            </a:r>
            <a:r>
              <a:rPr lang="fr-FR" dirty="0" smtClean="0"/>
              <a:t> as </a:t>
            </a:r>
            <a:r>
              <a:rPr lang="fr-FR" dirty="0" err="1" smtClean="0"/>
              <a:t>whites</a:t>
            </a:r>
            <a:r>
              <a:rPr lang="fr-FR" dirty="0" smtClean="0"/>
              <a:t>, 43% as mixed, 8% as black, 1% as other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(</a:t>
            </a:r>
            <a:r>
              <a:rPr lang="fr-FR" dirty="0" err="1" smtClean="0"/>
              <a:t>genetic</a:t>
            </a:r>
            <a:r>
              <a:rPr lang="fr-FR" dirty="0" smtClean="0"/>
              <a:t> test: &gt;90% population has mixed </a:t>
            </a:r>
            <a:r>
              <a:rPr lang="fr-FR" dirty="0" err="1" smtClean="0"/>
              <a:t>origins</a:t>
            </a:r>
            <a:r>
              <a:rPr lang="fr-FR" dirty="0" smtClean="0"/>
              <a:t>)</a:t>
            </a:r>
          </a:p>
          <a:p>
            <a:r>
              <a:rPr lang="fr-FR" dirty="0" smtClean="0"/>
              <a:t>1888 abolition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involved</a:t>
            </a:r>
            <a:r>
              <a:rPr lang="fr-FR" dirty="0" smtClean="0"/>
              <a:t>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debates</a:t>
            </a:r>
            <a:r>
              <a:rPr lang="fr-FR" dirty="0" smtClean="0"/>
              <a:t> and </a:t>
            </a:r>
            <a:r>
              <a:rPr lang="fr-FR" dirty="0" err="1" smtClean="0"/>
              <a:t>various</a:t>
            </a:r>
            <a:r>
              <a:rPr lang="fr-FR" dirty="0" smtClean="0"/>
              <a:t> compensation </a:t>
            </a:r>
            <a:r>
              <a:rPr lang="fr-FR" dirty="0" err="1" smtClean="0"/>
              <a:t>schemes</a:t>
            </a:r>
            <a:r>
              <a:rPr lang="fr-FR" dirty="0" smtClean="0"/>
              <a:t> to slave </a:t>
            </a:r>
            <a:r>
              <a:rPr lang="fr-FR" dirty="0" err="1" smtClean="0"/>
              <a:t>owners</a:t>
            </a:r>
            <a:r>
              <a:rPr lang="fr-FR" dirty="0" smtClean="0"/>
              <a:t> (1865: </a:t>
            </a:r>
            <a:r>
              <a:rPr lang="fr-FR" dirty="0" err="1" smtClean="0"/>
              <a:t>gradual</a:t>
            </a:r>
            <a:r>
              <a:rPr lang="fr-FR" dirty="0" smtClean="0"/>
              <a:t> </a:t>
            </a:r>
            <a:r>
              <a:rPr lang="fr-FR" dirty="0" err="1" smtClean="0"/>
              <a:t>emancipation</a:t>
            </a:r>
            <a:r>
              <a:rPr lang="fr-FR" dirty="0" smtClean="0"/>
              <a:t> of </a:t>
            </a:r>
            <a:r>
              <a:rPr lang="fr-FR" dirty="0" err="1" smtClean="0"/>
              <a:t>elderly</a:t>
            </a:r>
            <a:r>
              <a:rPr lang="fr-FR" dirty="0" smtClean="0"/>
              <a:t> slaves; 1871: </a:t>
            </a:r>
            <a:r>
              <a:rPr lang="fr-FR" dirty="0" err="1" smtClean="0"/>
              <a:t>emancipation</a:t>
            </a:r>
            <a:r>
              <a:rPr lang="fr-FR" dirty="0" smtClean="0"/>
              <a:t> of new </a:t>
            </a:r>
            <a:r>
              <a:rPr lang="fr-FR" dirty="0" err="1" smtClean="0"/>
              <a:t>born</a:t>
            </a:r>
            <a:r>
              <a:rPr lang="fr-FR" dirty="0" smtClean="0"/>
              <a:t> slaves, </a:t>
            </a:r>
            <a:r>
              <a:rPr lang="fr-FR" dirty="0" err="1" smtClean="0"/>
              <a:t>with</a:t>
            </a:r>
            <a:r>
              <a:rPr lang="fr-FR" dirty="0" smtClean="0"/>
              <a:t> compensation)</a:t>
            </a:r>
          </a:p>
          <a:p>
            <a:r>
              <a:rPr lang="fr-FR" dirty="0" smtClean="0"/>
              <a:t>Constitutions of 1891, 1934 and 1946: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literate</a:t>
            </a:r>
            <a:r>
              <a:rPr lang="fr-FR" dirty="0" smtClean="0"/>
              <a:t> </a:t>
            </a:r>
            <a:r>
              <a:rPr lang="fr-FR" dirty="0" err="1" smtClean="0"/>
              <a:t>citizens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vote              → 70% of pop excluded in 1900, 50% on 1950 and 20% in 1980                      → one </a:t>
            </a:r>
            <a:r>
              <a:rPr lang="fr-FR" dirty="0" err="1" smtClean="0"/>
              <a:t>needs</a:t>
            </a:r>
            <a:r>
              <a:rPr lang="fr-FR" dirty="0" smtClean="0"/>
              <a:t> to </a:t>
            </a:r>
            <a:r>
              <a:rPr lang="fr-FR" dirty="0" err="1" smtClean="0"/>
              <a:t>wait</a:t>
            </a:r>
            <a:r>
              <a:rPr lang="fr-FR" dirty="0" smtClean="0"/>
              <a:t> the end of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dictatorship</a:t>
            </a:r>
            <a:r>
              <a:rPr lang="fr-FR" dirty="0" smtClean="0"/>
              <a:t> (1964-1985) and the Constitution of 1988 to have </a:t>
            </a:r>
            <a:r>
              <a:rPr lang="fr-FR" dirty="0" err="1" smtClean="0"/>
              <a:t>truly</a:t>
            </a:r>
            <a:r>
              <a:rPr lang="fr-FR" dirty="0" smtClean="0"/>
              <a:t> </a:t>
            </a:r>
            <a:r>
              <a:rPr lang="fr-FR" dirty="0" err="1" smtClean="0"/>
              <a:t>universal</a:t>
            </a:r>
            <a:r>
              <a:rPr lang="fr-FR" dirty="0" smtClean="0"/>
              <a:t> suffrage in Brasil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519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02" y="0"/>
            <a:ext cx="104011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9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571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</a:rPr>
              <a:t>Russia: the end of serfdom </a:t>
            </a:r>
            <a:r>
              <a:rPr lang="fr-FR" sz="3600" b="1" dirty="0" err="1">
                <a:latin typeface="+mn-lt"/>
              </a:rPr>
              <a:t>with</a:t>
            </a:r>
            <a:r>
              <a:rPr lang="fr-FR" sz="3600" b="1" dirty="0">
                <a:latin typeface="+mn-lt"/>
              </a:rPr>
              <a:t> a </a:t>
            </a:r>
            <a:r>
              <a:rPr lang="fr-FR" sz="3600" b="1" dirty="0" err="1">
                <a:latin typeface="+mn-lt"/>
              </a:rPr>
              <a:t>weak</a:t>
            </a:r>
            <a:r>
              <a:rPr lang="fr-FR" sz="3600" b="1" dirty="0">
                <a:latin typeface="+mn-lt"/>
              </a:rPr>
              <a:t> state (1861)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809" y="1192696"/>
            <a:ext cx="11628784" cy="554603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Abolition of serfdom </a:t>
            </a:r>
            <a:r>
              <a:rPr lang="fr-FR" dirty="0" err="1" smtClean="0"/>
              <a:t>happened</a:t>
            </a:r>
            <a:r>
              <a:rPr lang="fr-FR" dirty="0" smtClean="0"/>
              <a:t> in 1861 in </a:t>
            </a:r>
            <a:r>
              <a:rPr lang="fr-FR" dirty="0" err="1" smtClean="0"/>
              <a:t>Russian</a:t>
            </a:r>
            <a:r>
              <a:rPr lang="fr-FR" dirty="0" smtClean="0"/>
              <a:t> empire, </a:t>
            </a:r>
            <a:r>
              <a:rPr lang="fr-FR" dirty="0" err="1" smtClean="0"/>
              <a:t>roughly</a:t>
            </a:r>
            <a:r>
              <a:rPr lang="fr-FR" dirty="0" smtClean="0"/>
              <a:t> at the </a:t>
            </a:r>
            <a:r>
              <a:rPr lang="fr-FR" dirty="0" err="1" smtClean="0"/>
              <a:t>same</a:t>
            </a:r>
            <a:r>
              <a:rPr lang="fr-FR" dirty="0" smtClean="0"/>
              <a:t> time as Civil </a:t>
            </a:r>
            <a:r>
              <a:rPr lang="fr-FR" dirty="0" err="1" smtClean="0"/>
              <a:t>war</a:t>
            </a:r>
            <a:r>
              <a:rPr lang="fr-FR" dirty="0" smtClean="0"/>
              <a:t> and abolition of slavery in the US</a:t>
            </a:r>
          </a:p>
          <a:p>
            <a:r>
              <a:rPr lang="fr-FR" dirty="0" smtClean="0"/>
              <a:t>Serfs: about 22 millions in Russia 1861, ≈ 40% of population</a:t>
            </a:r>
          </a:p>
          <a:p>
            <a:r>
              <a:rPr lang="fr-FR" dirty="0" err="1" smtClean="0"/>
              <a:t>Gradual</a:t>
            </a:r>
            <a:r>
              <a:rPr lang="fr-FR" dirty="0" smtClean="0"/>
              <a:t> </a:t>
            </a:r>
            <a:r>
              <a:rPr lang="fr-FR" dirty="0" err="1" smtClean="0"/>
              <a:t>process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compensation to </a:t>
            </a:r>
            <a:r>
              <a:rPr lang="fr-FR" dirty="0" err="1" smtClean="0"/>
              <a:t>owners</a:t>
            </a:r>
            <a:r>
              <a:rPr lang="fr-FR" dirty="0" smtClean="0"/>
              <a:t>: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access</a:t>
            </a:r>
            <a:r>
              <a:rPr lang="fr-FR" dirty="0" smtClean="0"/>
              <a:t> communal lands, former serfs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supposed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payments</a:t>
            </a:r>
            <a:r>
              <a:rPr lang="fr-FR" dirty="0" smtClean="0"/>
              <a:t> to </a:t>
            </a:r>
            <a:r>
              <a:rPr lang="fr-FR" dirty="0" err="1" smtClean="0"/>
              <a:t>owners</a:t>
            </a:r>
            <a:r>
              <a:rPr lang="fr-FR" dirty="0" smtClean="0"/>
              <a:t> for 49 </a:t>
            </a:r>
            <a:r>
              <a:rPr lang="fr-FR" dirty="0" err="1" smtClean="0"/>
              <a:t>years</a:t>
            </a:r>
            <a:r>
              <a:rPr lang="fr-FR" dirty="0" smtClean="0"/>
              <a:t> (</a:t>
            </a:r>
            <a:r>
              <a:rPr lang="fr-FR" dirty="0" err="1" smtClean="0"/>
              <a:t>until</a:t>
            </a:r>
            <a:r>
              <a:rPr lang="fr-FR" dirty="0" smtClean="0"/>
              <a:t> 1910). In practice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payments</a:t>
            </a:r>
            <a:r>
              <a:rPr lang="fr-FR" dirty="0" smtClean="0"/>
              <a:t> </a:t>
            </a:r>
            <a:r>
              <a:rPr lang="fr-FR" dirty="0" err="1" smtClean="0"/>
              <a:t>stopped</a:t>
            </a:r>
            <a:r>
              <a:rPr lang="fr-FR" dirty="0" smtClean="0"/>
              <a:t> in 1880s, but former </a:t>
            </a:r>
            <a:r>
              <a:rPr lang="fr-FR" dirty="0" err="1" smtClean="0"/>
              <a:t>owners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</a:t>
            </a:r>
            <a:r>
              <a:rPr lang="fr-FR" dirty="0" err="1" smtClean="0"/>
              <a:t>kept</a:t>
            </a:r>
            <a:r>
              <a:rPr lang="fr-FR" dirty="0" smtClean="0"/>
              <a:t> </a:t>
            </a:r>
            <a:r>
              <a:rPr lang="fr-FR" dirty="0" err="1" smtClean="0"/>
              <a:t>substantial</a:t>
            </a:r>
            <a:r>
              <a:rPr lang="fr-FR" dirty="0" smtClean="0"/>
              <a:t> </a:t>
            </a:r>
            <a:r>
              <a:rPr lang="fr-FR" dirty="0" err="1" smtClean="0"/>
              <a:t>juridictionnal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power over serfs.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Dennison</a:t>
            </a:r>
            <a:r>
              <a:rPr lang="fr-FR" dirty="0"/>
              <a:t>, « </a:t>
            </a:r>
            <a:r>
              <a:rPr lang="fr-FR" dirty="0" err="1"/>
              <a:t>Contract</a:t>
            </a:r>
            <a:r>
              <a:rPr lang="fr-FR" dirty="0"/>
              <a:t> </a:t>
            </a:r>
            <a:r>
              <a:rPr lang="fr-FR" dirty="0" err="1"/>
              <a:t>enforcement</a:t>
            </a:r>
            <a:r>
              <a:rPr lang="fr-FR" dirty="0"/>
              <a:t> in </a:t>
            </a:r>
            <a:r>
              <a:rPr lang="fr-FR" dirty="0" err="1"/>
              <a:t>Russian</a:t>
            </a:r>
            <a:r>
              <a:rPr lang="fr-FR" dirty="0"/>
              <a:t> serf society, 1750–1860</a:t>
            </a:r>
            <a:r>
              <a:rPr lang="fr-FR" i="1" dirty="0"/>
              <a:t> »</a:t>
            </a:r>
            <a:r>
              <a:rPr lang="fr-FR" dirty="0"/>
              <a:t>, </a:t>
            </a:r>
            <a:r>
              <a:rPr lang="fr-FR" dirty="0">
                <a:hlinkClick r:id="rId2"/>
              </a:rPr>
              <a:t>EHR 2013</a:t>
            </a:r>
            <a:r>
              <a:rPr lang="fr-FR" dirty="0"/>
              <a:t>; </a:t>
            </a:r>
            <a:r>
              <a:rPr lang="en-US" dirty="0"/>
              <a:t>”The Institutional Framework of Serfdom in Russia: the View from 1861”, in </a:t>
            </a:r>
            <a:r>
              <a:rPr lang="en-US" i="1" dirty="0"/>
              <a:t>Serfdom and Slavery in the European Economy, 11</a:t>
            </a:r>
            <a:r>
              <a:rPr lang="en-US" i="1" baseline="30000" dirty="0"/>
              <a:t>th</a:t>
            </a:r>
            <a:r>
              <a:rPr lang="en-US" i="1" dirty="0"/>
              <a:t>-18</a:t>
            </a:r>
            <a:r>
              <a:rPr lang="en-US" i="1" baseline="30000" dirty="0"/>
              <a:t>th</a:t>
            </a:r>
            <a:r>
              <a:rPr lang="en-US" i="1" dirty="0"/>
              <a:t> </a:t>
            </a:r>
            <a:r>
              <a:rPr lang="en-US" i="1" dirty="0" smtClean="0"/>
              <a:t>c.</a:t>
            </a:r>
            <a:r>
              <a:rPr lang="en-US" dirty="0" smtClean="0"/>
              <a:t>, </a:t>
            </a:r>
            <a:r>
              <a:rPr lang="en-US" dirty="0">
                <a:hlinkClick r:id="rId3"/>
              </a:rPr>
              <a:t>Firenze UP </a:t>
            </a:r>
            <a:r>
              <a:rPr lang="en-US" dirty="0" smtClean="0">
                <a:hlinkClick r:id="rId3"/>
              </a:rPr>
              <a:t>2014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→ the </a:t>
            </a:r>
            <a:r>
              <a:rPr lang="fr-FR" dirty="0" err="1" smtClean="0"/>
              <a:t>Russian</a:t>
            </a:r>
            <a:r>
              <a:rPr lang="fr-FR" dirty="0" smtClean="0"/>
              <a:t> </a:t>
            </a:r>
            <a:r>
              <a:rPr lang="fr-FR" dirty="0" err="1" smtClean="0"/>
              <a:t>imperial</a:t>
            </a:r>
            <a:r>
              <a:rPr lang="fr-FR" dirty="0" smtClean="0"/>
              <a:t> state was </a:t>
            </a:r>
            <a:r>
              <a:rPr lang="fr-FR" dirty="0" err="1" smtClean="0"/>
              <a:t>too</a:t>
            </a:r>
            <a:r>
              <a:rPr lang="fr-FR" dirty="0" smtClean="0"/>
              <a:t> </a:t>
            </a:r>
            <a:r>
              <a:rPr lang="fr-FR" dirty="0" err="1" smtClean="0"/>
              <a:t>weak</a:t>
            </a:r>
            <a:r>
              <a:rPr lang="fr-FR" dirty="0" smtClean="0"/>
              <a:t> (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central tax revenues) to </a:t>
            </a:r>
            <a:r>
              <a:rPr lang="fr-FR" dirty="0" err="1" smtClean="0"/>
              <a:t>compensate</a:t>
            </a:r>
            <a:r>
              <a:rPr lang="fr-FR" dirty="0" smtClean="0"/>
              <a:t> </a:t>
            </a:r>
            <a:r>
              <a:rPr lang="fr-FR" dirty="0" err="1" smtClean="0"/>
              <a:t>owners</a:t>
            </a:r>
            <a:r>
              <a:rPr lang="fr-FR" dirty="0" smtClean="0"/>
              <a:t> via public debt and taxation and to take control of </a:t>
            </a:r>
            <a:r>
              <a:rPr lang="fr-FR" dirty="0" err="1" smtClean="0"/>
              <a:t>juridictionnal</a:t>
            </a:r>
            <a:r>
              <a:rPr lang="fr-FR" dirty="0" smtClean="0"/>
              <a:t>/</a:t>
            </a:r>
            <a:r>
              <a:rPr lang="fr-FR" dirty="0" err="1" smtClean="0"/>
              <a:t>regalian</a:t>
            </a:r>
            <a:r>
              <a:rPr lang="fr-FR" dirty="0" smtClean="0"/>
              <a:t> </a:t>
            </a:r>
            <a:r>
              <a:rPr lang="fr-FR" dirty="0" err="1" smtClean="0"/>
              <a:t>functions</a:t>
            </a:r>
            <a:r>
              <a:rPr lang="fr-FR" dirty="0" smtClean="0"/>
              <a:t> at the local </a:t>
            </a:r>
            <a:r>
              <a:rPr lang="fr-FR" dirty="0" err="1" smtClean="0"/>
              <a:t>level</a:t>
            </a:r>
            <a:r>
              <a:rPr lang="fr-FR" dirty="0" smtClean="0"/>
              <a:t>. It </a:t>
            </a:r>
            <a:r>
              <a:rPr lang="fr-FR" dirty="0" err="1" smtClean="0"/>
              <a:t>takes</a:t>
            </a:r>
            <a:r>
              <a:rPr lang="fr-FR" dirty="0" smtClean="0"/>
              <a:t> a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centralized</a:t>
            </a:r>
            <a:r>
              <a:rPr lang="fr-FR" dirty="0" smtClean="0"/>
              <a:t> state to move from </a:t>
            </a:r>
            <a:r>
              <a:rPr lang="fr-FR" dirty="0" err="1" smtClean="0"/>
              <a:t>trifonctional</a:t>
            </a:r>
            <a:r>
              <a:rPr lang="fr-FR" dirty="0" smtClean="0"/>
              <a:t> </a:t>
            </a:r>
            <a:r>
              <a:rPr lang="fr-FR" dirty="0" err="1" smtClean="0"/>
              <a:t>status-based</a:t>
            </a:r>
            <a:r>
              <a:rPr lang="fr-FR" dirty="0" smtClean="0"/>
              <a:t> societies to </a:t>
            </a:r>
            <a:r>
              <a:rPr lang="fr-FR" dirty="0" err="1" smtClean="0"/>
              <a:t>proprietary</a:t>
            </a:r>
            <a:r>
              <a:rPr lang="fr-FR" dirty="0" smtClean="0"/>
              <a:t> societies… or </a:t>
            </a:r>
            <a:r>
              <a:rPr lang="fr-FR" dirty="0" err="1" smtClean="0"/>
              <a:t>directly</a:t>
            </a:r>
            <a:r>
              <a:rPr lang="fr-FR" dirty="0" smtClean="0"/>
              <a:t> to a </a:t>
            </a:r>
            <a:r>
              <a:rPr lang="fr-FR" dirty="0" err="1" smtClean="0"/>
              <a:t>communist</a:t>
            </a:r>
            <a:r>
              <a:rPr lang="fr-FR" dirty="0" smtClean="0"/>
              <a:t> society in the case of Russia.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52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449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err="1" smtClean="0">
                <a:latin typeface="+mn-lt"/>
              </a:rPr>
              <a:t>Extreme</a:t>
            </a:r>
            <a:r>
              <a:rPr lang="fr-FR" sz="3600" b="1" dirty="0" smtClean="0">
                <a:latin typeface="+mn-lt"/>
              </a:rPr>
              <a:t> inequality: slave vs colonial societies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6287" y="1401417"/>
            <a:ext cx="10747513" cy="4775546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main stages in European </a:t>
            </a:r>
            <a:r>
              <a:rPr lang="fr-FR" dirty="0" err="1" smtClean="0"/>
              <a:t>colonialism</a:t>
            </a:r>
            <a:r>
              <a:rPr lang="fr-FR" dirty="0" smtClean="0"/>
              <a:t>:</a:t>
            </a:r>
          </a:p>
          <a:p>
            <a:r>
              <a:rPr lang="fr-FR" dirty="0" smtClean="0"/>
              <a:t>From 1500 to about 1800-1850: massive use of slavery, forced labour, population </a:t>
            </a:r>
            <a:r>
              <a:rPr lang="fr-FR" dirty="0" err="1" smtClean="0"/>
              <a:t>displacement</a:t>
            </a:r>
            <a:r>
              <a:rPr lang="fr-FR" dirty="0" smtClean="0"/>
              <a:t> (stage 1)</a:t>
            </a:r>
          </a:p>
          <a:p>
            <a:r>
              <a:rPr lang="fr-FR" dirty="0" smtClean="0"/>
              <a:t>From about 1800-1850 to 1960s: post-slavery </a:t>
            </a:r>
            <a:r>
              <a:rPr lang="fr-FR" dirty="0" err="1" smtClean="0"/>
              <a:t>colonialism</a:t>
            </a:r>
            <a:r>
              <a:rPr lang="fr-FR" dirty="0" smtClean="0"/>
              <a:t>, </a:t>
            </a:r>
            <a:r>
              <a:rPr lang="fr-FR" dirty="0" err="1" smtClean="0"/>
              <a:t>less</a:t>
            </a:r>
            <a:r>
              <a:rPr lang="fr-FR" dirty="0" smtClean="0"/>
              <a:t> violent </a:t>
            </a:r>
            <a:r>
              <a:rPr lang="fr-FR" dirty="0" err="1" smtClean="0"/>
              <a:t>forms</a:t>
            </a:r>
            <a:r>
              <a:rPr lang="fr-FR" dirty="0" smtClean="0"/>
              <a:t> of domination, but over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territories</a:t>
            </a:r>
            <a:r>
              <a:rPr lang="fr-FR" dirty="0" smtClean="0"/>
              <a:t> (stage 2) </a:t>
            </a:r>
          </a:p>
          <a:p>
            <a:r>
              <a:rPr lang="fr-FR" dirty="0" err="1" smtClean="0"/>
              <a:t>During</a:t>
            </a:r>
            <a:r>
              <a:rPr lang="fr-FR" dirty="0" smtClean="0"/>
              <a:t> stage 2,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sophisticated</a:t>
            </a:r>
            <a:r>
              <a:rPr lang="fr-FR" dirty="0" smtClean="0"/>
              <a:t> </a:t>
            </a:r>
            <a:r>
              <a:rPr lang="fr-FR" dirty="0" err="1" smtClean="0"/>
              <a:t>forms</a:t>
            </a:r>
            <a:r>
              <a:rPr lang="fr-FR" dirty="0" smtClean="0"/>
              <a:t> of administrative </a:t>
            </a:r>
            <a:r>
              <a:rPr lang="fr-FR" dirty="0" err="1" smtClean="0"/>
              <a:t>organization</a:t>
            </a:r>
            <a:r>
              <a:rPr lang="fr-FR" dirty="0" smtClean="0"/>
              <a:t> </a:t>
            </a:r>
            <a:r>
              <a:rPr lang="fr-FR" dirty="0" err="1" smtClean="0"/>
              <a:t>allowed</a:t>
            </a:r>
            <a:r>
              <a:rPr lang="fr-FR" dirty="0" smtClean="0"/>
              <a:t> European </a:t>
            </a:r>
            <a:r>
              <a:rPr lang="fr-FR" dirty="0" err="1" smtClean="0"/>
              <a:t>powers</a:t>
            </a:r>
            <a:r>
              <a:rPr lang="fr-FR" dirty="0" smtClean="0"/>
              <a:t> to control empires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population of </a:t>
            </a:r>
            <a:r>
              <a:rPr lang="fr-FR" dirty="0" err="1" smtClean="0"/>
              <a:t>settlers</a:t>
            </a:r>
            <a:r>
              <a:rPr lang="fr-FR" dirty="0" smtClean="0"/>
              <a:t>: 0,1%-0,4% of total population in India, </a:t>
            </a:r>
            <a:r>
              <a:rPr lang="fr-FR" dirty="0" err="1" smtClean="0"/>
              <a:t>Indochina</a:t>
            </a:r>
            <a:r>
              <a:rPr lang="fr-FR" dirty="0" smtClean="0"/>
              <a:t>, </a:t>
            </a:r>
            <a:r>
              <a:rPr lang="fr-FR" dirty="0" err="1" smtClean="0"/>
              <a:t>most</a:t>
            </a:r>
            <a:r>
              <a:rPr lang="fr-FR" dirty="0" smtClean="0"/>
              <a:t> of Africa</a:t>
            </a:r>
          </a:p>
          <a:p>
            <a:r>
              <a:rPr lang="fr-FR" dirty="0" smtClean="0"/>
              <a:t>Main exceptions: </a:t>
            </a:r>
            <a:r>
              <a:rPr lang="fr-FR" dirty="0" err="1" smtClean="0"/>
              <a:t>North</a:t>
            </a:r>
            <a:r>
              <a:rPr lang="fr-FR" dirty="0" smtClean="0"/>
              <a:t> Africa (</a:t>
            </a:r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Algeria</a:t>
            </a:r>
            <a:r>
              <a:rPr lang="fr-FR" dirty="0" smtClean="0"/>
              <a:t>) and South Africa, </a:t>
            </a:r>
            <a:r>
              <a:rPr lang="fr-FR" dirty="0" err="1" smtClean="0"/>
              <a:t>with</a:t>
            </a:r>
            <a:r>
              <a:rPr lang="fr-FR" dirty="0" smtClean="0"/>
              <a:t> as </a:t>
            </a:r>
            <a:r>
              <a:rPr lang="fr-FR" dirty="0" err="1" smtClean="0"/>
              <a:t>much</a:t>
            </a:r>
            <a:r>
              <a:rPr lang="fr-FR" dirty="0" smtClean="0"/>
              <a:t> as 10%-15% European population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193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60" y="0"/>
            <a:ext cx="11982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78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99038"/>
            <a:ext cx="10415016" cy="70609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Societies </a:t>
            </a:r>
            <a:r>
              <a:rPr lang="fr-FR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F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slaves vs slave societies</a:t>
            </a:r>
            <a:endParaRPr lang="fr-F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0583" y="805130"/>
            <a:ext cx="11905887" cy="5936239"/>
          </a:xfrm>
        </p:spPr>
        <p:txBody>
          <a:bodyPr>
            <a:normAutofit/>
          </a:bodyPr>
          <a:lstStyle/>
          <a:p>
            <a:r>
              <a:rPr lang="fr-FR" sz="2400" b="1" dirty="0" smtClean="0"/>
              <a:t>Slavery = </a:t>
            </a:r>
            <a:r>
              <a:rPr lang="fr-FR" sz="2400" b="1" dirty="0" err="1" smtClean="0"/>
              <a:t>most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extreme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form</a:t>
            </a:r>
            <a:r>
              <a:rPr lang="fr-FR" sz="2400" b="1" dirty="0" smtClean="0"/>
              <a:t> of inequality; forced labour: </a:t>
            </a:r>
            <a:r>
              <a:rPr lang="fr-FR" sz="2400" b="1" dirty="0" err="1" smtClean="0"/>
              <a:t>widespread</a:t>
            </a:r>
            <a:r>
              <a:rPr lang="fr-FR" sz="2400" b="1" dirty="0" smtClean="0"/>
              <a:t> in all </a:t>
            </a:r>
            <a:r>
              <a:rPr lang="fr-FR" sz="2400" b="1" dirty="0" err="1" smtClean="0"/>
              <a:t>premodern</a:t>
            </a:r>
            <a:r>
              <a:rPr lang="fr-FR" sz="2400" b="1" dirty="0" smtClean="0"/>
              <a:t> societies; </a:t>
            </a:r>
            <a:r>
              <a:rPr lang="fr-FR" sz="2400" b="1" dirty="0" err="1" smtClean="0"/>
              <a:t>there’s</a:t>
            </a:r>
            <a:r>
              <a:rPr lang="fr-FR" sz="2400" b="1" dirty="0" smtClean="0"/>
              <a:t> a continuum </a:t>
            </a:r>
            <a:r>
              <a:rPr lang="fr-FR" sz="2400" b="1" dirty="0" err="1" smtClean="0"/>
              <a:t>between</a:t>
            </a:r>
            <a:r>
              <a:rPr lang="fr-FR" sz="2400" b="1" dirty="0" smtClean="0"/>
              <a:t> different </a:t>
            </a:r>
            <a:r>
              <a:rPr lang="fr-FR" sz="2400" b="1" dirty="0" err="1" smtClean="0"/>
              <a:t>forms</a:t>
            </a:r>
            <a:r>
              <a:rPr lang="fr-FR" sz="2400" b="1" dirty="0" smtClean="0"/>
              <a:t> of forced labour</a:t>
            </a:r>
          </a:p>
          <a:p>
            <a:r>
              <a:rPr lang="fr-FR" sz="2400" dirty="0" smtClean="0"/>
              <a:t>The notion </a:t>
            </a:r>
            <a:r>
              <a:rPr lang="fr-FR" sz="2400" dirty="0"/>
              <a:t>of « slave society » </a:t>
            </a:r>
            <a:r>
              <a:rPr lang="fr-FR" sz="2400" dirty="0" smtClean="0"/>
              <a:t>(</a:t>
            </a:r>
            <a:r>
              <a:rPr lang="fr-FR" sz="2400" dirty="0"/>
              <a:t>M. </a:t>
            </a:r>
            <a:r>
              <a:rPr lang="fr-FR" sz="2400" dirty="0" err="1"/>
              <a:t>Finley</a:t>
            </a:r>
            <a:r>
              <a:rPr lang="fr-FR" sz="2400" dirty="0"/>
              <a:t>, </a:t>
            </a:r>
            <a:r>
              <a:rPr lang="fr-FR" sz="2400" i="1" dirty="0">
                <a:hlinkClick r:id="rId2"/>
              </a:rPr>
              <a:t>Ancient </a:t>
            </a:r>
            <a:r>
              <a:rPr lang="fr-FR" sz="2400" i="1" dirty="0" err="1">
                <a:hlinkClick r:id="rId2"/>
              </a:rPr>
              <a:t>Slavery</a:t>
            </a:r>
            <a:r>
              <a:rPr lang="fr-FR" sz="2400" i="1" dirty="0">
                <a:hlinkClick r:id="rId2"/>
              </a:rPr>
              <a:t> &amp; Modern </a:t>
            </a:r>
            <a:r>
              <a:rPr lang="fr-FR" sz="2400" i="1" dirty="0" err="1">
                <a:hlinkClick r:id="rId2"/>
              </a:rPr>
              <a:t>Ideology</a:t>
            </a:r>
            <a:r>
              <a:rPr lang="fr-FR" sz="2400" dirty="0">
                <a:hlinkClick r:id="rId2"/>
              </a:rPr>
              <a:t>, 1979</a:t>
            </a:r>
            <a:r>
              <a:rPr lang="fr-FR" sz="2400" dirty="0"/>
              <a:t>)</a:t>
            </a:r>
          </a:p>
          <a:p>
            <a:r>
              <a:rPr lang="fr-FR" sz="2400" dirty="0"/>
              <a:t>« </a:t>
            </a:r>
            <a:r>
              <a:rPr lang="fr-FR" sz="2400" b="1" dirty="0" err="1"/>
              <a:t>Societies</a:t>
            </a:r>
            <a:r>
              <a:rPr lang="fr-FR" sz="2400" b="1" dirty="0"/>
              <a:t> </a:t>
            </a:r>
            <a:r>
              <a:rPr lang="fr-FR" sz="2400" b="1" dirty="0" err="1"/>
              <a:t>with</a:t>
            </a:r>
            <a:r>
              <a:rPr lang="fr-FR" sz="2400" b="1" dirty="0"/>
              <a:t> slaves</a:t>
            </a:r>
            <a:r>
              <a:rPr lang="fr-FR" sz="2400" dirty="0"/>
              <a:t> » (i.e. societies </a:t>
            </a:r>
            <a:r>
              <a:rPr lang="fr-FR" sz="2400" dirty="0" err="1"/>
              <a:t>where</a:t>
            </a:r>
            <a:r>
              <a:rPr lang="fr-FR" sz="2400" dirty="0"/>
              <a:t> slavery </a:t>
            </a:r>
            <a:r>
              <a:rPr lang="fr-FR" sz="2400" dirty="0" err="1"/>
              <a:t>exists</a:t>
            </a:r>
            <a:r>
              <a:rPr lang="fr-FR" sz="2400" dirty="0"/>
              <a:t> but </a:t>
            </a:r>
            <a:r>
              <a:rPr lang="fr-FR" sz="2400" dirty="0" err="1"/>
              <a:t>plays</a:t>
            </a:r>
            <a:r>
              <a:rPr lang="fr-FR" sz="2400" dirty="0"/>
              <a:t> minor </a:t>
            </a:r>
            <a:r>
              <a:rPr lang="fr-FR" sz="2400" dirty="0" err="1"/>
              <a:t>role</a:t>
            </a:r>
            <a:r>
              <a:rPr lang="fr-FR" sz="2400" dirty="0"/>
              <a:t>: </a:t>
            </a:r>
            <a:r>
              <a:rPr lang="fr-FR" sz="2400" dirty="0" err="1"/>
              <a:t>typically</a:t>
            </a:r>
            <a:r>
              <a:rPr lang="fr-FR" sz="2400" dirty="0"/>
              <a:t>, slaves </a:t>
            </a:r>
            <a:r>
              <a:rPr lang="fr-FR" sz="2400" dirty="0" smtClean="0"/>
              <a:t>= a few % </a:t>
            </a:r>
            <a:r>
              <a:rPr lang="fr-FR" sz="2400" dirty="0"/>
              <a:t>of total </a:t>
            </a:r>
            <a:r>
              <a:rPr lang="fr-FR" sz="2400" dirty="0" smtClean="0"/>
              <a:t>pop)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≠ « </a:t>
            </a:r>
            <a:r>
              <a:rPr lang="fr-FR" sz="2400" b="1" dirty="0"/>
              <a:t>Slave societies</a:t>
            </a:r>
            <a:r>
              <a:rPr lang="fr-FR" sz="2400" dirty="0"/>
              <a:t> » : societies </a:t>
            </a:r>
            <a:r>
              <a:rPr lang="fr-FR" sz="2400" dirty="0" err="1"/>
              <a:t>where</a:t>
            </a:r>
            <a:r>
              <a:rPr lang="fr-FR" sz="2400" dirty="0"/>
              <a:t> slaves </a:t>
            </a:r>
            <a:r>
              <a:rPr lang="fr-FR" sz="2400" dirty="0" err="1"/>
              <a:t>play</a:t>
            </a:r>
            <a:r>
              <a:rPr lang="fr-FR" sz="2400" dirty="0"/>
              <a:t> a major </a:t>
            </a:r>
            <a:r>
              <a:rPr lang="fr-FR" sz="2400" dirty="0" err="1"/>
              <a:t>role</a:t>
            </a:r>
            <a:r>
              <a:rPr lang="fr-FR" sz="2400" dirty="0"/>
              <a:t> in the </a:t>
            </a:r>
            <a:r>
              <a:rPr lang="fr-FR" sz="2400" dirty="0" err="1"/>
              <a:t>overall</a:t>
            </a:r>
            <a:r>
              <a:rPr lang="fr-FR" sz="2400" dirty="0"/>
              <a:t> structure of population, production &amp; property: say, societies </a:t>
            </a:r>
            <a:r>
              <a:rPr lang="fr-FR" sz="2400" dirty="0" err="1"/>
              <a:t>where</a:t>
            </a:r>
            <a:r>
              <a:rPr lang="fr-FR" sz="2400" dirty="0"/>
              <a:t> slaves </a:t>
            </a:r>
            <a:r>
              <a:rPr lang="fr-FR" sz="2400" dirty="0" err="1"/>
              <a:t>make</a:t>
            </a:r>
            <a:r>
              <a:rPr lang="fr-FR" sz="2400" dirty="0"/>
              <a:t>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25</a:t>
            </a:r>
            <a:r>
              <a:rPr lang="fr-FR" sz="2400" dirty="0"/>
              <a:t>% and 50% of total population </a:t>
            </a:r>
          </a:p>
          <a:p>
            <a:r>
              <a:rPr lang="fr-FR" sz="2400" dirty="0" err="1"/>
              <a:t>According</a:t>
            </a:r>
            <a:r>
              <a:rPr lang="fr-FR" sz="2400" dirty="0"/>
              <a:t> to Finley, slave societies are </a:t>
            </a:r>
            <a:r>
              <a:rPr lang="fr-FR" sz="2400" dirty="0" err="1"/>
              <a:t>relatively</a:t>
            </a:r>
            <a:r>
              <a:rPr lang="fr-FR" sz="2400" dirty="0"/>
              <a:t> rare in </a:t>
            </a:r>
            <a:r>
              <a:rPr lang="fr-FR" sz="2400" dirty="0" err="1"/>
              <a:t>history</a:t>
            </a:r>
            <a:r>
              <a:rPr lang="fr-FR" sz="2400" dirty="0"/>
              <a:t>: the main exemples are </a:t>
            </a:r>
            <a:r>
              <a:rPr lang="fr-FR" sz="2400" b="1" dirty="0" err="1"/>
              <a:t>ancient</a:t>
            </a:r>
            <a:r>
              <a:rPr lang="fr-FR" sz="2400" dirty="0"/>
              <a:t> </a:t>
            </a:r>
            <a:r>
              <a:rPr lang="fr-FR" sz="2400" b="1" dirty="0" err="1"/>
              <a:t>Greece</a:t>
            </a:r>
            <a:r>
              <a:rPr lang="fr-FR" sz="2400" dirty="0"/>
              <a:t> and </a:t>
            </a:r>
            <a:r>
              <a:rPr lang="fr-FR" sz="2400" b="1" dirty="0"/>
              <a:t>Rome</a:t>
            </a:r>
            <a:r>
              <a:rPr lang="fr-FR" sz="2400" dirty="0"/>
              <a:t> (slaves = 30-50% of total pop), </a:t>
            </a:r>
            <a:r>
              <a:rPr lang="fr-FR" sz="2400" b="1" dirty="0"/>
              <a:t>southern</a:t>
            </a:r>
            <a:r>
              <a:rPr lang="fr-FR" sz="2400" dirty="0"/>
              <a:t> </a:t>
            </a:r>
            <a:r>
              <a:rPr lang="fr-FR" sz="2400" b="1" dirty="0"/>
              <a:t>United States</a:t>
            </a:r>
            <a:r>
              <a:rPr lang="fr-FR" sz="2400" dirty="0"/>
              <a:t> (slaves = 40% of total pop </a:t>
            </a:r>
            <a:r>
              <a:rPr lang="fr-FR" sz="2400" dirty="0" err="1"/>
              <a:t>until</a:t>
            </a:r>
            <a:r>
              <a:rPr lang="fr-FR" sz="2400" dirty="0"/>
              <a:t> 1865), </a:t>
            </a:r>
            <a:r>
              <a:rPr lang="fr-FR" sz="2400" b="1" dirty="0"/>
              <a:t>Brasil</a:t>
            </a:r>
            <a:r>
              <a:rPr lang="fr-FR" sz="2400" dirty="0"/>
              <a:t> (slaves = 30-35% of total pop </a:t>
            </a:r>
            <a:r>
              <a:rPr lang="fr-FR" sz="2400" dirty="0" err="1"/>
              <a:t>until</a:t>
            </a:r>
            <a:r>
              <a:rPr lang="fr-FR" sz="2400" dirty="0"/>
              <a:t> </a:t>
            </a:r>
            <a:r>
              <a:rPr lang="fr-FR" sz="2400" dirty="0" smtClean="0"/>
              <a:t>1888)                              (+ </a:t>
            </a:r>
            <a:r>
              <a:rPr lang="fr-FR" sz="2400" b="1" dirty="0"/>
              <a:t>British and French slave </a:t>
            </a:r>
            <a:r>
              <a:rPr lang="fr-FR" sz="2400" b="1" dirty="0" err="1" smtClean="0"/>
              <a:t>islands</a:t>
            </a:r>
            <a:r>
              <a:rPr lang="fr-FR" sz="2400" b="1" dirty="0" smtClean="0"/>
              <a:t> </a:t>
            </a:r>
            <a:r>
              <a:rPr lang="fr-FR" sz="2400" dirty="0" smtClean="0"/>
              <a:t>: slaves = up </a:t>
            </a:r>
            <a:r>
              <a:rPr lang="fr-FR" sz="2400" dirty="0"/>
              <a:t>to 90% of </a:t>
            </a:r>
            <a:r>
              <a:rPr lang="fr-FR" sz="2400" dirty="0" smtClean="0"/>
              <a:t>pop </a:t>
            </a:r>
            <a:r>
              <a:rPr lang="fr-FR" sz="2400" dirty="0" err="1" smtClean="0"/>
              <a:t>until</a:t>
            </a:r>
            <a:r>
              <a:rPr lang="fr-FR" sz="2400" dirty="0" smtClean="0"/>
              <a:t> abolition/compensation 1833-1848) (</a:t>
            </a:r>
            <a:r>
              <a:rPr lang="fr-FR" sz="2400" dirty="0"/>
              <a:t>Haïti </a:t>
            </a:r>
            <a:r>
              <a:rPr lang="fr-FR" sz="2400" dirty="0" err="1"/>
              <a:t>revolt</a:t>
            </a:r>
            <a:r>
              <a:rPr lang="fr-FR" sz="2400" dirty="0"/>
              <a:t> </a:t>
            </a:r>
            <a:r>
              <a:rPr lang="fr-FR" sz="2400" dirty="0" smtClean="0"/>
              <a:t>1791 → public debt</a:t>
            </a:r>
            <a:r>
              <a:rPr lang="fr-FR" sz="2400" dirty="0"/>
              <a:t> </a:t>
            </a:r>
            <a:r>
              <a:rPr lang="fr-FR" sz="2400" dirty="0" smtClean="0"/>
              <a:t>1825-1950</a:t>
            </a:r>
            <a:endParaRPr lang="fr-FR" sz="2400" dirty="0"/>
          </a:p>
          <a:p>
            <a:r>
              <a:rPr lang="fr-FR" sz="2400" dirty="0" err="1"/>
              <a:t>R</a:t>
            </a:r>
            <a:r>
              <a:rPr lang="fr-FR" sz="2400" dirty="0" err="1" smtClean="0"/>
              <a:t>ecent</a:t>
            </a:r>
            <a:r>
              <a:rPr lang="fr-FR" sz="2400" dirty="0" smtClean="0"/>
              <a:t>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: other slave </a:t>
            </a:r>
            <a:r>
              <a:rPr lang="fr-FR" sz="2400" dirty="0"/>
              <a:t>societies =</a:t>
            </a:r>
            <a:r>
              <a:rPr lang="fr-FR" sz="2400" dirty="0" smtClean="0"/>
              <a:t> Kongo 15-16</a:t>
            </a:r>
            <a:r>
              <a:rPr lang="fr-FR" sz="2400" baseline="30000" dirty="0" smtClean="0"/>
              <a:t>c</a:t>
            </a:r>
            <a:r>
              <a:rPr lang="fr-FR" sz="2400" dirty="0"/>
              <a:t>, Sokoto </a:t>
            </a:r>
            <a:r>
              <a:rPr lang="fr-FR" sz="2400" dirty="0" smtClean="0"/>
              <a:t>18-19</a:t>
            </a:r>
            <a:r>
              <a:rPr lang="fr-FR" sz="2400" baseline="30000" dirty="0" smtClean="0"/>
              <a:t>c</a:t>
            </a:r>
            <a:r>
              <a:rPr lang="fr-FR" sz="2400" dirty="0"/>
              <a:t>, Sumatra 17</a:t>
            </a:r>
            <a:r>
              <a:rPr lang="fr-FR" sz="2400" baseline="30000" dirty="0"/>
              <a:t>c</a:t>
            </a:r>
            <a:r>
              <a:rPr lang="fr-FR" sz="2400" dirty="0"/>
              <a:t> (30-50%) </a:t>
            </a:r>
            <a:r>
              <a:rPr lang="fr-FR" sz="2400" dirty="0" smtClean="0"/>
              <a:t>(</a:t>
            </a:r>
            <a:r>
              <a:rPr lang="fr-FR" sz="2400" dirty="0" err="1" smtClean="0"/>
              <a:t>also</a:t>
            </a:r>
            <a:r>
              <a:rPr lang="fr-FR" sz="2400" dirty="0" smtClean="0"/>
              <a:t>, </a:t>
            </a:r>
            <a:r>
              <a:rPr lang="fr-FR" sz="2400" dirty="0"/>
              <a:t>in </a:t>
            </a:r>
            <a:r>
              <a:rPr lang="fr-FR" sz="2400" dirty="0" err="1"/>
              <a:t>most</a:t>
            </a:r>
            <a:r>
              <a:rPr lang="fr-FR" sz="2400" dirty="0"/>
              <a:t> societies, slaves are part of a </a:t>
            </a:r>
            <a:r>
              <a:rPr lang="fr-FR" sz="2400" dirty="0" err="1"/>
              <a:t>graduated</a:t>
            </a:r>
            <a:r>
              <a:rPr lang="fr-FR" sz="2400" dirty="0"/>
              <a:t> serfs-</a:t>
            </a:r>
            <a:r>
              <a:rPr lang="fr-FR" sz="2400" dirty="0" err="1"/>
              <a:t>elites</a:t>
            </a:r>
            <a:r>
              <a:rPr lang="fr-FR" sz="2400" dirty="0"/>
              <a:t> inequality </a:t>
            </a:r>
            <a:r>
              <a:rPr lang="fr-FR" sz="2400" dirty="0" err="1"/>
              <a:t>regimes</a:t>
            </a:r>
            <a:r>
              <a:rPr lang="fr-FR" sz="2400" dirty="0"/>
              <a:t>)</a:t>
            </a:r>
            <a:endParaRPr lang="fr-FR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173393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35496"/>
            <a:ext cx="10661374" cy="5441467"/>
          </a:xfrm>
        </p:spPr>
        <p:txBody>
          <a:bodyPr/>
          <a:lstStyle/>
          <a:p>
            <a:r>
              <a:rPr lang="fr-FR" dirty="0" smtClean="0"/>
              <a:t>Inequality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colonial societies, </a:t>
            </a:r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the share of </a:t>
            </a:r>
            <a:r>
              <a:rPr lang="fr-FR" dirty="0" err="1" smtClean="0"/>
              <a:t>settlers</a:t>
            </a:r>
            <a:r>
              <a:rPr lang="fr-FR" dirty="0" smtClean="0"/>
              <a:t> is </a:t>
            </a:r>
            <a:r>
              <a:rPr lang="fr-FR" dirty="0" err="1" smtClean="0"/>
              <a:t>substantial</a:t>
            </a:r>
            <a:endParaRPr lang="fr-FR" dirty="0" smtClean="0"/>
          </a:p>
          <a:p>
            <a:r>
              <a:rPr lang="fr-FR" dirty="0" smtClean="0"/>
              <a:t>In colonial </a:t>
            </a:r>
            <a:r>
              <a:rPr lang="fr-FR" dirty="0" err="1" smtClean="0"/>
              <a:t>Algeria</a:t>
            </a:r>
            <a:r>
              <a:rPr lang="fr-FR" dirty="0" smtClean="0"/>
              <a:t> or in South Africa under Apartheid, the top 10% income share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as large as 70%</a:t>
            </a:r>
          </a:p>
          <a:p>
            <a:r>
              <a:rPr lang="fr-FR" dirty="0" smtClean="0"/>
              <a:t>In slave societies like Saint-Domingue,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80%: </a:t>
            </a:r>
            <a:r>
              <a:rPr lang="fr-FR" dirty="0" err="1" smtClean="0"/>
              <a:t>highest</a:t>
            </a:r>
            <a:r>
              <a:rPr lang="fr-FR" dirty="0" smtClean="0"/>
              <a:t> inequality </a:t>
            </a:r>
            <a:r>
              <a:rPr lang="fr-FR" dirty="0" err="1" smtClean="0"/>
              <a:t>level</a:t>
            </a:r>
            <a:r>
              <a:rPr lang="fr-FR" dirty="0" smtClean="0"/>
              <a:t> </a:t>
            </a:r>
            <a:r>
              <a:rPr lang="fr-FR" dirty="0" err="1" smtClean="0"/>
              <a:t>ever</a:t>
            </a:r>
            <a:r>
              <a:rPr lang="fr-FR" dirty="0" smtClean="0"/>
              <a:t> </a:t>
            </a:r>
            <a:r>
              <a:rPr lang="fr-FR" dirty="0" err="1" smtClean="0"/>
              <a:t>observed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Generally</a:t>
            </a:r>
            <a:r>
              <a:rPr lang="fr-FR" dirty="0" smtClean="0"/>
              <a:t> </a:t>
            </a:r>
            <a:r>
              <a:rPr lang="fr-FR" dirty="0" err="1" smtClean="0"/>
              <a:t>speaking</a:t>
            </a:r>
            <a:r>
              <a:rPr lang="fr-FR" dirty="0" smtClean="0"/>
              <a:t>, the concentration of income and </a:t>
            </a:r>
            <a:r>
              <a:rPr lang="fr-FR" dirty="0" err="1" smtClean="0"/>
              <a:t>consumption</a:t>
            </a:r>
            <a:r>
              <a:rPr lang="fr-FR" dirty="0" smtClean="0"/>
              <a:t> </a:t>
            </a:r>
            <a:r>
              <a:rPr lang="fr-FR" dirty="0" err="1" smtClean="0"/>
              <a:t>cannot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as </a:t>
            </a:r>
            <a:r>
              <a:rPr lang="fr-FR" dirty="0" err="1" smtClean="0"/>
              <a:t>extreme</a:t>
            </a:r>
            <a:r>
              <a:rPr lang="fr-FR" dirty="0" smtClean="0"/>
              <a:t> as the concentration of property: the </a:t>
            </a:r>
            <a:r>
              <a:rPr lang="fr-FR" dirty="0" err="1" smtClean="0"/>
              <a:t>bottom</a:t>
            </a:r>
            <a:r>
              <a:rPr lang="fr-FR" dirty="0" smtClean="0"/>
              <a:t> 50% </a:t>
            </a:r>
            <a:r>
              <a:rPr lang="fr-FR" dirty="0" err="1" smtClean="0"/>
              <a:t>can</a:t>
            </a:r>
            <a:r>
              <a:rPr lang="fr-FR" dirty="0" smtClean="0"/>
              <a:t> live </a:t>
            </a:r>
            <a:r>
              <a:rPr lang="fr-FR" dirty="0" err="1" smtClean="0"/>
              <a:t>without</a:t>
            </a:r>
            <a:r>
              <a:rPr lang="fr-FR" dirty="0" smtClean="0"/>
              <a:t> property, but not </a:t>
            </a:r>
            <a:r>
              <a:rPr lang="fr-FR" dirty="0" err="1" smtClean="0"/>
              <a:t>without</a:t>
            </a:r>
            <a:r>
              <a:rPr lang="fr-FR" dirty="0" smtClean="0"/>
              <a:t> minimal </a:t>
            </a:r>
            <a:r>
              <a:rPr lang="fr-FR" dirty="0" err="1" smtClean="0"/>
              <a:t>consumption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34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47" y="0"/>
            <a:ext cx="110383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57" y="0"/>
            <a:ext cx="11574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8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43" y="0"/>
            <a:ext cx="118005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1" y="0"/>
            <a:ext cx="11848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89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See</a:t>
            </a:r>
            <a:r>
              <a:rPr lang="fr-FR" dirty="0" smtClean="0"/>
              <a:t> Alvaredo-Cogneau-Piketty </a:t>
            </a:r>
            <a:r>
              <a:rPr lang="fr-FR" dirty="0"/>
              <a:t>2018 </a:t>
            </a:r>
            <a:r>
              <a:rPr lang="fr-FR" dirty="0" smtClean="0"/>
              <a:t>« </a:t>
            </a:r>
            <a:r>
              <a:rPr lang="fr-FR" u="sng" dirty="0" smtClean="0">
                <a:hlinkClick r:id="rId2"/>
              </a:rPr>
              <a:t>Income </a:t>
            </a:r>
            <a:r>
              <a:rPr lang="fr-FR" u="sng" dirty="0">
                <a:hlinkClick r:id="rId2"/>
              </a:rPr>
              <a:t>Inequality under Colonial Rule: Evidence from French </a:t>
            </a:r>
            <a:r>
              <a:rPr lang="fr-FR" u="sng" dirty="0" err="1">
                <a:hlinkClick r:id="rId2"/>
              </a:rPr>
              <a:t>Algeria</a:t>
            </a:r>
            <a:r>
              <a:rPr lang="fr-FR" u="sng" dirty="0">
                <a:hlinkClick r:id="rId2"/>
              </a:rPr>
              <a:t>, </a:t>
            </a:r>
            <a:r>
              <a:rPr lang="fr-FR" u="sng" dirty="0" err="1">
                <a:hlinkClick r:id="rId2"/>
              </a:rPr>
              <a:t>Cameroon</a:t>
            </a:r>
            <a:r>
              <a:rPr lang="fr-FR" u="sng" dirty="0">
                <a:hlinkClick r:id="rId2"/>
              </a:rPr>
              <a:t>, </a:t>
            </a:r>
            <a:r>
              <a:rPr lang="fr-FR" u="sng" dirty="0" err="1">
                <a:hlinkClick r:id="rId2"/>
              </a:rPr>
              <a:t>Indochina</a:t>
            </a:r>
            <a:r>
              <a:rPr lang="fr-FR" u="sng" dirty="0">
                <a:hlinkClick r:id="rId2"/>
              </a:rPr>
              <a:t> and </a:t>
            </a:r>
            <a:r>
              <a:rPr lang="fr-FR" u="sng" dirty="0" err="1">
                <a:hlinkClick r:id="rId2"/>
              </a:rPr>
              <a:t>Tunisia</a:t>
            </a:r>
            <a:r>
              <a:rPr lang="fr-FR" u="sng" dirty="0">
                <a:hlinkClick r:id="rId2"/>
              </a:rPr>
              <a:t>, </a:t>
            </a:r>
            <a:r>
              <a:rPr lang="fr-FR" u="sng" dirty="0" smtClean="0">
                <a:hlinkClick r:id="rId2"/>
              </a:rPr>
              <a:t>1920-1960</a:t>
            </a:r>
            <a:r>
              <a:rPr lang="fr-FR" dirty="0"/>
              <a:t> </a:t>
            </a:r>
            <a:r>
              <a:rPr lang="fr-FR" dirty="0" smtClean="0"/>
              <a:t>»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Govind 2018, « </a:t>
            </a:r>
            <a:r>
              <a:rPr lang="fr-FR" u="sng" dirty="0" smtClean="0">
                <a:hlinkClick r:id="rId3"/>
              </a:rPr>
              <a:t>Post-colonial </a:t>
            </a:r>
            <a:r>
              <a:rPr lang="fr-FR" u="sng" dirty="0">
                <a:hlinkClick r:id="rId3"/>
              </a:rPr>
              <a:t>inequality trends: From the « Four Old Colonies » to </a:t>
            </a:r>
            <a:r>
              <a:rPr lang="fr-FR" u="sng" dirty="0" err="1">
                <a:hlinkClick r:id="rId3"/>
              </a:rPr>
              <a:t>Overseas</a:t>
            </a:r>
            <a:r>
              <a:rPr lang="fr-FR" u="sng" dirty="0">
                <a:hlinkClick r:id="rId3"/>
              </a:rPr>
              <a:t> </a:t>
            </a:r>
            <a:r>
              <a:rPr lang="fr-FR" u="sng" dirty="0" err="1">
                <a:hlinkClick r:id="rId3"/>
              </a:rPr>
              <a:t>Departments</a:t>
            </a:r>
            <a:r>
              <a:rPr lang="fr-FR" u="sng" dirty="0">
                <a:hlinkClick r:id="rId3"/>
              </a:rPr>
              <a:t> of </a:t>
            </a:r>
            <a:r>
              <a:rPr lang="fr-FR" u="sng" dirty="0" smtClean="0">
                <a:hlinkClick r:id="rId3"/>
              </a:rPr>
              <a:t>France</a:t>
            </a:r>
            <a:r>
              <a:rPr lang="fr-FR" dirty="0" smtClean="0"/>
              <a:t> »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92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37" y="0"/>
            <a:ext cx="109275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7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59" y="0"/>
            <a:ext cx="11698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0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748" y="365126"/>
            <a:ext cx="11698356" cy="1046232"/>
          </a:xfrm>
        </p:spPr>
        <p:txBody>
          <a:bodyPr>
            <a:normAutofit/>
          </a:bodyPr>
          <a:lstStyle/>
          <a:p>
            <a:r>
              <a:rPr lang="fr-FR" sz="3600" b="1" dirty="0" smtClean="0">
                <a:latin typeface="+mn-lt"/>
              </a:rPr>
              <a:t>Colonies for </a:t>
            </a:r>
            <a:r>
              <a:rPr lang="fr-FR" sz="3600" b="1" dirty="0" err="1" smtClean="0">
                <a:latin typeface="+mn-lt"/>
              </a:rPr>
              <a:t>colonizers</a:t>
            </a:r>
            <a:r>
              <a:rPr lang="fr-FR" sz="3600" b="1" dirty="0" smtClean="0">
                <a:latin typeface="+mn-lt"/>
              </a:rPr>
              <a:t>: </a:t>
            </a:r>
            <a:r>
              <a:rPr lang="fr-FR" sz="3600" b="1" dirty="0" err="1" smtClean="0">
                <a:latin typeface="+mn-lt"/>
              </a:rPr>
              <a:t>recent</a:t>
            </a:r>
            <a:r>
              <a:rPr lang="fr-FR" sz="3600" b="1" dirty="0" smtClean="0">
                <a:latin typeface="+mn-lt"/>
              </a:rPr>
              <a:t> </a:t>
            </a:r>
            <a:r>
              <a:rPr lang="fr-FR" sz="3600" b="1" dirty="0" err="1" smtClean="0">
                <a:latin typeface="+mn-lt"/>
              </a:rPr>
              <a:t>research</a:t>
            </a:r>
            <a:r>
              <a:rPr lang="fr-FR" sz="3600" b="1" dirty="0" smtClean="0">
                <a:latin typeface="+mn-lt"/>
              </a:rPr>
              <a:t> on colonial finances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6529" y="1825625"/>
            <a:ext cx="11221279" cy="4351338"/>
          </a:xfrm>
        </p:spPr>
        <p:txBody>
          <a:bodyPr>
            <a:normAutofit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inequality in the colonies?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entire</a:t>
            </a:r>
            <a:r>
              <a:rPr lang="fr-FR" dirty="0" smtClean="0"/>
              <a:t> </a:t>
            </a:r>
            <a:r>
              <a:rPr lang="fr-FR" dirty="0" err="1" smtClean="0"/>
              <a:t>legal</a:t>
            </a:r>
            <a:r>
              <a:rPr lang="fr-FR" dirty="0" smtClean="0"/>
              <a:t> and fiscal system was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biased</a:t>
            </a:r>
            <a:r>
              <a:rPr lang="fr-FR" dirty="0" smtClean="0"/>
              <a:t> in </a:t>
            </a:r>
            <a:r>
              <a:rPr lang="fr-FR" dirty="0" err="1" smtClean="0"/>
              <a:t>favour</a:t>
            </a:r>
            <a:r>
              <a:rPr lang="fr-FR" dirty="0" smtClean="0"/>
              <a:t> of the </a:t>
            </a:r>
            <a:r>
              <a:rPr lang="fr-FR" dirty="0" err="1" smtClean="0"/>
              <a:t>colonizers</a:t>
            </a:r>
            <a:endParaRPr lang="fr-FR" dirty="0" smtClean="0"/>
          </a:p>
          <a:p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there</a:t>
            </a:r>
            <a:r>
              <a:rPr lang="fr-FR" dirty="0" smtClean="0"/>
              <a:t> is forced labour in French colonies </a:t>
            </a:r>
            <a:r>
              <a:rPr lang="fr-FR" dirty="0" err="1" smtClean="0"/>
              <a:t>until</a:t>
            </a:r>
            <a:r>
              <a:rPr lang="fr-FR" dirty="0" smtClean="0"/>
              <a:t> 1946 (« prestations » </a:t>
            </a:r>
            <a:r>
              <a:rPr lang="fr-FR" dirty="0" err="1" smtClean="0"/>
              <a:t>according</a:t>
            </a:r>
            <a:r>
              <a:rPr lang="fr-FR" dirty="0" smtClean="0"/>
              <a:t> to 1912 </a:t>
            </a:r>
            <a:r>
              <a:rPr lang="fr-FR" dirty="0" err="1" smtClean="0"/>
              <a:t>legalization</a:t>
            </a:r>
            <a:r>
              <a:rPr lang="fr-FR" dirty="0" smtClean="0"/>
              <a:t> </a:t>
            </a:r>
            <a:r>
              <a:rPr lang="fr-FR" dirty="0" err="1" smtClean="0"/>
              <a:t>decree</a:t>
            </a:r>
            <a:r>
              <a:rPr lang="fr-FR" dirty="0" smtClean="0"/>
              <a:t>) (≈ « corvées »)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M. Van Waijenburg, « </a:t>
            </a:r>
            <a:r>
              <a:rPr lang="fr-FR" dirty="0" smtClean="0">
                <a:hlinkClick r:id="rId2"/>
              </a:rPr>
              <a:t>Financing the African Colonial State: The Revenue Imperative and Forced Labour</a:t>
            </a:r>
            <a:r>
              <a:rPr lang="fr-FR" dirty="0" smtClean="0"/>
              <a:t> », JEH 2018</a:t>
            </a:r>
          </a:p>
          <a:p>
            <a:r>
              <a:rPr lang="fr-FR" dirty="0" err="1" smtClean="0"/>
              <a:t>During</a:t>
            </a:r>
            <a:r>
              <a:rPr lang="fr-FR" dirty="0" smtClean="0"/>
              <a:t> the 1920s-1930s, France refuses to </a:t>
            </a:r>
            <a:r>
              <a:rPr lang="fr-FR" dirty="0" err="1" smtClean="0"/>
              <a:t>ratify</a:t>
            </a:r>
            <a:r>
              <a:rPr lang="fr-FR" dirty="0" smtClean="0"/>
              <a:t> ILO charter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forced labour for public </a:t>
            </a:r>
            <a:r>
              <a:rPr lang="fr-FR" dirty="0" err="1" smtClean="0"/>
              <a:t>works</a:t>
            </a:r>
            <a:r>
              <a:rPr lang="fr-FR" dirty="0" smtClean="0"/>
              <a:t> in Africa (</a:t>
            </a:r>
            <a:r>
              <a:rPr lang="fr-FR" dirty="0" err="1" smtClean="0"/>
              <a:t>railways</a:t>
            </a:r>
            <a:r>
              <a:rPr lang="fr-FR" dirty="0" smtClean="0"/>
              <a:t> in Congo, etc.)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55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695739"/>
            <a:ext cx="10515600" cy="5481224"/>
          </a:xfrm>
        </p:spPr>
        <p:txBody>
          <a:bodyPr/>
          <a:lstStyle/>
          <a:p>
            <a:r>
              <a:rPr lang="fr-FR" dirty="0" smtClean="0"/>
              <a:t>More </a:t>
            </a:r>
            <a:r>
              <a:rPr lang="fr-FR" dirty="0" err="1" smtClean="0"/>
              <a:t>generally</a:t>
            </a:r>
            <a:r>
              <a:rPr lang="fr-FR" dirty="0" smtClean="0"/>
              <a:t>, colonial finances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strongly</a:t>
            </a:r>
            <a:r>
              <a:rPr lang="fr-FR" dirty="0" smtClean="0"/>
              <a:t> </a:t>
            </a:r>
            <a:r>
              <a:rPr lang="fr-FR" dirty="0" err="1" smtClean="0"/>
              <a:t>biased</a:t>
            </a:r>
            <a:r>
              <a:rPr lang="fr-FR" dirty="0" smtClean="0"/>
              <a:t> in </a:t>
            </a:r>
            <a:r>
              <a:rPr lang="fr-FR" dirty="0" err="1" smtClean="0"/>
              <a:t>favour</a:t>
            </a:r>
            <a:r>
              <a:rPr lang="fr-FR" dirty="0" smtClean="0"/>
              <a:t> of </a:t>
            </a:r>
            <a:r>
              <a:rPr lang="fr-FR" dirty="0" err="1" smtClean="0"/>
              <a:t>colonizers</a:t>
            </a:r>
            <a:r>
              <a:rPr lang="fr-FR" dirty="0" smtClean="0"/>
              <a:t>: taxes </a:t>
            </a:r>
            <a:r>
              <a:rPr lang="fr-FR" dirty="0" err="1" smtClean="0"/>
              <a:t>paid</a:t>
            </a:r>
            <a:r>
              <a:rPr lang="fr-FR" dirty="0" smtClean="0"/>
              <a:t> by the </a:t>
            </a:r>
            <a:r>
              <a:rPr lang="fr-FR" dirty="0" err="1" smtClean="0"/>
              <a:t>colonized</a:t>
            </a:r>
            <a:r>
              <a:rPr lang="fr-FR" dirty="0" smtClean="0"/>
              <a:t>, but </a:t>
            </a:r>
            <a:r>
              <a:rPr lang="fr-FR" dirty="0" err="1" smtClean="0"/>
              <a:t>spending</a:t>
            </a:r>
            <a:r>
              <a:rPr lang="fr-FR" dirty="0" smtClean="0"/>
              <a:t> for the </a:t>
            </a:r>
            <a:r>
              <a:rPr lang="fr-FR" dirty="0" err="1" smtClean="0"/>
              <a:t>benefit</a:t>
            </a:r>
            <a:r>
              <a:rPr lang="fr-FR" dirty="0" smtClean="0"/>
              <a:t> of the </a:t>
            </a:r>
            <a:r>
              <a:rPr lang="fr-FR" dirty="0" err="1" smtClean="0"/>
              <a:t>colonizers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en-US" altLang="fr-FR" dirty="0" smtClean="0"/>
              <a:t>D</a:t>
            </a:r>
            <a:r>
              <a:rPr lang="en-US" altLang="fr-FR" dirty="0"/>
              <a:t>. Cogneau, Y. Dupraz, S. Mesplé-Somps, </a:t>
            </a:r>
            <a:r>
              <a:rPr lang="en-US" altLang="fr-FR" dirty="0" smtClean="0"/>
              <a:t>“</a:t>
            </a:r>
            <a:r>
              <a:rPr lang="en-US" dirty="0" smtClean="0">
                <a:hlinkClick r:id="rId2"/>
              </a:rPr>
              <a:t>Fiscal </a:t>
            </a:r>
            <a:r>
              <a:rPr lang="en-US" dirty="0">
                <a:hlinkClick r:id="rId2"/>
              </a:rPr>
              <a:t>Capacity and Dualism in Colonial States: The French Empire </a:t>
            </a:r>
            <a:r>
              <a:rPr lang="en-US" dirty="0" smtClean="0">
                <a:hlinkClick r:id="rId2"/>
              </a:rPr>
              <a:t>1830-1962</a:t>
            </a:r>
            <a:r>
              <a:rPr lang="en-US" dirty="0" smtClean="0"/>
              <a:t>”, PSE 2018</a:t>
            </a:r>
            <a:endParaRPr lang="fr-FR" dirty="0" smtClean="0"/>
          </a:p>
          <a:p>
            <a:r>
              <a:rPr lang="fr-FR" dirty="0" err="1" smtClean="0"/>
              <a:t>E.g</a:t>
            </a:r>
            <a:r>
              <a:rPr lang="fr-FR" dirty="0" smtClean="0"/>
              <a:t>. in </a:t>
            </a:r>
            <a:r>
              <a:rPr lang="fr-FR" dirty="0" err="1" smtClean="0"/>
              <a:t>Algeria</a:t>
            </a:r>
            <a:r>
              <a:rPr lang="fr-FR" dirty="0" smtClean="0"/>
              <a:t>, over 80% of total education budget is </a:t>
            </a:r>
            <a:r>
              <a:rPr lang="fr-FR" dirty="0" err="1" smtClean="0"/>
              <a:t>spent</a:t>
            </a:r>
            <a:r>
              <a:rPr lang="fr-FR" dirty="0" smtClean="0"/>
              <a:t> on schools </a:t>
            </a:r>
            <a:r>
              <a:rPr lang="fr-FR" dirty="0" err="1" smtClean="0"/>
              <a:t>only</a:t>
            </a:r>
            <a:r>
              <a:rPr lang="fr-FR" dirty="0" smtClean="0"/>
              <a:t> open to European </a:t>
            </a:r>
            <a:r>
              <a:rPr lang="fr-FR" dirty="0" err="1" smtClean="0"/>
              <a:t>settlers</a:t>
            </a:r>
            <a:r>
              <a:rPr lang="fr-FR" dirty="0" smtClean="0"/>
              <a:t> (10% of the population) in 1930-1950</a:t>
            </a:r>
          </a:p>
          <a:p>
            <a:r>
              <a:rPr lang="fr-FR" dirty="0" smtClean="0"/>
              <a:t>Education system was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elitist</a:t>
            </a:r>
            <a:r>
              <a:rPr lang="fr-FR" dirty="0" smtClean="0"/>
              <a:t> in </a:t>
            </a:r>
            <a:r>
              <a:rPr lang="fr-FR" dirty="0" err="1" smtClean="0"/>
              <a:t>metopolitan</a:t>
            </a:r>
            <a:r>
              <a:rPr lang="fr-FR" dirty="0" smtClean="0"/>
              <a:t> France in 19c or </a:t>
            </a:r>
            <a:r>
              <a:rPr lang="fr-FR" dirty="0" err="1" smtClean="0"/>
              <a:t>early</a:t>
            </a:r>
            <a:r>
              <a:rPr lang="fr-FR" dirty="0" smtClean="0"/>
              <a:t> 20c, but not </a:t>
            </a:r>
            <a:r>
              <a:rPr lang="fr-FR" dirty="0" err="1" smtClean="0"/>
              <a:t>nearly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(&lt;40% total </a:t>
            </a:r>
            <a:r>
              <a:rPr lang="fr-FR" dirty="0" err="1" smtClean="0"/>
              <a:t>spending</a:t>
            </a:r>
            <a:r>
              <a:rPr lang="fr-FR" dirty="0" smtClean="0"/>
              <a:t> for top 10%)</a:t>
            </a:r>
          </a:p>
          <a:p>
            <a:endParaRPr lang="fr-FR" dirty="0"/>
          </a:p>
          <a:p>
            <a:r>
              <a:rPr lang="fr-FR" dirty="0" smtClean="0"/>
              <a:t>The </a:t>
            </a:r>
            <a:r>
              <a:rPr lang="fr-FR" dirty="0" err="1" smtClean="0"/>
              <a:t>military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 of </a:t>
            </a:r>
            <a:r>
              <a:rPr lang="fr-FR" dirty="0" err="1" smtClean="0"/>
              <a:t>colonization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small</a:t>
            </a:r>
            <a:r>
              <a:rPr lang="fr-FR" dirty="0" smtClean="0"/>
              <a:t> (&lt;0,5% GDP in 1830-1940) (up to 2% in 1945-1960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independance</a:t>
            </a:r>
            <a:r>
              <a:rPr lang="fr-FR" dirty="0" smtClean="0"/>
              <a:t> </a:t>
            </a:r>
            <a:r>
              <a:rPr lang="fr-FR" dirty="0" err="1" smtClean="0"/>
              <a:t>wars</a:t>
            </a:r>
            <a:r>
              <a:rPr lang="fr-FR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152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64" y="0"/>
            <a:ext cx="119142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5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34" y="0"/>
            <a:ext cx="11284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6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latin typeface="+mn-lt"/>
              </a:rPr>
              <a:t>Colonial-</a:t>
            </a:r>
            <a:r>
              <a:rPr lang="fr-FR" sz="4000" b="1" dirty="0" err="1">
                <a:latin typeface="+mn-lt"/>
              </a:rPr>
              <a:t>proprietarian</a:t>
            </a:r>
            <a:r>
              <a:rPr lang="fr-FR" sz="4000" b="1" dirty="0">
                <a:latin typeface="+mn-lt"/>
              </a:rPr>
              <a:t> inequality 1880-1914: </a:t>
            </a:r>
            <a:r>
              <a:rPr lang="fr-FR" sz="4000" b="1" dirty="0" smtClean="0">
                <a:latin typeface="+mn-lt"/>
              </a:rPr>
              <a:t/>
            </a:r>
            <a:br>
              <a:rPr lang="fr-FR" sz="4000" b="1" dirty="0" smtClean="0">
                <a:latin typeface="+mn-lt"/>
              </a:rPr>
            </a:br>
            <a:r>
              <a:rPr lang="fr-FR" sz="4000" b="1" dirty="0" smtClean="0">
                <a:latin typeface="+mn-lt"/>
              </a:rPr>
              <a:t>the </a:t>
            </a:r>
            <a:r>
              <a:rPr lang="fr-FR" sz="4000" b="1" dirty="0" err="1">
                <a:latin typeface="+mn-lt"/>
              </a:rPr>
              <a:t>role</a:t>
            </a:r>
            <a:r>
              <a:rPr lang="fr-FR" sz="4000" b="1" dirty="0">
                <a:latin typeface="+mn-lt"/>
              </a:rPr>
              <a:t> of </a:t>
            </a:r>
            <a:r>
              <a:rPr lang="fr-FR" sz="4000" b="1" dirty="0" err="1">
                <a:latin typeface="+mn-lt"/>
              </a:rPr>
              <a:t>foreign</a:t>
            </a:r>
            <a:r>
              <a:rPr lang="fr-FR" sz="4000" b="1" dirty="0">
                <a:latin typeface="+mn-lt"/>
              </a:rPr>
              <a:t> </a:t>
            </a:r>
            <a:r>
              <a:rPr lang="fr-FR" sz="4000" b="1" dirty="0" err="1" smtClean="0">
                <a:latin typeface="+mn-lt"/>
              </a:rPr>
              <a:t>assets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47530" y="1690688"/>
            <a:ext cx="10730948" cy="4624871"/>
          </a:xfrm>
        </p:spPr>
        <p:txBody>
          <a:bodyPr/>
          <a:lstStyle/>
          <a:p>
            <a:r>
              <a:rPr lang="fr-FR" dirty="0" smtClean="0"/>
              <a:t>Foreign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owned</a:t>
            </a:r>
            <a:r>
              <a:rPr lang="fr-FR" dirty="0" smtClean="0"/>
              <a:t> by France and Britain </a:t>
            </a:r>
            <a:r>
              <a:rPr lang="fr-FR" dirty="0" err="1" smtClean="0"/>
              <a:t>reached</a:t>
            </a:r>
            <a:r>
              <a:rPr lang="fr-FR" dirty="0" smtClean="0"/>
              <a:t> 100%-200% of national income at the </a:t>
            </a:r>
            <a:r>
              <a:rPr lang="fr-FR" dirty="0" err="1" smtClean="0"/>
              <a:t>eve</a:t>
            </a:r>
            <a:r>
              <a:rPr lang="fr-FR" dirty="0" smtClean="0"/>
              <a:t> of World War 1</a:t>
            </a:r>
          </a:p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partly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out of colonial domination: public debt/</a:t>
            </a:r>
            <a:r>
              <a:rPr lang="fr-FR" dirty="0" err="1" smtClean="0"/>
              <a:t>war</a:t>
            </a:r>
            <a:r>
              <a:rPr lang="fr-FR" dirty="0" smtClean="0"/>
              <a:t> tributes in Haïti, China, Morocco, etc.</a:t>
            </a:r>
          </a:p>
          <a:p>
            <a:r>
              <a:rPr lang="fr-FR" dirty="0" err="1" smtClean="0"/>
              <a:t>These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generated</a:t>
            </a:r>
            <a:r>
              <a:rPr lang="fr-FR" dirty="0" smtClean="0"/>
              <a:t> up to 5%-10% of </a:t>
            </a:r>
            <a:r>
              <a:rPr lang="fr-FR" dirty="0" err="1" smtClean="0"/>
              <a:t>additional</a:t>
            </a:r>
            <a:r>
              <a:rPr lang="fr-FR" dirty="0" smtClean="0"/>
              <a:t> national income </a:t>
            </a:r>
            <a:r>
              <a:rPr lang="fr-FR" dirty="0" err="1" smtClean="0"/>
              <a:t>each</a:t>
            </a:r>
            <a:r>
              <a:rPr lang="fr-FR" dirty="0" smtClean="0"/>
              <a:t> </a:t>
            </a:r>
            <a:r>
              <a:rPr lang="fr-FR" dirty="0" err="1" smtClean="0"/>
              <a:t>year</a:t>
            </a:r>
            <a:r>
              <a:rPr lang="fr-FR" dirty="0" smtClean="0"/>
              <a:t> in profits, </a:t>
            </a:r>
            <a:r>
              <a:rPr lang="fr-FR" dirty="0" err="1" smtClean="0"/>
              <a:t>interest</a:t>
            </a:r>
            <a:r>
              <a:rPr lang="fr-FR" dirty="0" smtClean="0"/>
              <a:t>, </a:t>
            </a:r>
            <a:r>
              <a:rPr lang="fr-FR" dirty="0" err="1" smtClean="0"/>
              <a:t>dividends</a:t>
            </a:r>
            <a:r>
              <a:rPr lang="fr-FR" dirty="0" smtClean="0"/>
              <a:t>, etc., and </a:t>
            </a:r>
            <a:r>
              <a:rPr lang="fr-FR" dirty="0" err="1" smtClean="0"/>
              <a:t>allowed</a:t>
            </a:r>
            <a:r>
              <a:rPr lang="fr-FR" dirty="0" smtClean="0"/>
              <a:t> France and Britain to have permanent trade </a:t>
            </a:r>
            <a:r>
              <a:rPr lang="fr-FR" dirty="0" err="1" smtClean="0"/>
              <a:t>deficit</a:t>
            </a:r>
            <a:r>
              <a:rPr lang="fr-FR" dirty="0" smtClean="0"/>
              <a:t> in 1880-1914, </a:t>
            </a:r>
            <a:r>
              <a:rPr lang="fr-FR" dirty="0" err="1" smtClean="0"/>
              <a:t>while</a:t>
            </a:r>
            <a:r>
              <a:rPr lang="fr-FR" dirty="0" smtClean="0"/>
              <a:t> at the </a:t>
            </a:r>
            <a:r>
              <a:rPr lang="fr-FR" dirty="0" err="1" smtClean="0"/>
              <a:t>same</a:t>
            </a:r>
            <a:r>
              <a:rPr lang="fr-FR" dirty="0" smtClean="0"/>
              <a:t> time </a:t>
            </a:r>
            <a:r>
              <a:rPr lang="fr-FR" dirty="0" err="1" smtClean="0"/>
              <a:t>accumulating</a:t>
            </a:r>
            <a:r>
              <a:rPr lang="fr-FR" dirty="0" smtClean="0"/>
              <a:t> more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→ </a:t>
            </a:r>
            <a:r>
              <a:rPr lang="fr-FR" dirty="0" err="1" smtClean="0"/>
              <a:t>unsustainable</a:t>
            </a:r>
            <a:r>
              <a:rPr lang="fr-FR" dirty="0" smtClean="0"/>
              <a:t> </a:t>
            </a:r>
            <a:r>
              <a:rPr lang="fr-FR" dirty="0" err="1" smtClean="0"/>
              <a:t>trajectory</a:t>
            </a:r>
            <a:r>
              <a:rPr lang="fr-FR" dirty="0" smtClean="0"/>
              <a:t> in the long-</a:t>
            </a:r>
            <a:r>
              <a:rPr lang="fr-FR" dirty="0" err="1" smtClean="0"/>
              <a:t>run</a:t>
            </a:r>
            <a:r>
              <a:rPr lang="fr-FR" dirty="0" smtClean="0"/>
              <a:t>; </a:t>
            </a:r>
            <a:r>
              <a:rPr lang="fr-FR" dirty="0" err="1" smtClean="0"/>
              <a:t>greatly</a:t>
            </a:r>
            <a:r>
              <a:rPr lang="fr-FR" dirty="0" smtClean="0"/>
              <a:t> </a:t>
            </a:r>
            <a:r>
              <a:rPr lang="fr-FR" dirty="0" err="1" smtClean="0"/>
              <a:t>contributed</a:t>
            </a:r>
            <a:r>
              <a:rPr lang="fr-FR" dirty="0" smtClean="0"/>
              <a:t> to international tensions and to World </a:t>
            </a:r>
            <a:r>
              <a:rPr lang="fr-FR" dirty="0" err="1" smtClean="0"/>
              <a:t>wars</a:t>
            </a:r>
            <a:r>
              <a:rPr lang="fr-FR" dirty="0" smtClean="0"/>
              <a:t> 1 &amp;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30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0" y="0"/>
            <a:ext cx="11239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399" y="86831"/>
            <a:ext cx="10515600" cy="946840"/>
          </a:xfrm>
        </p:spPr>
        <p:txBody>
          <a:bodyPr>
            <a:normAutofit/>
          </a:bodyPr>
          <a:lstStyle/>
          <a:p>
            <a:r>
              <a:rPr lang="fr-FR" sz="3600" b="1" dirty="0" err="1">
                <a:latin typeface="+mn-lt"/>
              </a:rPr>
              <a:t>Decolonization</a:t>
            </a:r>
            <a:r>
              <a:rPr lang="fr-FR" sz="3600" b="1" dirty="0">
                <a:latin typeface="+mn-lt"/>
              </a:rPr>
              <a:t> and the question of </a:t>
            </a:r>
            <a:r>
              <a:rPr lang="fr-FR" sz="3600" b="1" dirty="0" smtClean="0">
                <a:latin typeface="+mn-lt"/>
              </a:rPr>
              <a:t>social-</a:t>
            </a:r>
            <a:r>
              <a:rPr lang="fr-FR" sz="3600" b="1" dirty="0" err="1" smtClean="0">
                <a:latin typeface="+mn-lt"/>
              </a:rPr>
              <a:t>federalism</a:t>
            </a:r>
            <a:endParaRPr lang="fr-FR" sz="3600" b="1" dirty="0">
              <a:latin typeface="+mn-lt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7870" y="934278"/>
            <a:ext cx="11648659" cy="5645427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F. </a:t>
            </a:r>
            <a:r>
              <a:rPr lang="fr-FR" dirty="0"/>
              <a:t>Cooper,</a:t>
            </a:r>
            <a:r>
              <a:rPr lang="fr-FR" b="1" dirty="0"/>
              <a:t> </a:t>
            </a:r>
            <a:r>
              <a:rPr lang="fr-FR" b="1" i="1" dirty="0" err="1"/>
              <a:t>Citizenship</a:t>
            </a:r>
            <a:r>
              <a:rPr lang="fr-FR" b="1" i="1" dirty="0"/>
              <a:t> </a:t>
            </a:r>
            <a:r>
              <a:rPr lang="fr-FR" b="1" i="1" dirty="0" err="1"/>
              <a:t>between</a:t>
            </a:r>
            <a:r>
              <a:rPr lang="fr-FR" b="1" i="1" dirty="0"/>
              <a:t> Empire and Nation: Remaking France and French Africa, 1945-1960</a:t>
            </a:r>
            <a:r>
              <a:rPr lang="fr-FR" dirty="0"/>
              <a:t>, PUP 2014; </a:t>
            </a:r>
            <a:r>
              <a:rPr lang="fr-FR" i="1" dirty="0"/>
              <a:t>Africa and the World – Capitalism, Empire</a:t>
            </a:r>
            <a:r>
              <a:rPr lang="fr-FR" dirty="0"/>
              <a:t>, Nation-State, HUP 2014</a:t>
            </a:r>
          </a:p>
          <a:p>
            <a:r>
              <a:rPr lang="fr-FR" b="1" dirty="0"/>
              <a:t>In 1945-1960, a </a:t>
            </a:r>
            <a:r>
              <a:rPr lang="fr-FR" b="1" dirty="0" err="1"/>
              <a:t>number</a:t>
            </a:r>
            <a:r>
              <a:rPr lang="fr-FR" b="1" dirty="0"/>
              <a:t> of African leaders (</a:t>
            </a:r>
            <a:r>
              <a:rPr lang="fr-FR" b="1" dirty="0" smtClean="0"/>
              <a:t>Senghor in </a:t>
            </a:r>
            <a:r>
              <a:rPr lang="fr-FR" b="1" dirty="0" err="1" smtClean="0"/>
              <a:t>Senegal</a:t>
            </a:r>
            <a:r>
              <a:rPr lang="fr-FR" b="1" dirty="0" smtClean="0"/>
              <a:t>, Houphouët-Boigny in </a:t>
            </a:r>
            <a:r>
              <a:rPr lang="fr-FR" b="1" dirty="0" err="1"/>
              <a:t>I</a:t>
            </a:r>
            <a:r>
              <a:rPr lang="fr-FR" b="1" dirty="0" err="1" smtClean="0"/>
              <a:t>vory</a:t>
            </a:r>
            <a:r>
              <a:rPr lang="fr-FR" b="1" dirty="0" smtClean="0"/>
              <a:t> </a:t>
            </a:r>
            <a:r>
              <a:rPr lang="fr-FR" b="1" dirty="0" err="1" smtClean="0"/>
              <a:t>Coast</a:t>
            </a:r>
            <a:r>
              <a:rPr lang="fr-FR" b="1" dirty="0" smtClean="0"/>
              <a:t>, </a:t>
            </a:r>
            <a:r>
              <a:rPr lang="fr-FR" b="1" dirty="0"/>
              <a:t>etc</a:t>
            </a:r>
            <a:r>
              <a:rPr lang="fr-FR" b="1" dirty="0" smtClean="0"/>
              <a:t>.) </a:t>
            </a:r>
            <a:r>
              <a:rPr lang="fr-FR" b="1" dirty="0" err="1" smtClean="0"/>
              <a:t>seriously</a:t>
            </a:r>
            <a:r>
              <a:rPr lang="fr-FR" b="1" dirty="0" smtClean="0"/>
              <a:t> </a:t>
            </a:r>
            <a:r>
              <a:rPr lang="fr-FR" b="1" dirty="0" err="1" smtClean="0"/>
              <a:t>considered</a:t>
            </a:r>
            <a:r>
              <a:rPr lang="fr-FR" b="1" dirty="0" smtClean="0"/>
              <a:t> the </a:t>
            </a:r>
            <a:r>
              <a:rPr lang="fr-FR" b="1" dirty="0" err="1" smtClean="0"/>
              <a:t>possibility</a:t>
            </a:r>
            <a:r>
              <a:rPr lang="fr-FR" b="1" dirty="0" smtClean="0"/>
              <a:t> of </a:t>
            </a:r>
            <a:r>
              <a:rPr lang="fr-FR" b="1" dirty="0"/>
              <a:t>a democratic federation </a:t>
            </a:r>
            <a:r>
              <a:rPr lang="fr-FR" b="1" dirty="0" err="1"/>
              <a:t>with</a:t>
            </a:r>
            <a:r>
              <a:rPr lang="fr-FR" b="1" dirty="0"/>
              <a:t> France, </a:t>
            </a:r>
            <a:r>
              <a:rPr lang="fr-FR" b="1" dirty="0" err="1"/>
              <a:t>including</a:t>
            </a:r>
            <a:r>
              <a:rPr lang="fr-FR" b="1" dirty="0"/>
              <a:t> one-man-one-vote </a:t>
            </a:r>
            <a:r>
              <a:rPr lang="fr-FR" b="1" dirty="0" err="1"/>
              <a:t>representation</a:t>
            </a:r>
            <a:r>
              <a:rPr lang="fr-FR" b="1" dirty="0"/>
              <a:t> in a </a:t>
            </a:r>
            <a:r>
              <a:rPr lang="fr-FR" b="1" dirty="0" err="1"/>
              <a:t>federal</a:t>
            </a:r>
            <a:r>
              <a:rPr lang="fr-FR" b="1" dirty="0"/>
              <a:t> Parliament in Paris</a:t>
            </a:r>
          </a:p>
          <a:p>
            <a:r>
              <a:rPr lang="fr-FR" b="1" dirty="0"/>
              <a:t>« </a:t>
            </a:r>
            <a:r>
              <a:rPr lang="fr-FR" b="1" dirty="0" err="1"/>
              <a:t>With</a:t>
            </a:r>
            <a:r>
              <a:rPr lang="fr-FR" b="1" dirty="0"/>
              <a:t> </a:t>
            </a:r>
            <a:r>
              <a:rPr lang="fr-FR" b="1" dirty="0" err="1"/>
              <a:t>small</a:t>
            </a:r>
            <a:r>
              <a:rPr lang="fr-FR" b="1" dirty="0"/>
              <a:t> African nation-states we </a:t>
            </a:r>
            <a:r>
              <a:rPr lang="fr-FR" b="1" dirty="0" err="1"/>
              <a:t>will</a:t>
            </a:r>
            <a:r>
              <a:rPr lang="fr-FR" b="1" dirty="0"/>
              <a:t> not </a:t>
            </a:r>
            <a:r>
              <a:rPr lang="fr-FR" b="1" dirty="0" err="1"/>
              <a:t>be</a:t>
            </a:r>
            <a:r>
              <a:rPr lang="fr-FR" b="1" dirty="0"/>
              <a:t> large </a:t>
            </a:r>
            <a:r>
              <a:rPr lang="fr-FR" b="1" dirty="0" err="1"/>
              <a:t>enough</a:t>
            </a:r>
            <a:r>
              <a:rPr lang="fr-FR" b="1" dirty="0"/>
              <a:t> to </a:t>
            </a:r>
            <a:r>
              <a:rPr lang="fr-FR" b="1" dirty="0" err="1"/>
              <a:t>regulate</a:t>
            </a:r>
            <a:r>
              <a:rPr lang="fr-FR" b="1" dirty="0"/>
              <a:t> global </a:t>
            </a:r>
            <a:r>
              <a:rPr lang="fr-FR" b="1" dirty="0" err="1"/>
              <a:t>capitalist</a:t>
            </a:r>
            <a:r>
              <a:rPr lang="fr-FR" b="1" dirty="0"/>
              <a:t> forces and to </a:t>
            </a:r>
            <a:r>
              <a:rPr lang="fr-FR" b="1" dirty="0" err="1"/>
              <a:t>implement</a:t>
            </a:r>
            <a:r>
              <a:rPr lang="fr-FR" b="1" dirty="0"/>
              <a:t> an </a:t>
            </a:r>
            <a:r>
              <a:rPr lang="fr-FR" b="1" dirty="0" err="1"/>
              <a:t>equitable</a:t>
            </a:r>
            <a:r>
              <a:rPr lang="fr-FR" b="1" dirty="0"/>
              <a:t> </a:t>
            </a:r>
            <a:r>
              <a:rPr lang="fr-FR" b="1" dirty="0" err="1"/>
              <a:t>development</a:t>
            </a:r>
            <a:r>
              <a:rPr lang="fr-FR" b="1" dirty="0"/>
              <a:t> strategy » </a:t>
            </a:r>
            <a:r>
              <a:rPr lang="fr-FR" b="1" dirty="0" smtClean="0"/>
              <a:t>               </a:t>
            </a:r>
            <a:r>
              <a:rPr lang="fr-FR" dirty="0" smtClean="0"/>
              <a:t>→ </a:t>
            </a:r>
            <a:r>
              <a:rPr lang="fr-FR" dirty="0"/>
              <a:t>long </a:t>
            </a:r>
            <a:r>
              <a:rPr lang="fr-FR" dirty="0" err="1"/>
              <a:t>constitutional</a:t>
            </a:r>
            <a:r>
              <a:rPr lang="fr-FR" dirty="0"/>
              <a:t> discussions </a:t>
            </a:r>
            <a:r>
              <a:rPr lang="fr-FR" dirty="0" err="1"/>
              <a:t>with</a:t>
            </a:r>
            <a:r>
              <a:rPr lang="fr-FR" dirty="0"/>
              <a:t> France about new « French Union </a:t>
            </a:r>
            <a:r>
              <a:rPr lang="fr-FR" dirty="0" smtClean="0"/>
              <a:t>», </a:t>
            </a:r>
            <a:r>
              <a:rPr lang="fr-FR" dirty="0" err="1" smtClean="0"/>
              <a:t>including</a:t>
            </a:r>
            <a:r>
              <a:rPr lang="fr-FR" dirty="0" smtClean="0"/>
              <a:t> </a:t>
            </a:r>
            <a:r>
              <a:rPr lang="fr-FR" dirty="0" err="1" smtClean="0"/>
              <a:t>dozens</a:t>
            </a:r>
            <a:r>
              <a:rPr lang="fr-FR" dirty="0" smtClean="0"/>
              <a:t> of </a:t>
            </a:r>
            <a:r>
              <a:rPr lang="fr-FR" dirty="0" err="1" smtClean="0"/>
              <a:t>representatives</a:t>
            </a:r>
            <a:r>
              <a:rPr lang="fr-FR" dirty="0" smtClean="0"/>
              <a:t> from ex-colonies in French National </a:t>
            </a:r>
            <a:r>
              <a:rPr lang="fr-FR" dirty="0" err="1" smtClean="0"/>
              <a:t>Assembly</a:t>
            </a:r>
            <a:r>
              <a:rPr lang="fr-FR" dirty="0" smtClean="0"/>
              <a:t>                   </a:t>
            </a:r>
            <a:r>
              <a:rPr lang="fr-FR" dirty="0"/>
              <a:t>→ but French </a:t>
            </a:r>
            <a:r>
              <a:rPr lang="fr-FR" dirty="0" smtClean="0"/>
              <a:t>leaders and </a:t>
            </a:r>
            <a:r>
              <a:rPr lang="fr-FR" dirty="0" err="1" smtClean="0"/>
              <a:t>voters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have </a:t>
            </a:r>
            <a:r>
              <a:rPr lang="fr-FR" dirty="0" err="1" smtClean="0"/>
              <a:t>accepted</a:t>
            </a:r>
            <a:r>
              <a:rPr lang="fr-FR" dirty="0" smtClean="0"/>
              <a:t> </a:t>
            </a:r>
            <a:r>
              <a:rPr lang="fr-FR" dirty="0"/>
              <a:t>to </a:t>
            </a:r>
            <a:r>
              <a:rPr lang="fr-FR" dirty="0" err="1"/>
              <a:t>be</a:t>
            </a:r>
            <a:r>
              <a:rPr lang="fr-FR" dirty="0"/>
              <a:t> put in a </a:t>
            </a:r>
            <a:r>
              <a:rPr lang="fr-FR" dirty="0" err="1"/>
              <a:t>minority</a:t>
            </a:r>
            <a:r>
              <a:rPr lang="fr-FR" dirty="0"/>
              <a:t> in </a:t>
            </a:r>
            <a:r>
              <a:rPr lang="fr-FR" dirty="0" err="1"/>
              <a:t>such</a:t>
            </a:r>
            <a:r>
              <a:rPr lang="fr-FR" dirty="0"/>
              <a:t> a </a:t>
            </a:r>
            <a:r>
              <a:rPr lang="fr-FR" dirty="0" err="1"/>
              <a:t>federal</a:t>
            </a:r>
            <a:r>
              <a:rPr lang="fr-FR" dirty="0"/>
              <a:t> Parliament… </a:t>
            </a:r>
            <a:r>
              <a:rPr lang="fr-FR" b="1" dirty="0"/>
              <a:t>→ A West Africa federation </a:t>
            </a:r>
            <a:r>
              <a:rPr lang="fr-FR" b="1" dirty="0" err="1"/>
              <a:t>would</a:t>
            </a:r>
            <a:r>
              <a:rPr lang="fr-FR" b="1" dirty="0"/>
              <a:t> </a:t>
            </a:r>
            <a:r>
              <a:rPr lang="fr-FR" b="1" dirty="0" err="1"/>
              <a:t>probably</a:t>
            </a:r>
            <a:r>
              <a:rPr lang="fr-FR" b="1" dirty="0"/>
              <a:t> have been a more </a:t>
            </a:r>
            <a:r>
              <a:rPr lang="fr-FR" b="1" dirty="0" err="1"/>
              <a:t>realistic</a:t>
            </a:r>
            <a:r>
              <a:rPr lang="fr-FR" b="1" dirty="0"/>
              <a:t> and viable strategy</a:t>
            </a:r>
          </a:p>
          <a:p>
            <a:pPr>
              <a:buNone/>
            </a:pPr>
            <a:r>
              <a:rPr lang="fr-FR" dirty="0"/>
              <a:t>→ An </a:t>
            </a:r>
            <a:r>
              <a:rPr lang="fr-FR" dirty="0" err="1"/>
              <a:t>interesting</a:t>
            </a:r>
            <a:r>
              <a:rPr lang="fr-FR" dirty="0"/>
              <a:t> </a:t>
            </a:r>
            <a:r>
              <a:rPr lang="fr-FR" dirty="0" err="1"/>
              <a:t>historical</a:t>
            </a:r>
            <a:r>
              <a:rPr lang="fr-FR" dirty="0"/>
              <a:t> </a:t>
            </a:r>
            <a:r>
              <a:rPr lang="fr-FR" dirty="0" err="1"/>
              <a:t>episode</a:t>
            </a:r>
            <a:r>
              <a:rPr lang="fr-FR" dirty="0"/>
              <a:t> to </a:t>
            </a:r>
            <a:r>
              <a:rPr lang="fr-FR" dirty="0" err="1"/>
              <a:t>re-visit</a:t>
            </a:r>
            <a:r>
              <a:rPr lang="fr-FR" dirty="0"/>
              <a:t> </a:t>
            </a:r>
            <a:r>
              <a:rPr lang="fr-FR" dirty="0" err="1"/>
              <a:t>today’s</a:t>
            </a:r>
            <a:r>
              <a:rPr lang="fr-FR" dirty="0"/>
              <a:t> European &amp; global </a:t>
            </a:r>
            <a:r>
              <a:rPr lang="fr-FR" dirty="0" err="1"/>
              <a:t>debates</a:t>
            </a:r>
            <a:r>
              <a:rPr lang="fr-FR" dirty="0"/>
              <a:t> </a:t>
            </a:r>
            <a:r>
              <a:rPr lang="fr-FR" dirty="0" err="1"/>
              <a:t>regarding</a:t>
            </a:r>
            <a:r>
              <a:rPr lang="fr-FR" dirty="0"/>
              <a:t> </a:t>
            </a:r>
            <a:r>
              <a:rPr lang="fr-FR" dirty="0" err="1"/>
              <a:t>federal</a:t>
            </a:r>
            <a:r>
              <a:rPr lang="fr-FR" dirty="0"/>
              <a:t> </a:t>
            </a:r>
            <a:r>
              <a:rPr lang="fr-FR" dirty="0" err="1"/>
              <a:t>political</a:t>
            </a:r>
            <a:r>
              <a:rPr lang="fr-FR" dirty="0"/>
              <a:t> union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212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27029"/>
            <a:ext cx="10415016" cy="706092"/>
          </a:xfrm>
        </p:spPr>
        <p:txBody>
          <a:bodyPr>
            <a:noAutofit/>
          </a:bodyPr>
          <a:lstStyle/>
          <a:p>
            <a:pPr algn="ctr"/>
            <a:r>
              <a:rPr lang="fr-FR" sz="3600" b="1" dirty="0" smtClean="0">
                <a:latin typeface="+mn-lt"/>
              </a:rPr>
              <a:t>Britain</a:t>
            </a:r>
            <a:r>
              <a:rPr lang="fr-FR" sz="3600" b="1" dirty="0">
                <a:latin typeface="+mn-lt"/>
              </a:rPr>
              <a:t>: the abolition-compensation of </a:t>
            </a:r>
            <a:r>
              <a:rPr lang="fr-FR" sz="3600" b="1" dirty="0" smtClean="0">
                <a:latin typeface="+mn-lt"/>
              </a:rPr>
              <a:t>1833-1843</a:t>
            </a:r>
            <a:endParaRPr lang="fr-FR" sz="36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1272210"/>
            <a:ext cx="10247244" cy="4691268"/>
          </a:xfrm>
        </p:spPr>
        <p:txBody>
          <a:bodyPr>
            <a:noAutofit/>
          </a:bodyPr>
          <a:lstStyle/>
          <a:p>
            <a:r>
              <a:rPr lang="fr-FR" sz="3200" dirty="0"/>
              <a:t>Slave trade </a:t>
            </a:r>
            <a:r>
              <a:rPr lang="fr-FR" sz="3200" dirty="0" err="1"/>
              <a:t>ended</a:t>
            </a:r>
            <a:r>
              <a:rPr lang="fr-FR" sz="3200" dirty="0"/>
              <a:t> in </a:t>
            </a:r>
            <a:r>
              <a:rPr lang="fr-FR" sz="3200" dirty="0" smtClean="0"/>
              <a:t>1807 by Britain; </a:t>
            </a:r>
            <a:r>
              <a:rPr lang="fr-FR" sz="3200" dirty="0"/>
              <a:t>slavery </a:t>
            </a:r>
            <a:r>
              <a:rPr lang="fr-FR" sz="3200" dirty="0" err="1"/>
              <a:t>abolished</a:t>
            </a:r>
            <a:r>
              <a:rPr lang="fr-FR" sz="3200" dirty="0"/>
              <a:t> in </a:t>
            </a:r>
            <a:r>
              <a:rPr lang="fr-FR" sz="3200" dirty="0" smtClean="0"/>
              <a:t>1833-1843 in British colonies </a:t>
            </a:r>
          </a:p>
          <a:p>
            <a:r>
              <a:rPr lang="fr-FR" sz="3200" dirty="0" smtClean="0"/>
              <a:t>Abolition law </a:t>
            </a:r>
            <a:r>
              <a:rPr lang="fr-FR" sz="3200" dirty="0" err="1"/>
              <a:t>voted</a:t>
            </a:r>
            <a:r>
              <a:rPr lang="fr-FR" sz="3200" dirty="0"/>
              <a:t> in </a:t>
            </a:r>
            <a:r>
              <a:rPr lang="fr-FR" sz="3200" dirty="0" smtClean="0"/>
              <a:t>1833 </a:t>
            </a:r>
            <a:r>
              <a:rPr lang="fr-FR" sz="3200" dirty="0"/>
              <a:t>but </a:t>
            </a:r>
            <a:r>
              <a:rPr lang="fr-FR" sz="3200" dirty="0" err="1"/>
              <a:t>applied</a:t>
            </a:r>
            <a:r>
              <a:rPr lang="fr-FR" sz="3200" dirty="0"/>
              <a:t> </a:t>
            </a:r>
            <a:r>
              <a:rPr lang="fr-FR" sz="3200" dirty="0" err="1" smtClean="0"/>
              <a:t>gradually</a:t>
            </a:r>
            <a:r>
              <a:rPr lang="fr-FR" sz="3200" dirty="0" smtClean="0"/>
              <a:t>: </a:t>
            </a:r>
            <a:r>
              <a:rPr lang="fr-FR" sz="3200" dirty="0" err="1" smtClean="0"/>
              <a:t>sophisticated</a:t>
            </a:r>
            <a:r>
              <a:rPr lang="fr-FR" sz="3200" dirty="0" smtClean="0"/>
              <a:t> system of compensation to slave </a:t>
            </a:r>
            <a:r>
              <a:rPr lang="fr-FR" sz="3200" dirty="0" err="1" smtClean="0"/>
              <a:t>owners</a:t>
            </a:r>
            <a:r>
              <a:rPr lang="fr-FR" sz="3200" dirty="0" smtClean="0"/>
              <a:t> </a:t>
            </a:r>
            <a:endParaRPr lang="fr-FR" sz="3200" dirty="0"/>
          </a:p>
          <a:p>
            <a:r>
              <a:rPr lang="fr-FR" sz="3200" dirty="0" smtClean="0"/>
              <a:t>Key </a:t>
            </a:r>
            <a:r>
              <a:rPr lang="fr-FR" sz="3200" dirty="0" err="1" smtClean="0"/>
              <a:t>role</a:t>
            </a:r>
            <a:r>
              <a:rPr lang="fr-FR" sz="3200" dirty="0" smtClean="0"/>
              <a:t> </a:t>
            </a:r>
            <a:r>
              <a:rPr lang="fr-FR" sz="3200" dirty="0" err="1" smtClean="0"/>
              <a:t>played</a:t>
            </a:r>
            <a:r>
              <a:rPr lang="fr-FR" sz="3200" dirty="0" smtClean="0"/>
              <a:t> by bloody slave </a:t>
            </a:r>
            <a:r>
              <a:rPr lang="fr-FR" sz="3200" dirty="0" err="1" smtClean="0"/>
              <a:t>revolts</a:t>
            </a:r>
            <a:r>
              <a:rPr lang="fr-FR" sz="3200" dirty="0" smtClean="0"/>
              <a:t> in </a:t>
            </a:r>
            <a:r>
              <a:rPr lang="fr-FR" sz="3200" dirty="0" err="1" smtClean="0"/>
              <a:t>Jamaica</a:t>
            </a:r>
            <a:r>
              <a:rPr lang="fr-FR" sz="3200" dirty="0" smtClean="0"/>
              <a:t> 1831, </a:t>
            </a:r>
            <a:r>
              <a:rPr lang="fr-FR" sz="3200" dirty="0" err="1" smtClean="0"/>
              <a:t>following</a:t>
            </a:r>
            <a:r>
              <a:rPr lang="fr-FR" sz="3200" dirty="0" smtClean="0"/>
              <a:t> Guyana 1815, Guadeloupe </a:t>
            </a:r>
            <a:r>
              <a:rPr lang="fr-FR" sz="3200" dirty="0"/>
              <a:t>1802, </a:t>
            </a:r>
            <a:r>
              <a:rPr lang="fr-FR" sz="3200" dirty="0" err="1" smtClean="0"/>
              <a:t>Haiti</a:t>
            </a:r>
            <a:r>
              <a:rPr lang="fr-FR" sz="3200" dirty="0" smtClean="0"/>
              <a:t> 1791</a:t>
            </a:r>
            <a:endParaRPr lang="fr-FR" sz="3200" dirty="0"/>
          </a:p>
          <a:p>
            <a:r>
              <a:rPr lang="fr-FR" sz="3200" dirty="0" smtClean="0"/>
              <a:t>Total </a:t>
            </a:r>
            <a:r>
              <a:rPr lang="fr-FR" sz="3200" dirty="0" err="1"/>
              <a:t>emancipated</a:t>
            </a:r>
            <a:r>
              <a:rPr lang="fr-FR" sz="3200" dirty="0"/>
              <a:t> in 1833-1843: about 800,000 slaves             </a:t>
            </a:r>
            <a:r>
              <a:rPr lang="fr-FR" sz="3200" dirty="0" smtClean="0"/>
              <a:t>      (</a:t>
            </a:r>
            <a:r>
              <a:rPr lang="fr-FR" sz="3200" dirty="0"/>
              <a:t>incl. about 700,000 in West Indies</a:t>
            </a:r>
            <a:r>
              <a:rPr lang="fr-FR" sz="3200" dirty="0" smtClean="0"/>
              <a:t>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0311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5861" y="725616"/>
            <a:ext cx="10913165" cy="5297497"/>
          </a:xfrm>
        </p:spPr>
        <p:txBody>
          <a:bodyPr>
            <a:noAutofit/>
          </a:bodyPr>
          <a:lstStyle/>
          <a:p>
            <a:r>
              <a:rPr lang="fr-FR" sz="3200" dirty="0" smtClean="0"/>
              <a:t>Main </a:t>
            </a:r>
            <a:r>
              <a:rPr lang="fr-FR" sz="3200" dirty="0"/>
              <a:t>concentrations of slaves </a:t>
            </a:r>
            <a:r>
              <a:rPr lang="fr-FR" sz="3200" dirty="0" err="1"/>
              <a:t>within</a:t>
            </a:r>
            <a:r>
              <a:rPr lang="fr-FR" sz="3200" dirty="0"/>
              <a:t> British </a:t>
            </a:r>
            <a:r>
              <a:rPr lang="fr-FR" sz="3200" dirty="0" smtClean="0"/>
              <a:t>Empire 1780-1840:</a:t>
            </a:r>
            <a:endParaRPr lang="fr-FR" sz="3200" dirty="0"/>
          </a:p>
          <a:p>
            <a:pPr>
              <a:buFontTx/>
              <a:buChar char="-"/>
            </a:pPr>
            <a:r>
              <a:rPr lang="fr-FR" sz="3200" dirty="0"/>
              <a:t>British </a:t>
            </a:r>
            <a:r>
              <a:rPr lang="fr-FR" sz="3200" dirty="0" smtClean="0"/>
              <a:t>Caribbean </a:t>
            </a:r>
            <a:r>
              <a:rPr lang="fr-FR" sz="3200" dirty="0"/>
              <a:t>(« West Indies »): </a:t>
            </a:r>
            <a:r>
              <a:rPr lang="fr-FR" sz="3200" dirty="0" err="1"/>
              <a:t>Jamaica</a:t>
            </a:r>
            <a:r>
              <a:rPr lang="fr-FR" sz="3200" dirty="0"/>
              <a:t>, Trinidad &amp; Tobago, </a:t>
            </a:r>
            <a:r>
              <a:rPr lang="fr-FR" sz="3200" dirty="0" err="1"/>
              <a:t>Barbados</a:t>
            </a:r>
            <a:r>
              <a:rPr lang="fr-FR" sz="3200" dirty="0"/>
              <a:t>, Bahamas, etc. </a:t>
            </a:r>
            <a:endParaRPr lang="fr-FR" sz="3200" dirty="0" smtClean="0"/>
          </a:p>
          <a:p>
            <a:pPr marL="0" indent="0">
              <a:buNone/>
            </a:pPr>
            <a:r>
              <a:rPr lang="fr-FR" sz="3200" dirty="0"/>
              <a:t> </a:t>
            </a:r>
            <a:r>
              <a:rPr lang="fr-FR" sz="3200" dirty="0" smtClean="0"/>
              <a:t>  [</a:t>
            </a:r>
            <a:r>
              <a:rPr lang="fr-FR" sz="3200" dirty="0"/>
              <a:t>≠ French Antilles: Martinique, </a:t>
            </a:r>
            <a:r>
              <a:rPr lang="fr-FR" sz="3200" dirty="0" smtClean="0"/>
              <a:t>Guadeloupe, etc.]</a:t>
            </a:r>
          </a:p>
          <a:p>
            <a:pPr>
              <a:buNone/>
            </a:pPr>
            <a:r>
              <a:rPr lang="fr-FR" sz="3200" dirty="0" smtClean="0"/>
              <a:t>   [≠ </a:t>
            </a:r>
            <a:r>
              <a:rPr lang="fr-FR" sz="3200" dirty="0" err="1" smtClean="0"/>
              <a:t>two</a:t>
            </a:r>
            <a:r>
              <a:rPr lang="fr-FR" sz="3200" dirty="0" smtClean="0"/>
              <a:t> </a:t>
            </a:r>
            <a:r>
              <a:rPr lang="fr-FR" sz="3200" dirty="0" err="1" smtClean="0"/>
              <a:t>largest</a:t>
            </a:r>
            <a:r>
              <a:rPr lang="fr-FR" sz="3200" dirty="0" smtClean="0"/>
              <a:t> Caribbean </a:t>
            </a:r>
            <a:r>
              <a:rPr lang="fr-FR" sz="3200" dirty="0" err="1" smtClean="0"/>
              <a:t>islands</a:t>
            </a:r>
            <a:r>
              <a:rPr lang="fr-FR" sz="3200" dirty="0" smtClean="0"/>
              <a:t>: Cuba (Spain, slave trade </a:t>
            </a:r>
            <a:r>
              <a:rPr lang="fr-FR" sz="3200" dirty="0" err="1" smtClean="0"/>
              <a:t>until</a:t>
            </a:r>
            <a:r>
              <a:rPr lang="fr-FR" sz="3200" dirty="0" smtClean="0"/>
              <a:t> 1867, slavery </a:t>
            </a:r>
            <a:r>
              <a:rPr lang="fr-FR" sz="3200" dirty="0" err="1" smtClean="0"/>
              <a:t>until</a:t>
            </a:r>
            <a:r>
              <a:rPr lang="fr-FR" sz="3200" dirty="0" smtClean="0"/>
              <a:t> 1886) &amp; Hispaniola (</a:t>
            </a:r>
            <a:r>
              <a:rPr lang="fr-FR" sz="3200" dirty="0" err="1" smtClean="0"/>
              <a:t>Haiti</a:t>
            </a:r>
            <a:r>
              <a:rPr lang="fr-FR" sz="3200" dirty="0" smtClean="0"/>
              <a:t>/</a:t>
            </a:r>
            <a:r>
              <a:rPr lang="fr-FR" sz="3200" dirty="0" err="1" smtClean="0"/>
              <a:t>Dominican</a:t>
            </a:r>
            <a:r>
              <a:rPr lang="fr-FR" sz="3200" dirty="0" smtClean="0"/>
              <a:t> </a:t>
            </a:r>
            <a:r>
              <a:rPr lang="fr-FR" sz="3200" dirty="0" err="1" smtClean="0"/>
              <a:t>Rep</a:t>
            </a:r>
            <a:r>
              <a:rPr lang="fr-FR" sz="3200" dirty="0" smtClean="0"/>
              <a:t>.)]</a:t>
            </a:r>
          </a:p>
          <a:p>
            <a:pPr>
              <a:buFontTx/>
              <a:buChar char="-"/>
            </a:pPr>
            <a:r>
              <a:rPr lang="fr-FR" sz="3200" dirty="0" err="1" smtClean="0"/>
              <a:t>Indian</a:t>
            </a:r>
            <a:r>
              <a:rPr lang="fr-FR" sz="3200" dirty="0" smtClean="0"/>
              <a:t> </a:t>
            </a:r>
            <a:r>
              <a:rPr lang="fr-FR" sz="3200" dirty="0" err="1"/>
              <a:t>Ocean</a:t>
            </a:r>
            <a:r>
              <a:rPr lang="fr-FR" sz="3200" dirty="0"/>
              <a:t>: </a:t>
            </a:r>
            <a:r>
              <a:rPr lang="fr-FR" sz="3200" dirty="0" err="1"/>
              <a:t>Mauritius</a:t>
            </a:r>
            <a:r>
              <a:rPr lang="fr-FR" sz="3200" dirty="0"/>
              <a:t> (« Ile de France » </a:t>
            </a:r>
            <a:r>
              <a:rPr lang="fr-FR" sz="3200" dirty="0" err="1"/>
              <a:t>until</a:t>
            </a:r>
            <a:r>
              <a:rPr lang="fr-FR" sz="3200" dirty="0"/>
              <a:t> 1810, </a:t>
            </a:r>
            <a:r>
              <a:rPr lang="fr-FR" sz="3200" dirty="0" err="1"/>
              <a:t>then</a:t>
            </a:r>
            <a:r>
              <a:rPr lang="fr-FR" sz="3200" dirty="0"/>
              <a:t> </a:t>
            </a:r>
            <a:r>
              <a:rPr lang="fr-FR" sz="3200" dirty="0" err="1"/>
              <a:t>became</a:t>
            </a:r>
            <a:r>
              <a:rPr lang="fr-FR" sz="3200" dirty="0"/>
              <a:t> British) [≠ </a:t>
            </a:r>
            <a:r>
              <a:rPr lang="fr-FR" sz="3200" dirty="0" err="1"/>
              <a:t>Reunion</a:t>
            </a:r>
            <a:r>
              <a:rPr lang="fr-FR" sz="3200" dirty="0"/>
              <a:t>, « Ile Bourbon », </a:t>
            </a:r>
            <a:r>
              <a:rPr lang="fr-FR" sz="3200" dirty="0" err="1"/>
              <a:t>remained</a:t>
            </a:r>
            <a:r>
              <a:rPr lang="fr-FR" sz="3200" dirty="0"/>
              <a:t> French]</a:t>
            </a:r>
          </a:p>
          <a:p>
            <a:pPr>
              <a:buFontTx/>
              <a:buChar char="-"/>
            </a:pPr>
            <a:r>
              <a:rPr lang="fr-FR" sz="3200" dirty="0"/>
              <a:t> Cape </a:t>
            </a:r>
            <a:r>
              <a:rPr lang="fr-FR" sz="3200" dirty="0" err="1"/>
              <a:t>colony</a:t>
            </a:r>
            <a:r>
              <a:rPr lang="fr-FR" sz="3200" dirty="0"/>
              <a:t> (South Africa</a:t>
            </a:r>
            <a:r>
              <a:rPr lang="fr-FR" sz="3200" dirty="0" smtClean="0"/>
              <a:t>)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77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026" y="248479"/>
            <a:ext cx="11807687" cy="6341164"/>
          </a:xfrm>
        </p:spPr>
        <p:txBody>
          <a:bodyPr>
            <a:normAutofit/>
          </a:bodyPr>
          <a:lstStyle/>
          <a:p>
            <a:r>
              <a:rPr lang="fr-FR" b="1" dirty="0"/>
              <a:t>1833 law </a:t>
            </a:r>
            <a:r>
              <a:rPr lang="fr-FR" dirty="0" err="1"/>
              <a:t>introduced</a:t>
            </a:r>
            <a:r>
              <a:rPr lang="fr-FR" dirty="0"/>
              <a:t> financial compensation for slave </a:t>
            </a:r>
            <a:r>
              <a:rPr lang="fr-FR" dirty="0" err="1"/>
              <a:t>owners</a:t>
            </a:r>
            <a:r>
              <a:rPr lang="fr-FR" dirty="0"/>
              <a:t> (not for slaves!) </a:t>
            </a:r>
            <a:r>
              <a:rPr lang="fr-FR" b="1" dirty="0"/>
              <a:t>= an </a:t>
            </a:r>
            <a:r>
              <a:rPr lang="fr-FR" b="1" dirty="0" err="1"/>
              <a:t>extreme</a:t>
            </a:r>
            <a:r>
              <a:rPr lang="fr-FR" b="1" dirty="0"/>
              <a:t> illustration of the 19</a:t>
            </a:r>
            <a:r>
              <a:rPr lang="fr-FR" b="1" baseline="30000" dirty="0"/>
              <a:t>c</a:t>
            </a:r>
            <a:r>
              <a:rPr lang="fr-FR" b="1" dirty="0"/>
              <a:t> </a:t>
            </a:r>
            <a:r>
              <a:rPr lang="fr-FR" b="1" dirty="0" err="1"/>
              <a:t>regime</a:t>
            </a:r>
            <a:r>
              <a:rPr lang="fr-FR" b="1" dirty="0"/>
              <a:t> of </a:t>
            </a:r>
            <a:r>
              <a:rPr lang="fr-FR" b="1" dirty="0" err="1"/>
              <a:t>private</a:t>
            </a:r>
            <a:r>
              <a:rPr lang="fr-FR" b="1" dirty="0"/>
              <a:t> property </a:t>
            </a:r>
            <a:r>
              <a:rPr lang="fr-FR" b="1" dirty="0" err="1"/>
              <a:t>sacralization</a:t>
            </a:r>
            <a:endParaRPr lang="fr-FR" b="1" dirty="0"/>
          </a:p>
          <a:p>
            <a:r>
              <a:rPr lang="fr-FR" dirty="0"/>
              <a:t>20 million £ </a:t>
            </a:r>
            <a:r>
              <a:rPr lang="fr-FR" dirty="0" err="1"/>
              <a:t>were</a:t>
            </a:r>
            <a:r>
              <a:rPr lang="fr-FR" dirty="0"/>
              <a:t> </a:t>
            </a:r>
            <a:r>
              <a:rPr lang="fr-FR" dirty="0" err="1"/>
              <a:t>paid</a:t>
            </a:r>
            <a:r>
              <a:rPr lang="fr-FR" dirty="0"/>
              <a:t> to 3000 slave </a:t>
            </a:r>
            <a:r>
              <a:rPr lang="fr-FR" dirty="0" err="1" smtClean="0"/>
              <a:t>owners</a:t>
            </a:r>
            <a:r>
              <a:rPr lang="fr-FR" dirty="0" smtClean="0"/>
              <a:t>: about </a:t>
            </a:r>
            <a:r>
              <a:rPr lang="fr-FR" dirty="0"/>
              <a:t>5% of British GDP of the time, </a:t>
            </a:r>
            <a:r>
              <a:rPr lang="fr-FR" dirty="0" err="1"/>
              <a:t>financed</a:t>
            </a:r>
            <a:r>
              <a:rPr lang="fr-FR" dirty="0"/>
              <a:t> by </a:t>
            </a:r>
            <a:r>
              <a:rPr lang="fr-FR" dirty="0" err="1"/>
              <a:t>increased</a:t>
            </a:r>
            <a:r>
              <a:rPr lang="fr-FR" dirty="0"/>
              <a:t> </a:t>
            </a:r>
            <a:r>
              <a:rPr lang="fr-FR" dirty="0" smtClean="0"/>
              <a:t>public </a:t>
            </a:r>
            <a:r>
              <a:rPr lang="fr-FR" dirty="0"/>
              <a:t>debt, i.e. by British tax revenues </a:t>
            </a:r>
            <a:r>
              <a:rPr lang="fr-FR" dirty="0" smtClean="0"/>
              <a:t>(</a:t>
            </a:r>
            <a:r>
              <a:rPr lang="fr-FR" dirty="0" err="1" smtClean="0"/>
              <a:t>mostly</a:t>
            </a:r>
            <a:r>
              <a:rPr lang="fr-FR" dirty="0" smtClean="0"/>
              <a:t> indirect </a:t>
            </a:r>
            <a:r>
              <a:rPr lang="fr-FR" dirty="0"/>
              <a:t>taxation). Equivalent to 10 </a:t>
            </a:r>
            <a:r>
              <a:rPr lang="fr-FR" dirty="0" err="1"/>
              <a:t>years</a:t>
            </a:r>
            <a:r>
              <a:rPr lang="fr-FR" dirty="0"/>
              <a:t> of education </a:t>
            </a:r>
            <a:r>
              <a:rPr lang="fr-FR" dirty="0" smtClean="0"/>
              <a:t>budget</a:t>
            </a:r>
            <a:r>
              <a:rPr lang="fr-FR" dirty="0"/>
              <a:t> </a:t>
            </a:r>
            <a:r>
              <a:rPr lang="fr-FR" dirty="0" smtClean="0"/>
              <a:t>of the time! </a:t>
            </a:r>
            <a:endParaRPr lang="fr-FR" dirty="0"/>
          </a:p>
          <a:p>
            <a:r>
              <a:rPr lang="fr-FR" dirty="0"/>
              <a:t>Equivalent to about 100 billions euros </a:t>
            </a:r>
            <a:r>
              <a:rPr lang="fr-FR" dirty="0" err="1"/>
              <a:t>today</a:t>
            </a:r>
            <a:r>
              <a:rPr lang="fr-FR" dirty="0"/>
              <a:t> (5% GDP), i.e. </a:t>
            </a: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payment</a:t>
            </a:r>
            <a:r>
              <a:rPr lang="fr-FR" dirty="0"/>
              <a:t> of about 30 million euros to </a:t>
            </a:r>
            <a:r>
              <a:rPr lang="fr-FR" dirty="0" err="1"/>
              <a:t>each</a:t>
            </a:r>
            <a:r>
              <a:rPr lang="fr-FR" dirty="0"/>
              <a:t> of the 3000 slave </a:t>
            </a:r>
            <a:r>
              <a:rPr lang="fr-FR" dirty="0" err="1" smtClean="0"/>
              <a:t>owners</a:t>
            </a:r>
            <a:r>
              <a:rPr lang="fr-FR" dirty="0" smtClean="0"/>
              <a:t>. </a:t>
            </a:r>
          </a:p>
          <a:p>
            <a:r>
              <a:rPr lang="fr-FR" dirty="0" smtClean="0"/>
              <a:t>Complete </a:t>
            </a:r>
            <a:r>
              <a:rPr lang="fr-FR" dirty="0" err="1"/>
              <a:t>list</a:t>
            </a:r>
            <a:r>
              <a:rPr lang="fr-FR" dirty="0"/>
              <a:t> of </a:t>
            </a:r>
            <a:r>
              <a:rPr lang="fr-FR" dirty="0" err="1"/>
              <a:t>recipients</a:t>
            </a:r>
            <a:r>
              <a:rPr lang="fr-FR" dirty="0"/>
              <a:t> and </a:t>
            </a:r>
            <a:r>
              <a:rPr lang="fr-FR" dirty="0" err="1"/>
              <a:t>historical</a:t>
            </a:r>
            <a:r>
              <a:rPr lang="fr-FR" dirty="0"/>
              <a:t> </a:t>
            </a:r>
            <a:r>
              <a:rPr lang="fr-FR" dirty="0" err="1"/>
              <a:t>analysis</a:t>
            </a:r>
            <a:r>
              <a:rPr lang="fr-FR" dirty="0"/>
              <a:t> on </a:t>
            </a:r>
            <a:r>
              <a:rPr lang="en-US" dirty="0" smtClean="0">
                <a:hlinkClick r:id="rId2"/>
              </a:rPr>
              <a:t>"</a:t>
            </a:r>
            <a:r>
              <a:rPr lang="en-US" dirty="0">
                <a:hlinkClick r:id="rId2"/>
              </a:rPr>
              <a:t>The Legacies of British Slave-ownership" website</a:t>
            </a:r>
            <a:r>
              <a:rPr lang="en-US" dirty="0"/>
              <a:t>  </a:t>
            </a:r>
            <a:r>
              <a:rPr lang="en-US" dirty="0" smtClean="0"/>
              <a:t>(</a:t>
            </a:r>
            <a:r>
              <a:rPr lang="en-US" dirty="0"/>
              <a:t>UCL history </a:t>
            </a:r>
            <a:r>
              <a:rPr lang="en-US" dirty="0" err="1"/>
              <a:t>dept</a:t>
            </a:r>
            <a:r>
              <a:rPr lang="en-US" dirty="0"/>
              <a:t> project) (released in 2013, big public scandal, several well-known British families were on the list, including a cousin of </a:t>
            </a:r>
            <a:r>
              <a:rPr lang="en-US" dirty="0" smtClean="0"/>
              <a:t>Conservative PM </a:t>
            </a:r>
            <a:r>
              <a:rPr lang="en-US" dirty="0"/>
              <a:t>Cameron)</a:t>
            </a:r>
          </a:p>
          <a:p>
            <a:r>
              <a:rPr lang="en-US" dirty="0"/>
              <a:t>See </a:t>
            </a:r>
            <a:r>
              <a:rPr lang="en-US" dirty="0" smtClean="0"/>
              <a:t>N</a:t>
            </a:r>
            <a:r>
              <a:rPr lang="en-US" dirty="0"/>
              <a:t>. Draper, </a:t>
            </a:r>
            <a:r>
              <a:rPr lang="en-US" i="1" dirty="0"/>
              <a:t>The Price of Emancipation: </a:t>
            </a:r>
            <a:r>
              <a:rPr lang="en-US" i="1" dirty="0" smtClean="0"/>
              <a:t>Slave-Ownership, Compensation </a:t>
            </a:r>
            <a:r>
              <a:rPr lang="en-US" i="1" dirty="0"/>
              <a:t>and British Society at the End of Slavery</a:t>
            </a:r>
            <a:r>
              <a:rPr lang="en-US" dirty="0"/>
              <a:t>, CUP </a:t>
            </a:r>
            <a:r>
              <a:rPr lang="en-US" dirty="0" smtClean="0"/>
              <a:t>2010; C. Hall et al, </a:t>
            </a:r>
            <a:r>
              <a:rPr lang="en-US" i="1" dirty="0" smtClean="0"/>
              <a:t>Legacies of British Slave-Ownership: Colonial Slavery and the Formation of Victorian Britain</a:t>
            </a:r>
            <a:r>
              <a:rPr lang="en-US" dirty="0" smtClean="0"/>
              <a:t>, 2014</a:t>
            </a:r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277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795131"/>
            <a:ext cx="11668540" cy="5729702"/>
          </a:xfrm>
        </p:spPr>
        <p:txBody>
          <a:bodyPr>
            <a:normAutofit/>
          </a:bodyPr>
          <a:lstStyle/>
          <a:p>
            <a:r>
              <a:rPr lang="fr-FR" b="1" dirty="0" smtClean="0"/>
              <a:t>Basic justification of compensation to slave-</a:t>
            </a:r>
            <a:r>
              <a:rPr lang="fr-FR" b="1" dirty="0" err="1" smtClean="0"/>
              <a:t>owners</a:t>
            </a:r>
            <a:r>
              <a:rPr lang="fr-FR" b="1" dirty="0" smtClean="0"/>
              <a:t> </a:t>
            </a:r>
            <a:r>
              <a:rPr lang="fr-FR" b="1" dirty="0" err="1" smtClean="0"/>
              <a:t>during</a:t>
            </a:r>
            <a:r>
              <a:rPr lang="fr-FR" b="1" dirty="0" smtClean="0"/>
              <a:t> 1831-33 </a:t>
            </a:r>
            <a:r>
              <a:rPr lang="fr-FR" b="1" dirty="0" err="1" smtClean="0"/>
              <a:t>debates</a:t>
            </a:r>
            <a:r>
              <a:rPr lang="fr-FR" dirty="0" smtClean="0"/>
              <a:t>:     if slave-</a:t>
            </a:r>
            <a:r>
              <a:rPr lang="fr-FR" dirty="0" err="1" smtClean="0"/>
              <a:t>owners</a:t>
            </a:r>
            <a:r>
              <a:rPr lang="fr-FR" dirty="0" smtClean="0"/>
              <a:t> </a:t>
            </a:r>
            <a:r>
              <a:rPr lang="fr-FR" dirty="0" err="1" smtClean="0"/>
              <a:t>loose</a:t>
            </a:r>
            <a:r>
              <a:rPr lang="fr-FR" dirty="0" smtClean="0"/>
              <a:t> </a:t>
            </a:r>
            <a:r>
              <a:rPr lang="fr-FR" dirty="0" err="1" smtClean="0"/>
              <a:t>entirely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property, </a:t>
            </a:r>
            <a:r>
              <a:rPr lang="fr-FR" dirty="0" err="1" smtClean="0"/>
              <a:t>with</a:t>
            </a:r>
            <a:r>
              <a:rPr lang="fr-FR" dirty="0" smtClean="0"/>
              <a:t> no compensation,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about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sold</a:t>
            </a:r>
            <a:r>
              <a:rPr lang="fr-FR" dirty="0" smtClean="0"/>
              <a:t> </a:t>
            </a:r>
            <a:r>
              <a:rPr lang="fr-FR" dirty="0" err="1" smtClean="0"/>
              <a:t>their</a:t>
            </a:r>
            <a:r>
              <a:rPr lang="fr-FR" dirty="0" smtClean="0"/>
              <a:t> slaves a few </a:t>
            </a:r>
            <a:r>
              <a:rPr lang="fr-FR" dirty="0" err="1" smtClean="0"/>
              <a:t>weeks</a:t>
            </a:r>
            <a:r>
              <a:rPr lang="fr-FR" dirty="0" smtClean="0"/>
              <a:t> or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and now </a:t>
            </a:r>
            <a:r>
              <a:rPr lang="fr-FR" dirty="0" err="1" smtClean="0"/>
              <a:t>possess</a:t>
            </a:r>
            <a:r>
              <a:rPr lang="fr-FR" dirty="0" smtClean="0"/>
              <a:t> financial </a:t>
            </a:r>
            <a:r>
              <a:rPr lang="fr-FR" dirty="0" err="1" smtClean="0"/>
              <a:t>assets</a:t>
            </a:r>
            <a:r>
              <a:rPr lang="fr-FR" dirty="0" smtClean="0"/>
              <a:t> or real estate? </a:t>
            </a:r>
          </a:p>
          <a:p>
            <a:r>
              <a:rPr lang="fr-FR" dirty="0" smtClean="0"/>
              <a:t>I.e. if we </a:t>
            </a:r>
            <a:r>
              <a:rPr lang="fr-FR" dirty="0" err="1" smtClean="0"/>
              <a:t>expropriate</a:t>
            </a:r>
            <a:r>
              <a:rPr lang="fr-FR" dirty="0" smtClean="0"/>
              <a:t> slave </a:t>
            </a:r>
            <a:r>
              <a:rPr lang="fr-FR" dirty="0" err="1" smtClean="0"/>
              <a:t>owners</a:t>
            </a:r>
            <a:r>
              <a:rPr lang="fr-FR" dirty="0"/>
              <a:t> </a:t>
            </a:r>
            <a:r>
              <a:rPr lang="fr-FR" dirty="0" err="1" smtClean="0"/>
              <a:t>without</a:t>
            </a:r>
            <a:r>
              <a:rPr lang="fr-FR" dirty="0" smtClean="0"/>
              <a:t> a </a:t>
            </a:r>
            <a:r>
              <a:rPr lang="fr-FR" dirty="0" err="1" smtClean="0"/>
              <a:t>proper</a:t>
            </a:r>
            <a:r>
              <a:rPr lang="fr-FR" dirty="0" smtClean="0"/>
              <a:t> compensation, </a:t>
            </a:r>
            <a:r>
              <a:rPr lang="fr-FR" dirty="0" err="1" smtClean="0"/>
              <a:t>then</a:t>
            </a:r>
            <a:r>
              <a:rPr lang="fr-FR" dirty="0" smtClean="0"/>
              <a:t> we are </a:t>
            </a:r>
            <a:r>
              <a:rPr lang="fr-FR" dirty="0" err="1" smtClean="0"/>
              <a:t>going</a:t>
            </a:r>
            <a:r>
              <a:rPr lang="fr-FR" dirty="0" smtClean="0"/>
              <a:t> to open the Pandora’s box of property rights in </a:t>
            </a:r>
            <a:r>
              <a:rPr lang="fr-FR" dirty="0" err="1" smtClean="0"/>
              <a:t>general</a:t>
            </a:r>
            <a:r>
              <a:rPr lang="fr-FR" dirty="0" smtClean="0"/>
              <a:t>, and we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never</a:t>
            </a:r>
            <a:r>
              <a:rPr lang="fr-FR" dirty="0" smtClean="0"/>
              <a:t> know </a:t>
            </a:r>
            <a:r>
              <a:rPr lang="fr-FR" dirty="0" err="1" smtClean="0"/>
              <a:t>where</a:t>
            </a:r>
            <a:r>
              <a:rPr lang="fr-FR" dirty="0" smtClean="0"/>
              <a:t> to stop; </a:t>
            </a:r>
            <a:r>
              <a:rPr lang="fr-FR" dirty="0" err="1" smtClean="0"/>
              <a:t>therefore</a:t>
            </a:r>
            <a:r>
              <a:rPr lang="fr-FR" dirty="0" smtClean="0"/>
              <a:t> we </a:t>
            </a:r>
            <a:r>
              <a:rPr lang="fr-FR" dirty="0" err="1" smtClean="0"/>
              <a:t>should</a:t>
            </a:r>
            <a:r>
              <a:rPr lang="fr-FR" dirty="0" smtClean="0"/>
              <a:t> have full compensation</a:t>
            </a:r>
          </a:p>
          <a:p>
            <a:r>
              <a:rPr lang="fr-FR" b="1" dirty="0" err="1" smtClean="0"/>
              <a:t>Same</a:t>
            </a:r>
            <a:r>
              <a:rPr lang="fr-FR" b="1" dirty="0" smtClean="0"/>
              <a:t> basic « Pandora’s box » argument as </a:t>
            </a:r>
            <a:r>
              <a:rPr lang="fr-FR" b="1" dirty="0" err="1" smtClean="0"/>
              <a:t>during</a:t>
            </a:r>
            <a:r>
              <a:rPr lang="fr-FR" b="1" dirty="0" smtClean="0"/>
              <a:t> the French Revolution about « corvées » and </a:t>
            </a:r>
            <a:r>
              <a:rPr lang="fr-FR" b="1" dirty="0" err="1" smtClean="0"/>
              <a:t>during</a:t>
            </a:r>
            <a:r>
              <a:rPr lang="fr-FR" b="1" dirty="0" smtClean="0"/>
              <a:t> the Irish </a:t>
            </a:r>
            <a:r>
              <a:rPr lang="fr-FR" b="1" dirty="0" err="1" smtClean="0"/>
              <a:t>debate</a:t>
            </a:r>
            <a:r>
              <a:rPr lang="fr-FR" b="1" dirty="0" smtClean="0"/>
              <a:t> about land redistribution</a:t>
            </a:r>
            <a:r>
              <a:rPr lang="fr-FR" dirty="0" smtClean="0"/>
              <a:t>:    do not question property rights </a:t>
            </a:r>
            <a:r>
              <a:rPr lang="fr-FR" dirty="0" err="1" smtClean="0"/>
              <a:t>acquired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, </a:t>
            </a:r>
            <a:r>
              <a:rPr lang="fr-FR" dirty="0" err="1" smtClean="0"/>
              <a:t>otherwise</a:t>
            </a:r>
            <a:r>
              <a:rPr lang="fr-FR" dirty="0" smtClean="0"/>
              <a:t> </a:t>
            </a:r>
            <a:r>
              <a:rPr lang="fr-FR" dirty="0" err="1" smtClean="0"/>
              <a:t>you’ll</a:t>
            </a:r>
            <a:r>
              <a:rPr lang="fr-FR" dirty="0" smtClean="0"/>
              <a:t> end up </a:t>
            </a:r>
            <a:r>
              <a:rPr lang="fr-FR" dirty="0" err="1" smtClean="0"/>
              <a:t>with</a:t>
            </a:r>
            <a:r>
              <a:rPr lang="fr-FR" dirty="0" smtClean="0"/>
              <a:t> a </a:t>
            </a:r>
            <a:r>
              <a:rPr lang="fr-FR" dirty="0" err="1" smtClean="0"/>
              <a:t>complete</a:t>
            </a:r>
            <a:r>
              <a:rPr lang="fr-FR" dirty="0" smtClean="0"/>
              <a:t> destruction of </a:t>
            </a:r>
            <a:r>
              <a:rPr lang="fr-FR" dirty="0" err="1" smtClean="0"/>
              <a:t>proprietarian</a:t>
            </a:r>
            <a:r>
              <a:rPr lang="fr-FR" dirty="0" smtClean="0"/>
              <a:t> </a:t>
            </a:r>
            <a:r>
              <a:rPr lang="fr-FR" dirty="0" err="1" smtClean="0"/>
              <a:t>prosperity</a:t>
            </a:r>
            <a:r>
              <a:rPr lang="fr-FR" dirty="0" smtClean="0"/>
              <a:t> and social </a:t>
            </a:r>
            <a:r>
              <a:rPr lang="fr-FR" dirty="0" err="1" smtClean="0"/>
              <a:t>order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793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357" y="447261"/>
            <a:ext cx="11499573" cy="6013174"/>
          </a:xfrm>
        </p:spPr>
        <p:txBody>
          <a:bodyPr>
            <a:normAutofit lnSpcReduction="10000"/>
          </a:bodyPr>
          <a:lstStyle/>
          <a:p>
            <a:r>
              <a:rPr lang="fr-FR" b="1" dirty="0" err="1" smtClean="0"/>
              <a:t>Same</a:t>
            </a:r>
            <a:r>
              <a:rPr lang="fr-FR" b="1" dirty="0" smtClean="0"/>
              <a:t> arguments in France </a:t>
            </a:r>
            <a:r>
              <a:rPr lang="fr-FR" b="1" dirty="0" err="1" smtClean="0"/>
              <a:t>during</a:t>
            </a:r>
            <a:r>
              <a:rPr lang="fr-FR" b="1" dirty="0" smtClean="0"/>
              <a:t> the 1843-1848 </a:t>
            </a:r>
            <a:r>
              <a:rPr lang="fr-FR" b="1" dirty="0" err="1" smtClean="0"/>
              <a:t>debates</a:t>
            </a:r>
            <a:r>
              <a:rPr lang="fr-FR" b="1" dirty="0" smtClean="0"/>
              <a:t> about abolition: for « </a:t>
            </a:r>
            <a:r>
              <a:rPr lang="fr-FR" b="1" dirty="0" err="1" smtClean="0"/>
              <a:t>liberal</a:t>
            </a:r>
            <a:r>
              <a:rPr lang="fr-FR" b="1" dirty="0" smtClean="0"/>
              <a:t> » </a:t>
            </a:r>
            <a:r>
              <a:rPr lang="fr-FR" b="1" dirty="0" err="1" smtClean="0"/>
              <a:t>thinkers</a:t>
            </a:r>
            <a:r>
              <a:rPr lang="fr-FR" b="1" dirty="0" smtClean="0"/>
              <a:t> like Tocqueville or Schoelcher, </a:t>
            </a:r>
            <a:r>
              <a:rPr lang="fr-FR" b="1" dirty="0" err="1" smtClean="0"/>
              <a:t>it</a:t>
            </a:r>
            <a:r>
              <a:rPr lang="fr-FR" b="1" dirty="0" smtClean="0"/>
              <a:t> was </a:t>
            </a:r>
            <a:r>
              <a:rPr lang="fr-FR" b="1" dirty="0" err="1" smtClean="0"/>
              <a:t>unthinkable</a:t>
            </a:r>
            <a:r>
              <a:rPr lang="fr-FR" b="1" dirty="0" smtClean="0"/>
              <a:t> to </a:t>
            </a:r>
            <a:r>
              <a:rPr lang="fr-FR" b="1" dirty="0" err="1" smtClean="0"/>
              <a:t>expropriate</a:t>
            </a:r>
            <a:r>
              <a:rPr lang="fr-FR" b="1" dirty="0" smtClean="0"/>
              <a:t> slave </a:t>
            </a:r>
            <a:r>
              <a:rPr lang="fr-FR" b="1" dirty="0" err="1" smtClean="0"/>
              <a:t>owners</a:t>
            </a:r>
            <a:r>
              <a:rPr lang="fr-FR" b="1" dirty="0" smtClean="0"/>
              <a:t> </a:t>
            </a:r>
            <a:r>
              <a:rPr lang="fr-FR" b="1" dirty="0" err="1" smtClean="0"/>
              <a:t>without</a:t>
            </a:r>
            <a:r>
              <a:rPr lang="fr-FR" b="1" dirty="0" smtClean="0"/>
              <a:t> a </a:t>
            </a:r>
            <a:r>
              <a:rPr lang="fr-FR" b="1" dirty="0" err="1" smtClean="0"/>
              <a:t>fair</a:t>
            </a:r>
            <a:r>
              <a:rPr lang="fr-FR" b="1" dirty="0" smtClean="0"/>
              <a:t> compensation </a:t>
            </a:r>
            <a:r>
              <a:rPr lang="fr-FR" dirty="0" smtClean="0"/>
              <a:t>(</a:t>
            </a:r>
            <a:r>
              <a:rPr lang="fr-FR" dirty="0" err="1" smtClean="0"/>
              <a:t>given</a:t>
            </a:r>
            <a:r>
              <a:rPr lang="fr-FR" dirty="0" smtClean="0"/>
              <a:t> that slaves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acquired</a:t>
            </a:r>
            <a:r>
              <a:rPr lang="fr-FR" dirty="0" smtClean="0"/>
              <a:t> in a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way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)</a:t>
            </a:r>
          </a:p>
          <a:p>
            <a:r>
              <a:rPr lang="fr-FR" dirty="0" smtClean="0"/>
              <a:t>1848 abolition: compensation at </a:t>
            </a:r>
            <a:r>
              <a:rPr lang="fr-FR" dirty="0" err="1" smtClean="0"/>
              <a:t>half</a:t>
            </a:r>
            <a:r>
              <a:rPr lang="fr-FR" dirty="0" smtClean="0"/>
              <a:t> of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 + former slaves </a:t>
            </a:r>
            <a:r>
              <a:rPr lang="fr-FR" dirty="0" err="1" smtClean="0"/>
              <a:t>were</a:t>
            </a:r>
            <a:r>
              <a:rPr lang="fr-FR" dirty="0" smtClean="0"/>
              <a:t> forced to </a:t>
            </a:r>
            <a:r>
              <a:rPr lang="fr-FR" dirty="0" err="1" smtClean="0"/>
              <a:t>produce</a:t>
            </a:r>
            <a:r>
              <a:rPr lang="fr-FR" dirty="0" smtClean="0"/>
              <a:t> a long </a:t>
            </a:r>
            <a:r>
              <a:rPr lang="fr-FR" dirty="0" err="1" smtClean="0"/>
              <a:t>term</a:t>
            </a:r>
            <a:r>
              <a:rPr lang="fr-FR" dirty="0" smtClean="0"/>
              <a:t> labor </a:t>
            </a:r>
            <a:r>
              <a:rPr lang="fr-FR" dirty="0" err="1" smtClean="0"/>
              <a:t>contracts</a:t>
            </a:r>
            <a:r>
              <a:rPr lang="fr-FR" dirty="0" smtClean="0"/>
              <a:t> as plantation workers or </a:t>
            </a:r>
            <a:r>
              <a:rPr lang="fr-FR" dirty="0" err="1" smtClean="0"/>
              <a:t>domestic</a:t>
            </a:r>
            <a:r>
              <a:rPr lang="fr-FR" dirty="0" smtClean="0"/>
              <a:t> servants (</a:t>
            </a:r>
            <a:r>
              <a:rPr lang="fr-FR" dirty="0" err="1" smtClean="0"/>
              <a:t>otherwise</a:t>
            </a:r>
            <a:r>
              <a:rPr lang="fr-FR" dirty="0" smtClean="0"/>
              <a:t> </a:t>
            </a:r>
            <a:r>
              <a:rPr lang="fr-FR" dirty="0" err="1" smtClean="0"/>
              <a:t>arrested</a:t>
            </a:r>
            <a:r>
              <a:rPr lang="fr-FR" dirty="0" smtClean="0"/>
              <a:t> for </a:t>
            </a:r>
            <a:r>
              <a:rPr lang="fr-FR" dirty="0" err="1" smtClean="0"/>
              <a:t>vagrancy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On 18c-19c </a:t>
            </a:r>
            <a:r>
              <a:rPr lang="fr-FR" dirty="0" err="1" smtClean="0"/>
              <a:t>debates</a:t>
            </a:r>
            <a:r>
              <a:rPr lang="fr-FR" dirty="0" smtClean="0"/>
              <a:t> about abolition, s</a:t>
            </a:r>
            <a:r>
              <a:rPr lang="en-US" dirty="0" err="1" smtClean="0"/>
              <a:t>ee</a:t>
            </a:r>
            <a:r>
              <a:rPr lang="en-US" dirty="0" smtClean="0"/>
              <a:t> </a:t>
            </a:r>
            <a:r>
              <a:rPr lang="en-US" dirty="0"/>
              <a:t>Oudin-Steiner, </a:t>
            </a:r>
            <a:r>
              <a:rPr lang="en-US" i="1" dirty="0" err="1"/>
              <a:t>Calcul</a:t>
            </a:r>
            <a:r>
              <a:rPr lang="en-US" i="1" dirty="0"/>
              <a:t> et morale </a:t>
            </a:r>
            <a:r>
              <a:rPr lang="en-US" altLang="fr-FR" i="1" dirty="0"/>
              <a:t>– </a:t>
            </a:r>
            <a:r>
              <a:rPr lang="en-US" altLang="fr-FR" i="1" dirty="0" err="1"/>
              <a:t>Coûts</a:t>
            </a:r>
            <a:r>
              <a:rPr lang="en-US" altLang="fr-FR" i="1" dirty="0"/>
              <a:t> de </a:t>
            </a:r>
            <a:r>
              <a:rPr lang="en-US" altLang="fr-FR" i="1" dirty="0" err="1"/>
              <a:t>l’esclavage</a:t>
            </a:r>
            <a:r>
              <a:rPr lang="en-US" altLang="fr-FR" i="1" dirty="0"/>
              <a:t> et </a:t>
            </a:r>
            <a:r>
              <a:rPr lang="en-US" altLang="fr-FR" i="1" dirty="0" err="1"/>
              <a:t>valeur</a:t>
            </a:r>
            <a:r>
              <a:rPr lang="en-US" altLang="fr-FR" i="1" dirty="0"/>
              <a:t> de </a:t>
            </a:r>
            <a:r>
              <a:rPr lang="en-US" altLang="fr-FR" i="1" dirty="0" err="1"/>
              <a:t>l’émancipation</a:t>
            </a:r>
            <a:r>
              <a:rPr lang="en-US" altLang="fr-FR" i="1" dirty="0"/>
              <a:t> (18</a:t>
            </a:r>
            <a:r>
              <a:rPr lang="en-US" altLang="fr-FR" i="1" baseline="30000" dirty="0"/>
              <a:t>e</a:t>
            </a:r>
            <a:r>
              <a:rPr lang="en-US" altLang="fr-FR" i="1" dirty="0"/>
              <a:t>-19</a:t>
            </a:r>
            <a:r>
              <a:rPr lang="en-US" altLang="fr-FR" i="1" baseline="30000" dirty="0"/>
              <a:t>e</a:t>
            </a:r>
            <a:r>
              <a:rPr lang="en-US" altLang="fr-FR" i="1" dirty="0"/>
              <a:t> siècles)</a:t>
            </a:r>
            <a:r>
              <a:rPr lang="en-US" dirty="0"/>
              <a:t>, </a:t>
            </a:r>
            <a:r>
              <a:rPr lang="en-US" dirty="0" smtClean="0"/>
              <a:t>2015</a:t>
            </a:r>
          </a:p>
          <a:p>
            <a:r>
              <a:rPr lang="en-US" dirty="0" smtClean="0"/>
              <a:t>On post-abolition labor regimes, see </a:t>
            </a:r>
            <a:r>
              <a:rPr lang="fr-FR" dirty="0" smtClean="0"/>
              <a:t>Stanziani </a:t>
            </a:r>
            <a:r>
              <a:rPr lang="en-US" dirty="0"/>
              <a:t>“Beyond colonialism: servants, wage earners and indentured migrants in rural France and on Reunion Island (c. 1750–1900)”, </a:t>
            </a:r>
            <a:r>
              <a:rPr lang="en-US" i="1" dirty="0">
                <a:hlinkClick r:id="rId2"/>
              </a:rPr>
              <a:t>Labor History 2013</a:t>
            </a:r>
            <a:r>
              <a:rPr lang="en-US" i="1" dirty="0"/>
              <a:t>; </a:t>
            </a:r>
            <a:r>
              <a:rPr lang="fr-FR" dirty="0" smtClean="0"/>
              <a:t>Allen</a:t>
            </a:r>
            <a:r>
              <a:rPr lang="fr-FR" dirty="0"/>
              <a:t>, « Slaves, </a:t>
            </a:r>
            <a:r>
              <a:rPr lang="fr-FR" dirty="0" err="1"/>
              <a:t>Abolitionism</a:t>
            </a:r>
            <a:r>
              <a:rPr lang="fr-FR" dirty="0"/>
              <a:t> </a:t>
            </a:r>
            <a:r>
              <a:rPr lang="en-US" dirty="0"/>
              <a:t>&amp; the Global Origins of the </a:t>
            </a:r>
            <a:r>
              <a:rPr lang="fr-FR" dirty="0"/>
              <a:t>Post-Emancipation </a:t>
            </a:r>
            <a:r>
              <a:rPr lang="fr-FR" dirty="0" err="1"/>
              <a:t>Indentured</a:t>
            </a:r>
            <a:r>
              <a:rPr lang="fr-FR" dirty="0"/>
              <a:t> Labor System », </a:t>
            </a:r>
            <a:r>
              <a:rPr lang="fr-FR" i="1" dirty="0">
                <a:hlinkClick r:id="rId3"/>
              </a:rPr>
              <a:t>Slavery &amp; Abolition 2014</a:t>
            </a:r>
            <a:endParaRPr lang="fr-FR" i="1" dirty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106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22257</TotalTime>
  <Words>2764</Words>
  <Application>Microsoft Office PowerPoint</Application>
  <PresentationFormat>Grand écran</PresentationFormat>
  <Paragraphs>153</Paragraphs>
  <Slides>43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Thème Office</vt:lpstr>
      <vt:lpstr>   Introduction to Economic History :  Capital, Inequality, Growth (Master APE &amp; PPD)  (EHESS &amp; Paris School of Economics) Thomas Piketty Academic year 2021-2022 </vt:lpstr>
      <vt:lpstr>Roadmap of the lecture</vt:lpstr>
      <vt:lpstr>Societies with slaves vs slave societies</vt:lpstr>
      <vt:lpstr>Présentation PowerPoint</vt:lpstr>
      <vt:lpstr>Britain: the abolition-compensation of 1833-1843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France: the two-step abolition of 1794-1848 &amp; the case of Haïti</vt:lpstr>
      <vt:lpstr>Présentation PowerPoint</vt:lpstr>
      <vt:lpstr>Présentation PowerPoint</vt:lpstr>
      <vt:lpstr>USA: abolition through war (1861-1865)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The Democratic party, from slavery to New Deal</vt:lpstr>
      <vt:lpstr>Présentation PowerPoint</vt:lpstr>
      <vt:lpstr>Présentation PowerPoint</vt:lpstr>
      <vt:lpstr>Présentation PowerPoint</vt:lpstr>
      <vt:lpstr>Brasil: a late abolition (1888)</vt:lpstr>
      <vt:lpstr>Présentation PowerPoint</vt:lpstr>
      <vt:lpstr>Russia: the end of serfdom with a weak state (1861)</vt:lpstr>
      <vt:lpstr>Extreme inequality: slave vs colonial societies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Colonies for colonizers: recent research on colonial finances</vt:lpstr>
      <vt:lpstr>Présentation PowerPoint</vt:lpstr>
      <vt:lpstr>Présentation PowerPoint</vt:lpstr>
      <vt:lpstr>Colonial-proprietarian inequality 1880-1914:  the role of foreign assets</vt:lpstr>
      <vt:lpstr>Présentation PowerPoint</vt:lpstr>
      <vt:lpstr>Decolonization and the question of social-federalism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Thomas Piketty</dc:creator>
  <cp:lastModifiedBy>Thomas Piketty</cp:lastModifiedBy>
  <cp:revision>569</cp:revision>
  <dcterms:created xsi:type="dcterms:W3CDTF">2017-12-14T17:44:20Z</dcterms:created>
  <dcterms:modified xsi:type="dcterms:W3CDTF">2021-06-29T07:40:08Z</dcterms:modified>
</cp:coreProperties>
</file>