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650" r:id="rId2"/>
    <p:sldId id="651" r:id="rId3"/>
    <p:sldId id="652" r:id="rId4"/>
    <p:sldId id="488" r:id="rId5"/>
    <p:sldId id="489" r:id="rId6"/>
    <p:sldId id="490" r:id="rId7"/>
    <p:sldId id="653" r:id="rId8"/>
    <p:sldId id="491" r:id="rId9"/>
    <p:sldId id="654" r:id="rId10"/>
    <p:sldId id="655" r:id="rId11"/>
    <p:sldId id="656" r:id="rId12"/>
    <p:sldId id="657" r:id="rId13"/>
    <p:sldId id="492" r:id="rId14"/>
    <p:sldId id="493" r:id="rId15"/>
    <p:sldId id="658" r:id="rId16"/>
    <p:sldId id="662" r:id="rId17"/>
    <p:sldId id="664" r:id="rId18"/>
    <p:sldId id="665" r:id="rId19"/>
    <p:sldId id="494" r:id="rId20"/>
    <p:sldId id="659" r:id="rId21"/>
    <p:sldId id="666" r:id="rId22"/>
    <p:sldId id="667" r:id="rId23"/>
    <p:sldId id="660" r:id="rId24"/>
    <p:sldId id="668" r:id="rId25"/>
    <p:sldId id="669" r:id="rId26"/>
    <p:sldId id="661" r:id="rId27"/>
    <p:sldId id="670" r:id="rId28"/>
    <p:sldId id="671" r:id="rId29"/>
    <p:sldId id="495" r:id="rId30"/>
    <p:sldId id="496" r:id="rId31"/>
    <p:sldId id="497" r:id="rId32"/>
    <p:sldId id="498" r:id="rId33"/>
    <p:sldId id="663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0088" autoAdjust="0"/>
  </p:normalViewPr>
  <p:slideViewPr>
    <p:cSldViewPr snapToGrid="0">
      <p:cViewPr varScale="1">
        <p:scale>
          <a:sx n="80" d="100"/>
          <a:sy n="80" d="100"/>
        </p:scale>
        <p:origin x="691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73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BE597-678B-461B-9DE2-4B081FE2A791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46502-5F46-4BDA-8B28-AD38A7D126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095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5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95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46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93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3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67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25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77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37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4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94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91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EconHist2021Lecture2.pdf" TargetMode="External"/><Relationship Id="rId2" Type="http://schemas.openxmlformats.org/officeDocument/2006/relationships/hyperlink" Target="http://piketty.pse.ens.fr/files/PikettyEconHist2021Syllabus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9.xml"/><Relationship Id="rId7" Type="http://schemas.openxmlformats.org/officeDocument/2006/relationships/slide" Target="slide2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Bengtsson2019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2209800" y="404813"/>
            <a:ext cx="7989888" cy="35290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fr-FR" sz="2900" dirty="0"/>
              <a:t/>
            </a:r>
            <a:br>
              <a:rPr lang="en-US" altLang="fr-FR" sz="2900" dirty="0"/>
            </a:br>
            <a:r>
              <a:rPr lang="en-US" altLang="fr-FR" sz="2900" dirty="0"/>
              <a:t> </a:t>
            </a:r>
            <a:r>
              <a:rPr lang="en-US" altLang="fr-FR" sz="3600" dirty="0">
                <a:latin typeface="+mn-lt"/>
              </a:rPr>
              <a:t> </a:t>
            </a:r>
            <a:r>
              <a:rPr lang="en-US" altLang="fr-FR" sz="3600" b="1" dirty="0">
                <a:latin typeface="+mn-lt"/>
                <a:hlinkClick r:id="rId2"/>
              </a:rPr>
              <a:t>Introduction to Economic History : </a:t>
            </a:r>
            <a:br>
              <a:rPr lang="en-US" altLang="fr-FR" sz="3600" b="1" dirty="0">
                <a:latin typeface="+mn-lt"/>
                <a:hlinkClick r:id="rId2"/>
              </a:rPr>
            </a:br>
            <a:r>
              <a:rPr lang="en-US" altLang="fr-FR" sz="3600" b="1" dirty="0">
                <a:latin typeface="+mn-lt"/>
                <a:hlinkClick r:id="rId2"/>
              </a:rPr>
              <a:t>Capital, Inequality, Growth</a:t>
            </a:r>
            <a:r>
              <a:rPr lang="en-US" altLang="fr-FR" sz="3600" dirty="0">
                <a:latin typeface="+mn-lt"/>
                <a:hlinkClick r:id="rId2"/>
              </a:rPr>
              <a:t/>
            </a:r>
            <a:br>
              <a:rPr lang="en-US" altLang="fr-FR" sz="3600" dirty="0">
                <a:latin typeface="+mn-lt"/>
                <a:hlinkClick r:id="rId2"/>
              </a:rPr>
            </a:br>
            <a:r>
              <a:rPr lang="en-US" altLang="fr-FR" sz="3600" i="1" dirty="0">
                <a:latin typeface="+mn-lt"/>
              </a:rPr>
              <a:t>(Master APE &amp; PPD) </a:t>
            </a:r>
            <a:br>
              <a:rPr lang="en-US" altLang="fr-FR" sz="3600" i="1" dirty="0">
                <a:latin typeface="+mn-lt"/>
              </a:rPr>
            </a:br>
            <a:r>
              <a:rPr lang="en-US" altLang="fr-FR" sz="3600" i="1" dirty="0">
                <a:latin typeface="+mn-lt"/>
              </a:rPr>
              <a:t>(EHESS &amp; Paris School of Economics)</a:t>
            </a:r>
            <a:r>
              <a:rPr lang="en-US" altLang="fr-FR" sz="3600" dirty="0">
                <a:latin typeface="+mn-lt"/>
              </a:rPr>
              <a:t/>
            </a:r>
            <a:br>
              <a:rPr lang="en-US" altLang="fr-FR" sz="3600" dirty="0">
                <a:latin typeface="+mn-lt"/>
              </a:rPr>
            </a:br>
            <a:r>
              <a:rPr lang="en-US" altLang="fr-FR" sz="3600" dirty="0">
                <a:latin typeface="+mn-lt"/>
              </a:rPr>
              <a:t>Thomas Piketty</a:t>
            </a:r>
            <a:br>
              <a:rPr lang="en-US" altLang="fr-FR" sz="3600" dirty="0">
                <a:latin typeface="+mn-lt"/>
              </a:rPr>
            </a:br>
            <a:r>
              <a:rPr lang="en-US" altLang="fr-FR" sz="3600" dirty="0">
                <a:latin typeface="+mn-lt"/>
              </a:rPr>
              <a:t>Academic </a:t>
            </a:r>
            <a:r>
              <a:rPr lang="en-US" altLang="fr-FR" sz="3600">
                <a:latin typeface="+mn-lt"/>
              </a:rPr>
              <a:t>year </a:t>
            </a:r>
            <a:r>
              <a:rPr lang="en-US" altLang="fr-FR" sz="3600" smtClean="0">
                <a:latin typeface="+mn-lt"/>
              </a:rPr>
              <a:t>2021-2022</a:t>
            </a:r>
            <a:r>
              <a:rPr lang="en-US" altLang="fr-FR" sz="3600" dirty="0">
                <a:latin typeface="+mn-lt"/>
              </a:rPr>
              <a:t/>
            </a:r>
            <a:br>
              <a:rPr lang="en-US" altLang="fr-FR" sz="3600" dirty="0">
                <a:latin typeface="+mn-lt"/>
              </a:rPr>
            </a:br>
            <a:endParaRPr lang="fr-FR" altLang="fr-FR" sz="36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061" y="3602038"/>
            <a:ext cx="9978887" cy="234156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altLang="fr-FR" sz="3600" b="1" dirty="0">
                <a:hlinkClick r:id="rId3"/>
              </a:rPr>
              <a:t>Lecture 2: Property rights &amp; development, 18c-19c: European variants (France, Britain, Sweden)</a:t>
            </a:r>
            <a:r>
              <a:rPr lang="en-US" altLang="fr-FR" sz="3600" b="1" dirty="0"/>
              <a:t> </a:t>
            </a:r>
            <a:endParaRPr lang="en-US" sz="3600" b="1" dirty="0"/>
          </a:p>
          <a:p>
            <a:pPr>
              <a:defRPr/>
            </a:pPr>
            <a:r>
              <a:rPr lang="en-US" sz="3600" i="1" dirty="0" smtClean="0"/>
              <a:t>(check </a:t>
            </a:r>
            <a:r>
              <a:rPr lang="en-US" sz="3600" i="1" dirty="0" smtClean="0">
                <a:hlinkClick r:id="rId3"/>
              </a:rPr>
              <a:t>on line</a:t>
            </a:r>
            <a:r>
              <a:rPr lang="en-US" sz="3600" i="1" dirty="0" smtClean="0"/>
              <a:t> for updated version)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24120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437322"/>
            <a:ext cx="11178210" cy="5739641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Over 1790-1914 </a:t>
            </a:r>
            <a:r>
              <a:rPr lang="fr-FR" dirty="0" err="1" smtClean="0"/>
              <a:t>period</a:t>
            </a:r>
            <a:r>
              <a:rPr lang="fr-FR" dirty="0" smtClean="0"/>
              <a:t>, the </a:t>
            </a:r>
            <a:r>
              <a:rPr lang="fr-FR" dirty="0" err="1" smtClean="0"/>
              <a:t>average</a:t>
            </a:r>
            <a:r>
              <a:rPr lang="fr-FR" dirty="0" smtClean="0"/>
              <a:t> rate of </a:t>
            </a:r>
            <a:r>
              <a:rPr lang="fr-FR" i="1" dirty="0" smtClean="0"/>
              <a:t>taxe foncière</a:t>
            </a:r>
            <a:r>
              <a:rPr lang="fr-FR" dirty="0" smtClean="0"/>
              <a:t> was about 0,2%-0,3% (</a:t>
            </a:r>
            <a:r>
              <a:rPr lang="fr-FR" dirty="0" err="1" smtClean="0"/>
              <a:t>today</a:t>
            </a:r>
            <a:r>
              <a:rPr lang="fr-FR" dirty="0" smtClean="0"/>
              <a:t> the </a:t>
            </a:r>
            <a:r>
              <a:rPr lang="fr-FR" dirty="0" err="1" smtClean="0"/>
              <a:t>average</a:t>
            </a:r>
            <a:r>
              <a:rPr lang="fr-FR" dirty="0" smtClean="0"/>
              <a:t> rate of </a:t>
            </a:r>
            <a:r>
              <a:rPr lang="fr-FR" i="1" dirty="0" smtClean="0"/>
              <a:t>taxe foncière</a:t>
            </a:r>
            <a:r>
              <a:rPr lang="fr-FR" dirty="0" smtClean="0"/>
              <a:t> in France or property tax in the US is about 0,3%-0,5% of property values)</a:t>
            </a:r>
          </a:p>
          <a:p>
            <a:r>
              <a:rPr lang="fr-FR" dirty="0" smtClean="0"/>
              <a:t>Like the property tax in the US and in other countries, the taxe foncière </a:t>
            </a:r>
            <a:r>
              <a:rPr lang="fr-FR" dirty="0" err="1" smtClean="0"/>
              <a:t>applies</a:t>
            </a:r>
            <a:r>
              <a:rPr lang="fr-FR" dirty="0" smtClean="0"/>
              <a:t> not </a:t>
            </a:r>
            <a:r>
              <a:rPr lang="fr-FR" dirty="0" err="1" smtClean="0"/>
              <a:t>only</a:t>
            </a:r>
            <a:r>
              <a:rPr lang="fr-FR" dirty="0" smtClean="0"/>
              <a:t> to </a:t>
            </a:r>
            <a:r>
              <a:rPr lang="fr-FR" dirty="0" err="1" smtClean="0"/>
              <a:t>residential</a:t>
            </a:r>
            <a:r>
              <a:rPr lang="fr-FR" dirty="0" smtClean="0"/>
              <a:t> real estate but </a:t>
            </a:r>
            <a:r>
              <a:rPr lang="fr-FR" dirty="0" err="1" smtClean="0"/>
              <a:t>also</a:t>
            </a:r>
            <a:r>
              <a:rPr lang="fr-FR" dirty="0" smtClean="0"/>
              <a:t> to business real estate: offices, </a:t>
            </a:r>
            <a:r>
              <a:rPr lang="fr-FR" dirty="0" err="1" smtClean="0"/>
              <a:t>warehouses</a:t>
            </a:r>
            <a:r>
              <a:rPr lang="fr-FR" dirty="0" smtClean="0"/>
              <a:t>, </a:t>
            </a:r>
            <a:r>
              <a:rPr lang="fr-FR" dirty="0" err="1" smtClean="0"/>
              <a:t>factories</a:t>
            </a:r>
            <a:r>
              <a:rPr lang="fr-FR" dirty="0" smtClean="0"/>
              <a:t>, etc. But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is a flat tax, </a:t>
            </a:r>
            <a:r>
              <a:rPr lang="fr-FR" dirty="0" err="1" smtClean="0"/>
              <a:t>there</a:t>
            </a:r>
            <a:r>
              <a:rPr lang="fr-FR" dirty="0" smtClean="0"/>
              <a:t> is no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compute</a:t>
            </a:r>
            <a:r>
              <a:rPr lang="fr-FR" dirty="0" smtClean="0"/>
              <a:t> the total property </a:t>
            </a:r>
            <a:r>
              <a:rPr lang="fr-FR" dirty="0" err="1" smtClean="0"/>
              <a:t>owned</a:t>
            </a:r>
            <a:r>
              <a:rPr lang="fr-FR" dirty="0" smtClean="0"/>
              <a:t> by a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individual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→ a property tax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the best or the </a:t>
            </a:r>
            <a:r>
              <a:rPr lang="fr-FR" dirty="0" err="1" smtClean="0"/>
              <a:t>worst</a:t>
            </a:r>
            <a:r>
              <a:rPr lang="fr-FR" dirty="0" smtClean="0"/>
              <a:t> of all tax </a:t>
            </a:r>
            <a:r>
              <a:rPr lang="fr-FR" dirty="0" err="1" smtClean="0"/>
              <a:t>systems</a:t>
            </a:r>
            <a:r>
              <a:rPr lang="fr-FR" dirty="0" smtClean="0"/>
              <a:t> for large property </a:t>
            </a:r>
            <a:r>
              <a:rPr lang="fr-FR" dirty="0" err="1" smtClean="0"/>
              <a:t>owners</a:t>
            </a:r>
            <a:r>
              <a:rPr lang="fr-FR" dirty="0" smtClean="0"/>
              <a:t>:</a:t>
            </a:r>
          </a:p>
          <a:p>
            <a:pPr>
              <a:buFontTx/>
              <a:buChar char="-"/>
            </a:pPr>
            <a:r>
              <a:rPr lang="fr-FR" dirty="0" smtClean="0"/>
              <a:t>If </a:t>
            </a:r>
            <a:r>
              <a:rPr lang="fr-FR" dirty="0" err="1" smtClean="0"/>
              <a:t>it’s</a:t>
            </a:r>
            <a:r>
              <a:rPr lang="fr-FR" dirty="0" smtClean="0"/>
              <a:t> a flat tax system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low</a:t>
            </a:r>
            <a:r>
              <a:rPr lang="fr-FR" dirty="0" smtClean="0"/>
              <a:t> rates (&lt;1%), </a:t>
            </a:r>
            <a:r>
              <a:rPr lang="fr-FR" dirty="0" err="1" smtClean="0"/>
              <a:t>then</a:t>
            </a:r>
            <a:r>
              <a:rPr lang="fr-FR" dirty="0" smtClean="0"/>
              <a:t> this is the best of all </a:t>
            </a:r>
            <a:r>
              <a:rPr lang="fr-FR" dirty="0" err="1" smtClean="0"/>
              <a:t>systems</a:t>
            </a:r>
            <a:r>
              <a:rPr lang="fr-FR" dirty="0" smtClean="0"/>
              <a:t>: no </a:t>
            </a:r>
            <a:r>
              <a:rPr lang="fr-FR" dirty="0" err="1" smtClean="0"/>
              <a:t>need</a:t>
            </a:r>
            <a:r>
              <a:rPr lang="fr-FR" dirty="0" smtClean="0"/>
              <a:t> to report </a:t>
            </a:r>
            <a:r>
              <a:rPr lang="fr-FR" dirty="0" err="1" smtClean="0"/>
              <a:t>incomes</a:t>
            </a:r>
            <a:r>
              <a:rPr lang="fr-FR" dirty="0" smtClean="0"/>
              <a:t> and profits, accumulation in </a:t>
            </a:r>
            <a:r>
              <a:rPr lang="fr-FR" dirty="0" err="1" smtClean="0"/>
              <a:t>peace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But if </a:t>
            </a:r>
            <a:r>
              <a:rPr lang="fr-FR" dirty="0" err="1" smtClean="0"/>
              <a:t>it’s</a:t>
            </a:r>
            <a:r>
              <a:rPr lang="fr-FR" dirty="0" smtClean="0"/>
              <a:t> progressive tax system (say from 0% for </a:t>
            </a:r>
            <a:r>
              <a:rPr lang="fr-FR" dirty="0" err="1" smtClean="0"/>
              <a:t>low</a:t>
            </a:r>
            <a:r>
              <a:rPr lang="fr-FR" dirty="0" smtClean="0"/>
              <a:t> wealth to 90% for large fortunes, like land </a:t>
            </a:r>
            <a:r>
              <a:rPr lang="fr-FR" dirty="0" err="1" smtClean="0"/>
              <a:t>reform</a:t>
            </a:r>
            <a:r>
              <a:rPr lang="fr-FR" dirty="0" smtClean="0"/>
              <a:t> and </a:t>
            </a:r>
            <a:r>
              <a:rPr lang="fr-FR" dirty="0" err="1" smtClean="0"/>
              <a:t>exceptionnal</a:t>
            </a:r>
            <a:r>
              <a:rPr lang="fr-FR" dirty="0" smtClean="0"/>
              <a:t> wealth taxes </a:t>
            </a:r>
            <a:r>
              <a:rPr lang="fr-FR" dirty="0" err="1" smtClean="0"/>
              <a:t>during</a:t>
            </a:r>
            <a:r>
              <a:rPr lang="fr-FR" dirty="0" smtClean="0"/>
              <a:t> 20c), </a:t>
            </a:r>
            <a:r>
              <a:rPr lang="fr-FR" dirty="0" err="1" smtClean="0"/>
              <a:t>then</a:t>
            </a:r>
            <a:r>
              <a:rPr lang="fr-FR" dirty="0" smtClean="0"/>
              <a:t> this is the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frightening</a:t>
            </a:r>
            <a:r>
              <a:rPr lang="fr-FR" dirty="0" smtClean="0"/>
              <a:t> of all taxes for property </a:t>
            </a:r>
            <a:r>
              <a:rPr lang="fr-FR" dirty="0" err="1" smtClean="0"/>
              <a:t>owners</a:t>
            </a:r>
            <a:r>
              <a:rPr lang="fr-FR" dirty="0" smtClean="0"/>
              <a:t>: in </a:t>
            </a:r>
            <a:r>
              <a:rPr lang="fr-FR" dirty="0" err="1" smtClean="0"/>
              <a:t>effect</a:t>
            </a:r>
            <a:r>
              <a:rPr lang="fr-FR" dirty="0" smtClean="0"/>
              <a:t>, this </a:t>
            </a:r>
            <a:r>
              <a:rPr lang="fr-FR" dirty="0" err="1" smtClean="0"/>
              <a:t>can</a:t>
            </a:r>
            <a:r>
              <a:rPr lang="fr-FR" dirty="0" smtClean="0"/>
              <a:t> lead to </a:t>
            </a:r>
            <a:r>
              <a:rPr lang="fr-FR" dirty="0" err="1" smtClean="0"/>
              <a:t>complete</a:t>
            </a:r>
            <a:r>
              <a:rPr lang="fr-FR" dirty="0" smtClean="0"/>
              <a:t> and permanent redistribution of property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91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705678"/>
            <a:ext cx="10515600" cy="5471285"/>
          </a:xfrm>
        </p:spPr>
        <p:txBody>
          <a:bodyPr/>
          <a:lstStyle/>
          <a:p>
            <a:r>
              <a:rPr lang="fr-FR" dirty="0" smtClean="0"/>
              <a:t>A progressive income tax was </a:t>
            </a:r>
            <a:r>
              <a:rPr lang="fr-FR" dirty="0" err="1" smtClean="0"/>
              <a:t>finally</a:t>
            </a:r>
            <a:r>
              <a:rPr lang="fr-FR" dirty="0" smtClean="0"/>
              <a:t> </a:t>
            </a:r>
            <a:r>
              <a:rPr lang="fr-FR" dirty="0" err="1" smtClean="0"/>
              <a:t>adopted</a:t>
            </a:r>
            <a:r>
              <a:rPr lang="fr-FR" dirty="0" smtClean="0"/>
              <a:t> by French </a:t>
            </a:r>
            <a:r>
              <a:rPr lang="fr-FR" dirty="0" err="1" smtClean="0"/>
              <a:t>Senate</a:t>
            </a:r>
            <a:r>
              <a:rPr lang="fr-FR" dirty="0" smtClean="0"/>
              <a:t> on July 15 1914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pay</a:t>
            </a:r>
            <a:r>
              <a:rPr lang="fr-FR" dirty="0" smtClean="0"/>
              <a:t> for the </a:t>
            </a:r>
            <a:r>
              <a:rPr lang="fr-FR" dirty="0" err="1" smtClean="0"/>
              <a:t>war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Germany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effect</a:t>
            </a:r>
            <a:r>
              <a:rPr lang="fr-FR" dirty="0" smtClean="0"/>
              <a:t>, France was one the </a:t>
            </a:r>
            <a:r>
              <a:rPr lang="fr-FR" dirty="0" err="1" smtClean="0"/>
              <a:t>very</a:t>
            </a:r>
            <a:r>
              <a:rPr lang="fr-FR" dirty="0" smtClean="0"/>
              <a:t> last </a:t>
            </a:r>
            <a:r>
              <a:rPr lang="fr-FR" dirty="0" err="1" smtClean="0"/>
              <a:t>developped</a:t>
            </a:r>
            <a:r>
              <a:rPr lang="fr-FR" dirty="0" smtClean="0"/>
              <a:t> countries to </a:t>
            </a:r>
            <a:r>
              <a:rPr lang="fr-FR" dirty="0" err="1" smtClean="0"/>
              <a:t>adopt</a:t>
            </a:r>
            <a:r>
              <a:rPr lang="fr-FR" dirty="0" smtClean="0"/>
              <a:t> the progressive income tax: </a:t>
            </a:r>
            <a:r>
              <a:rPr lang="fr-FR" dirty="0" err="1" smtClean="0"/>
              <a:t>Denmark</a:t>
            </a:r>
            <a:r>
              <a:rPr lang="fr-FR" dirty="0" smtClean="0"/>
              <a:t> 1870, </a:t>
            </a:r>
            <a:r>
              <a:rPr lang="fr-FR" dirty="0" err="1" smtClean="0"/>
              <a:t>Japan</a:t>
            </a:r>
            <a:r>
              <a:rPr lang="fr-FR" dirty="0" smtClean="0"/>
              <a:t> 1887, </a:t>
            </a:r>
            <a:r>
              <a:rPr lang="fr-FR" dirty="0" err="1" smtClean="0"/>
              <a:t>Prussia</a:t>
            </a:r>
            <a:r>
              <a:rPr lang="fr-FR" dirty="0" smtClean="0"/>
              <a:t> 1891, </a:t>
            </a:r>
            <a:r>
              <a:rPr lang="fr-FR" dirty="0" err="1" smtClean="0"/>
              <a:t>Sweden</a:t>
            </a:r>
            <a:r>
              <a:rPr lang="fr-FR" dirty="0" smtClean="0"/>
              <a:t> 1903, UK 1909, US 1913…</a:t>
            </a:r>
          </a:p>
          <a:p>
            <a:r>
              <a:rPr lang="fr-FR" dirty="0" err="1" smtClean="0"/>
              <a:t>Typical</a:t>
            </a:r>
            <a:r>
              <a:rPr lang="fr-FR" dirty="0" smtClean="0"/>
              <a:t> justification of the French </a:t>
            </a:r>
            <a:r>
              <a:rPr lang="fr-FR" dirty="0" err="1" smtClean="0"/>
              <a:t>elites</a:t>
            </a:r>
            <a:r>
              <a:rPr lang="fr-FR" dirty="0" smtClean="0"/>
              <a:t> of the time: France is a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egalitarian</a:t>
            </a:r>
            <a:r>
              <a:rPr lang="fr-FR" dirty="0" smtClean="0"/>
              <a:t> country </a:t>
            </a:r>
            <a:r>
              <a:rPr lang="fr-FR" dirty="0" err="1" smtClean="0"/>
              <a:t>thanks</a:t>
            </a:r>
            <a:r>
              <a:rPr lang="fr-FR" dirty="0" smtClean="0"/>
              <a:t> to the French Revolution, </a:t>
            </a:r>
            <a:r>
              <a:rPr lang="fr-FR" dirty="0" err="1" smtClean="0"/>
              <a:t>so</a:t>
            </a:r>
            <a:r>
              <a:rPr lang="fr-FR" dirty="0" smtClean="0"/>
              <a:t> we do not </a:t>
            </a:r>
            <a:r>
              <a:rPr lang="fr-FR" dirty="0" err="1" smtClean="0"/>
              <a:t>need</a:t>
            </a:r>
            <a:r>
              <a:rPr lang="fr-FR" dirty="0" smtClean="0"/>
              <a:t> progressive taxation, </a:t>
            </a:r>
            <a:r>
              <a:rPr lang="fr-FR" dirty="0" err="1" smtClean="0"/>
              <a:t>unlike</a:t>
            </a:r>
            <a:r>
              <a:rPr lang="fr-FR" dirty="0" smtClean="0"/>
              <a:t> other countries...</a:t>
            </a:r>
          </a:p>
          <a:p>
            <a:r>
              <a:rPr lang="fr-FR" dirty="0" smtClean="0"/>
              <a:t>But the data shows that inequality was </a:t>
            </a:r>
            <a:r>
              <a:rPr lang="fr-FR" dirty="0" err="1" smtClean="0"/>
              <a:t>huge</a:t>
            </a:r>
            <a:r>
              <a:rPr lang="fr-FR" dirty="0" smtClean="0"/>
              <a:t> in pre-WW1 France!</a:t>
            </a:r>
          </a:p>
          <a:p>
            <a:r>
              <a:rPr lang="fr-FR" dirty="0" err="1" smtClean="0"/>
              <a:t>Ideology</a:t>
            </a:r>
            <a:r>
              <a:rPr lang="fr-FR" dirty="0" smtClean="0"/>
              <a:t> and </a:t>
            </a:r>
            <a:r>
              <a:rPr lang="fr-FR" dirty="0" err="1" smtClean="0"/>
              <a:t>beliefs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</a:t>
            </a:r>
            <a:r>
              <a:rPr lang="fr-FR" dirty="0" err="1" smtClean="0"/>
              <a:t>matter</a:t>
            </a:r>
            <a:r>
              <a:rPr lang="fr-FR" dirty="0" smtClean="0"/>
              <a:t>: </a:t>
            </a:r>
            <a:r>
              <a:rPr lang="fr-FR" dirty="0" err="1" smtClean="0"/>
              <a:t>similar</a:t>
            </a:r>
            <a:r>
              <a:rPr lang="fr-FR" dirty="0" smtClean="0"/>
              <a:t> grand narratives about « US </a:t>
            </a:r>
            <a:r>
              <a:rPr lang="fr-FR" dirty="0" err="1" smtClean="0"/>
              <a:t>exceptionnalism</a:t>
            </a:r>
            <a:r>
              <a:rPr lang="fr-FR" dirty="0" smtClean="0"/>
              <a:t> »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play</a:t>
            </a:r>
            <a:r>
              <a:rPr lang="fr-FR" dirty="0" smtClean="0"/>
              <a:t> a </a:t>
            </a:r>
            <a:r>
              <a:rPr lang="fr-FR" dirty="0" err="1" smtClean="0"/>
              <a:t>role</a:t>
            </a:r>
            <a:r>
              <a:rPr lang="fr-FR" dirty="0" smtClean="0"/>
              <a:t> </a:t>
            </a:r>
            <a:r>
              <a:rPr lang="fr-FR" dirty="0" err="1" smtClean="0"/>
              <a:t>today</a:t>
            </a:r>
            <a:r>
              <a:rPr lang="fr-FR" dirty="0" smtClean="0"/>
              <a:t> to </a:t>
            </a:r>
            <a:r>
              <a:rPr lang="fr-FR" dirty="0" err="1" smtClean="0"/>
              <a:t>justify</a:t>
            </a:r>
            <a:r>
              <a:rPr lang="fr-FR" dirty="0" smtClean="0"/>
              <a:t> </a:t>
            </a:r>
            <a:r>
              <a:rPr lang="fr-FR" dirty="0" err="1" smtClean="0"/>
              <a:t>huge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 of inequality in the 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72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 smtClean="0">
                <a:latin typeface="+mn-lt"/>
              </a:rPr>
              <a:t>The </a:t>
            </a:r>
            <a:r>
              <a:rPr lang="fr-FR" sz="3600" b="1" dirty="0" err="1" smtClean="0">
                <a:latin typeface="+mn-lt"/>
              </a:rPr>
              <a:t>weight</a:t>
            </a:r>
            <a:r>
              <a:rPr lang="fr-FR" sz="3600" b="1" dirty="0" smtClean="0">
                <a:latin typeface="+mn-lt"/>
              </a:rPr>
              <a:t> of the </a:t>
            </a:r>
            <a:r>
              <a:rPr lang="fr-FR" sz="3600" b="1" dirty="0" err="1" smtClean="0">
                <a:latin typeface="+mn-lt"/>
              </a:rPr>
              <a:t>clergy</a:t>
            </a:r>
            <a:r>
              <a:rPr lang="fr-FR" sz="3600" b="1" dirty="0" smtClean="0">
                <a:latin typeface="+mn-lt"/>
              </a:rPr>
              <a:t> and </a:t>
            </a:r>
            <a:r>
              <a:rPr lang="fr-FR" sz="3600" b="1" dirty="0" err="1" smtClean="0">
                <a:latin typeface="+mn-lt"/>
              </a:rPr>
              <a:t>nobility</a:t>
            </a:r>
            <a:r>
              <a:rPr lang="fr-FR" sz="3600" b="1" dirty="0" smtClean="0">
                <a:latin typeface="+mn-lt"/>
              </a:rPr>
              <a:t>: </a:t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>European </a:t>
            </a:r>
            <a:r>
              <a:rPr lang="fr-FR" sz="3600" b="1" dirty="0" err="1" smtClean="0">
                <a:latin typeface="+mn-lt"/>
              </a:rPr>
              <a:t>variants</a:t>
            </a:r>
            <a:r>
              <a:rPr lang="fr-FR" sz="3600" b="1" dirty="0" smtClean="0">
                <a:latin typeface="+mn-lt"/>
              </a:rPr>
              <a:t>, 16c-19c</a:t>
            </a:r>
            <a:endParaRPr lang="fr-FR" sz="36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8723" y="1825624"/>
            <a:ext cx="11807686" cy="471432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The French case if </a:t>
            </a:r>
            <a:r>
              <a:rPr lang="fr-FR" dirty="0" err="1" smtClean="0"/>
              <a:t>relatively</a:t>
            </a:r>
            <a:r>
              <a:rPr lang="fr-FR" dirty="0" smtClean="0"/>
              <a:t> </a:t>
            </a:r>
            <a:r>
              <a:rPr lang="fr-FR" dirty="0" err="1" smtClean="0"/>
              <a:t>specific</a:t>
            </a:r>
            <a:r>
              <a:rPr lang="fr-FR" dirty="0" smtClean="0"/>
              <a:t>: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sharp</a:t>
            </a:r>
            <a:r>
              <a:rPr lang="fr-FR" dirty="0" smtClean="0"/>
              <a:t> </a:t>
            </a:r>
            <a:r>
              <a:rPr lang="fr-FR" dirty="0" err="1" smtClean="0"/>
              <a:t>discontinuity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Ancien </a:t>
            </a:r>
            <a:r>
              <a:rPr lang="fr-FR" dirty="0" err="1" smtClean="0"/>
              <a:t>Regime</a:t>
            </a:r>
            <a:r>
              <a:rPr lang="fr-FR" dirty="0" smtClean="0"/>
              <a:t> </a:t>
            </a:r>
            <a:r>
              <a:rPr lang="fr-FR" dirty="0" err="1" smtClean="0"/>
              <a:t>ternary</a:t>
            </a:r>
            <a:r>
              <a:rPr lang="fr-FR" dirty="0" smtClean="0"/>
              <a:t> society and post-French Revolution </a:t>
            </a:r>
            <a:r>
              <a:rPr lang="fr-FR" dirty="0" err="1" smtClean="0"/>
              <a:t>proprietarian</a:t>
            </a:r>
            <a:r>
              <a:rPr lang="fr-FR" dirty="0" smtClean="0"/>
              <a:t> society</a:t>
            </a:r>
          </a:p>
          <a:p>
            <a:r>
              <a:rPr lang="fr-FR" dirty="0" err="1" smtClean="0"/>
              <a:t>Many</a:t>
            </a:r>
            <a:r>
              <a:rPr lang="fr-FR" dirty="0" smtClean="0"/>
              <a:t> countries display more </a:t>
            </a:r>
            <a:r>
              <a:rPr lang="fr-FR" dirty="0" err="1" smtClean="0"/>
              <a:t>gradual</a:t>
            </a:r>
            <a:r>
              <a:rPr lang="fr-FR" dirty="0" smtClean="0"/>
              <a:t> transition from </a:t>
            </a:r>
            <a:r>
              <a:rPr lang="fr-FR" dirty="0" err="1" smtClean="0"/>
              <a:t>ternary</a:t>
            </a:r>
            <a:r>
              <a:rPr lang="fr-FR" dirty="0" smtClean="0"/>
              <a:t> to </a:t>
            </a:r>
            <a:r>
              <a:rPr lang="fr-FR" dirty="0" err="1" smtClean="0"/>
              <a:t>proprietarian</a:t>
            </a:r>
            <a:r>
              <a:rPr lang="fr-FR" dirty="0" smtClean="0"/>
              <a:t> </a:t>
            </a:r>
            <a:r>
              <a:rPr lang="fr-FR" dirty="0" err="1" smtClean="0"/>
              <a:t>ideologies</a:t>
            </a:r>
            <a:r>
              <a:rPr lang="fr-FR" dirty="0" smtClean="0"/>
              <a:t> and institutions: </a:t>
            </a:r>
            <a:r>
              <a:rPr lang="fr-FR" dirty="0" err="1" smtClean="0"/>
              <a:t>we’ll</a:t>
            </a:r>
            <a:r>
              <a:rPr lang="fr-FR" dirty="0" smtClean="0"/>
              <a:t> have a </a:t>
            </a:r>
            <a:r>
              <a:rPr lang="fr-FR" dirty="0" err="1" smtClean="0"/>
              <a:t>closer</a:t>
            </a:r>
            <a:r>
              <a:rPr lang="fr-FR" dirty="0" smtClean="0"/>
              <a:t> look at Britain and </a:t>
            </a:r>
            <a:r>
              <a:rPr lang="fr-FR" dirty="0" err="1" smtClean="0"/>
              <a:t>Sweden</a:t>
            </a:r>
            <a:endParaRPr lang="fr-FR" dirty="0" smtClean="0"/>
          </a:p>
          <a:p>
            <a:r>
              <a:rPr lang="fr-FR" dirty="0" err="1" smtClean="0"/>
              <a:t>Some</a:t>
            </a:r>
            <a:r>
              <a:rPr lang="fr-FR" dirty="0" smtClean="0"/>
              <a:t> other European countries (</a:t>
            </a:r>
            <a:r>
              <a:rPr lang="fr-FR" dirty="0" err="1" smtClean="0"/>
              <a:t>e.g</a:t>
            </a:r>
            <a:r>
              <a:rPr lang="fr-FR" dirty="0" smtClean="0"/>
              <a:t>. Spain &amp; Portugal) display </a:t>
            </a:r>
            <a:r>
              <a:rPr lang="fr-FR" dirty="0" err="1" smtClean="0"/>
              <a:t>examples</a:t>
            </a:r>
            <a:r>
              <a:rPr lang="fr-FR" dirty="0" smtClean="0"/>
              <a:t> of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larger</a:t>
            </a:r>
            <a:r>
              <a:rPr lang="fr-FR" dirty="0" smtClean="0"/>
              <a:t> </a:t>
            </a:r>
            <a:r>
              <a:rPr lang="fr-FR" dirty="0" err="1" smtClean="0"/>
              <a:t>clerical</a:t>
            </a:r>
            <a:r>
              <a:rPr lang="fr-FR" dirty="0" smtClean="0"/>
              <a:t> and noble classes in 16c-19c</a:t>
            </a:r>
          </a:p>
          <a:p>
            <a:r>
              <a:rPr lang="fr-FR" dirty="0" smtClean="0"/>
              <a:t>This </a:t>
            </a:r>
            <a:r>
              <a:rPr lang="fr-FR" dirty="0" err="1" smtClean="0"/>
              <a:t>reflects</a:t>
            </a:r>
            <a:r>
              <a:rPr lang="fr-FR" dirty="0" smtClean="0"/>
              <a:t> different patterns of state formation (</a:t>
            </a:r>
            <a:r>
              <a:rPr lang="fr-FR" dirty="0" err="1" smtClean="0"/>
              <a:t>e.g</a:t>
            </a:r>
            <a:r>
              <a:rPr lang="fr-FR" dirty="0" smtClean="0"/>
              <a:t>. Reconquista)</a:t>
            </a:r>
          </a:p>
          <a:p>
            <a:r>
              <a:rPr lang="fr-FR" dirty="0" err="1" smtClean="0"/>
              <a:t>Moving</a:t>
            </a:r>
            <a:r>
              <a:rPr lang="fr-FR" dirty="0" smtClean="0"/>
              <a:t> out of </a:t>
            </a:r>
            <a:r>
              <a:rPr lang="fr-FR" dirty="0" err="1" smtClean="0"/>
              <a:t>ternary</a:t>
            </a:r>
            <a:r>
              <a:rPr lang="fr-FR" dirty="0" smtClean="0"/>
              <a:t> </a:t>
            </a:r>
            <a:r>
              <a:rPr lang="fr-FR" dirty="0" err="1" smtClean="0"/>
              <a:t>ideologies</a:t>
            </a:r>
            <a:r>
              <a:rPr lang="fr-FR" dirty="0" smtClean="0"/>
              <a:t> and institutions is </a:t>
            </a:r>
            <a:r>
              <a:rPr lang="fr-FR" dirty="0" err="1" smtClean="0"/>
              <a:t>always</a:t>
            </a:r>
            <a:r>
              <a:rPr lang="fr-FR" dirty="0" smtClean="0"/>
              <a:t> a </a:t>
            </a:r>
            <a:r>
              <a:rPr lang="fr-FR" dirty="0" err="1" smtClean="0"/>
              <a:t>complex</a:t>
            </a:r>
            <a:r>
              <a:rPr lang="fr-FR" dirty="0" smtClean="0"/>
              <a:t> and </a:t>
            </a:r>
            <a:r>
              <a:rPr lang="fr-FR" dirty="0" err="1" smtClean="0"/>
              <a:t>chaotic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: </a:t>
            </a:r>
            <a:r>
              <a:rPr lang="fr-FR" dirty="0" err="1" smtClean="0"/>
              <a:t>e.g</a:t>
            </a:r>
            <a:r>
              <a:rPr lang="fr-FR" dirty="0" smtClean="0"/>
              <a:t>. land </a:t>
            </a:r>
            <a:r>
              <a:rPr lang="fr-FR" dirty="0" err="1" smtClean="0"/>
              <a:t>reform</a:t>
            </a:r>
            <a:r>
              <a:rPr lang="fr-FR" dirty="0" smtClean="0"/>
              <a:t> in Spain 1932-1936 </a:t>
            </a:r>
            <a:r>
              <a:rPr lang="fr-FR" dirty="0" err="1" smtClean="0"/>
              <a:t>played</a:t>
            </a:r>
            <a:r>
              <a:rPr lang="fr-FR" dirty="0" smtClean="0"/>
              <a:t> a crucial </a:t>
            </a:r>
            <a:r>
              <a:rPr lang="fr-FR" dirty="0" err="1" smtClean="0"/>
              <a:t>role</a:t>
            </a:r>
            <a:r>
              <a:rPr lang="fr-FR" dirty="0" smtClean="0"/>
              <a:t> to </a:t>
            </a:r>
            <a:r>
              <a:rPr lang="fr-FR" dirty="0" err="1" smtClean="0"/>
              <a:t>mobilize</a:t>
            </a:r>
            <a:r>
              <a:rPr lang="fr-FR" dirty="0" smtClean="0"/>
              <a:t> the </a:t>
            </a:r>
            <a:r>
              <a:rPr lang="fr-FR" dirty="0" err="1" smtClean="0"/>
              <a:t>Catholic</a:t>
            </a:r>
            <a:r>
              <a:rPr lang="fr-FR" dirty="0" smtClean="0"/>
              <a:t> Church and large property </a:t>
            </a:r>
            <a:r>
              <a:rPr lang="fr-FR" dirty="0" err="1" smtClean="0"/>
              <a:t>owners</a:t>
            </a:r>
            <a:r>
              <a:rPr lang="fr-FR" dirty="0" smtClean="0"/>
              <a:t> </a:t>
            </a:r>
            <a:r>
              <a:rPr lang="fr-FR" dirty="0" err="1" smtClean="0"/>
              <a:t>against</a:t>
            </a:r>
            <a:r>
              <a:rPr lang="fr-FR" dirty="0" smtClean="0"/>
              <a:t> </a:t>
            </a:r>
            <a:r>
              <a:rPr lang="fr-FR" dirty="0" err="1" smtClean="0"/>
              <a:t>Republicans</a:t>
            </a:r>
            <a:r>
              <a:rPr lang="fr-FR" dirty="0" smtClean="0"/>
              <a:t> and </a:t>
            </a:r>
            <a:r>
              <a:rPr lang="fr-FR" dirty="0" err="1" smtClean="0"/>
              <a:t>largely</a:t>
            </a:r>
            <a:r>
              <a:rPr lang="fr-FR" dirty="0" smtClean="0"/>
              <a:t> </a:t>
            </a:r>
            <a:r>
              <a:rPr lang="fr-FR" dirty="0" err="1" smtClean="0"/>
              <a:t>contributed</a:t>
            </a:r>
            <a:r>
              <a:rPr lang="fr-FR" dirty="0" smtClean="0"/>
              <a:t> to </a:t>
            </a:r>
            <a:r>
              <a:rPr lang="fr-FR" dirty="0" err="1" smtClean="0"/>
              <a:t>Spanish</a:t>
            </a:r>
            <a:r>
              <a:rPr lang="fr-FR" dirty="0" smtClean="0"/>
              <a:t> Civil War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80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14" y="0"/>
            <a:ext cx="116501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7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85" y="0"/>
            <a:ext cx="117530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14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4284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>
                <a:latin typeface="+mn-lt"/>
              </a:rPr>
              <a:t>From </a:t>
            </a:r>
            <a:r>
              <a:rPr lang="fr-FR" sz="3600" b="1" dirty="0" err="1">
                <a:latin typeface="+mn-lt"/>
              </a:rPr>
              <a:t>ternary</a:t>
            </a:r>
            <a:r>
              <a:rPr lang="fr-FR" sz="3600" b="1" dirty="0">
                <a:latin typeface="+mn-lt"/>
              </a:rPr>
              <a:t> to </a:t>
            </a:r>
            <a:r>
              <a:rPr lang="fr-FR" sz="3600" b="1" dirty="0" err="1">
                <a:latin typeface="+mn-lt"/>
              </a:rPr>
              <a:t>proprietarian</a:t>
            </a:r>
            <a:r>
              <a:rPr lang="fr-FR" sz="3600" b="1" dirty="0">
                <a:latin typeface="+mn-lt"/>
              </a:rPr>
              <a:t> societies: </a:t>
            </a: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>the </a:t>
            </a:r>
            <a:r>
              <a:rPr lang="fr-FR" sz="3600" b="1" dirty="0">
                <a:latin typeface="+mn-lt"/>
              </a:rPr>
              <a:t>case of the UK</a:t>
            </a:r>
            <a:br>
              <a:rPr lang="fr-FR" sz="3600" b="1" dirty="0">
                <a:latin typeface="+mn-lt"/>
              </a:rPr>
            </a:br>
            <a:endParaRPr lang="fr-FR" sz="36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791" y="1378363"/>
            <a:ext cx="11804374" cy="531067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UK : </a:t>
            </a:r>
            <a:r>
              <a:rPr lang="fr-FR" sz="3200" dirty="0" err="1" smtClean="0"/>
              <a:t>perfect</a:t>
            </a:r>
            <a:r>
              <a:rPr lang="fr-FR" sz="3200" dirty="0" smtClean="0"/>
              <a:t> exemple of </a:t>
            </a:r>
            <a:r>
              <a:rPr lang="fr-FR" sz="3200" dirty="0" err="1" smtClean="0"/>
              <a:t>gradual</a:t>
            </a:r>
            <a:r>
              <a:rPr lang="fr-FR" sz="3200" dirty="0" smtClean="0"/>
              <a:t> </a:t>
            </a:r>
            <a:r>
              <a:rPr lang="fr-FR" sz="3200" dirty="0" err="1" smtClean="0"/>
              <a:t>evolution</a:t>
            </a:r>
            <a:r>
              <a:rPr lang="fr-FR" sz="3200" dirty="0" smtClean="0"/>
              <a:t> from </a:t>
            </a:r>
            <a:r>
              <a:rPr lang="fr-FR" sz="3200" dirty="0" err="1" smtClean="0"/>
              <a:t>ternary</a:t>
            </a:r>
            <a:r>
              <a:rPr lang="fr-FR" sz="3200" dirty="0" smtClean="0"/>
              <a:t> society to </a:t>
            </a:r>
            <a:r>
              <a:rPr lang="fr-FR" sz="3200" dirty="0" err="1" smtClean="0"/>
              <a:t>proprietarian</a:t>
            </a:r>
            <a:r>
              <a:rPr lang="fr-FR" sz="3200" dirty="0" smtClean="0"/>
              <a:t> society (</a:t>
            </a:r>
            <a:r>
              <a:rPr lang="fr-FR" sz="3200" dirty="0" err="1" smtClean="0"/>
              <a:t>then</a:t>
            </a:r>
            <a:r>
              <a:rPr lang="fr-FR" sz="3200" dirty="0" smtClean="0"/>
              <a:t> to </a:t>
            </a:r>
            <a:r>
              <a:rPr lang="fr-FR" sz="3200" dirty="0" err="1" smtClean="0"/>
              <a:t>social-democratic</a:t>
            </a:r>
            <a:r>
              <a:rPr lang="fr-FR" sz="3200" dirty="0" smtClean="0"/>
              <a:t> society (Labour party 1945) and to </a:t>
            </a:r>
            <a:r>
              <a:rPr lang="fr-FR" sz="3200" dirty="0" err="1" smtClean="0"/>
              <a:t>neo-proprietarian</a:t>
            </a:r>
            <a:r>
              <a:rPr lang="fr-FR" sz="3200" dirty="0" smtClean="0"/>
              <a:t> society (Thatcher 1980s)), </a:t>
            </a:r>
            <a:r>
              <a:rPr lang="fr-FR" sz="3200" dirty="0" err="1" smtClean="0"/>
              <a:t>always</a:t>
            </a:r>
            <a:r>
              <a:rPr lang="fr-FR" sz="3200" dirty="0" smtClean="0"/>
              <a:t> </a:t>
            </a:r>
            <a:r>
              <a:rPr lang="fr-FR" sz="3200" dirty="0" err="1" smtClean="0"/>
              <a:t>with</a:t>
            </a:r>
            <a:r>
              <a:rPr lang="fr-FR" sz="3200" dirty="0" smtClean="0"/>
              <a:t> a </a:t>
            </a:r>
            <a:r>
              <a:rPr lang="fr-FR" sz="3200" dirty="0" err="1" smtClean="0"/>
              <a:t>Queen</a:t>
            </a:r>
            <a:r>
              <a:rPr lang="fr-FR" sz="3200" dirty="0" smtClean="0"/>
              <a:t>/King, a House of Lords and stable institutions (≠ France: opposite </a:t>
            </a:r>
            <a:r>
              <a:rPr lang="fr-FR" sz="3200" dirty="0" err="1" smtClean="0"/>
              <a:t>extreme</a:t>
            </a:r>
            <a:r>
              <a:rPr lang="fr-FR" sz="3200" dirty="0" smtClean="0"/>
              <a:t>: </a:t>
            </a:r>
            <a:r>
              <a:rPr lang="fr-FR" sz="3200" dirty="0" err="1" smtClean="0"/>
              <a:t>revolutions</a:t>
            </a:r>
            <a:r>
              <a:rPr lang="fr-FR" sz="3200" dirty="0" smtClean="0"/>
              <a:t> in 1789, 1848, 1871, </a:t>
            </a:r>
            <a:r>
              <a:rPr lang="fr-FR" sz="3200" dirty="0" err="1" smtClean="0"/>
              <a:t>etc</a:t>
            </a:r>
            <a:r>
              <a:rPr lang="fr-FR" sz="3200" dirty="0" smtClean="0"/>
              <a:t>)</a:t>
            </a:r>
          </a:p>
          <a:p>
            <a:r>
              <a:rPr lang="fr-FR" sz="3200" dirty="0" smtClean="0"/>
              <a:t>But British </a:t>
            </a:r>
            <a:r>
              <a:rPr lang="fr-FR" sz="3200" dirty="0" err="1" smtClean="0"/>
              <a:t>gradualism</a:t>
            </a:r>
            <a:r>
              <a:rPr lang="fr-FR" sz="3200" dirty="0" smtClean="0"/>
              <a:t> </a:t>
            </a:r>
            <a:r>
              <a:rPr lang="fr-FR" sz="3200" dirty="0" err="1" smtClean="0"/>
              <a:t>should</a:t>
            </a:r>
            <a:r>
              <a:rPr lang="fr-FR" sz="3200" dirty="0" smtClean="0"/>
              <a:t> not </a:t>
            </a:r>
            <a:r>
              <a:rPr lang="fr-FR" sz="3200" dirty="0" err="1" smtClean="0"/>
              <a:t>be</a:t>
            </a:r>
            <a:r>
              <a:rPr lang="fr-FR" sz="3200" dirty="0" smtClean="0"/>
              <a:t> </a:t>
            </a:r>
            <a:r>
              <a:rPr lang="fr-FR" sz="3200" dirty="0" err="1" smtClean="0"/>
              <a:t>exagerated</a:t>
            </a:r>
            <a:r>
              <a:rPr lang="fr-FR" sz="3200" dirty="0" smtClean="0"/>
              <a:t>: key </a:t>
            </a:r>
            <a:r>
              <a:rPr lang="fr-FR" sz="3200" dirty="0" err="1" smtClean="0"/>
              <a:t>role</a:t>
            </a:r>
            <a:r>
              <a:rPr lang="fr-FR" sz="3200" dirty="0" smtClean="0"/>
              <a:t> </a:t>
            </a:r>
            <a:r>
              <a:rPr lang="fr-FR" sz="3200" dirty="0" err="1" smtClean="0"/>
              <a:t>played</a:t>
            </a:r>
            <a:r>
              <a:rPr lang="fr-FR" sz="3200" dirty="0" smtClean="0"/>
              <a:t> by major </a:t>
            </a:r>
            <a:r>
              <a:rPr lang="fr-FR" sz="3200" dirty="0" err="1" smtClean="0"/>
              <a:t>crisis</a:t>
            </a:r>
            <a:r>
              <a:rPr lang="fr-FR" sz="3200" dirty="0" smtClean="0"/>
              <a:t> and </a:t>
            </a:r>
            <a:r>
              <a:rPr lang="fr-FR" sz="3200" dirty="0" err="1" smtClean="0"/>
              <a:t>uncertain</a:t>
            </a:r>
            <a:r>
              <a:rPr lang="fr-FR" sz="3200" dirty="0" smtClean="0"/>
              <a:t> </a:t>
            </a:r>
            <a:r>
              <a:rPr lang="fr-FR" sz="3200" dirty="0" err="1" smtClean="0"/>
              <a:t>trajectories</a:t>
            </a:r>
            <a:r>
              <a:rPr lang="fr-FR" sz="3200" dirty="0" smtClean="0"/>
              <a:t> and </a:t>
            </a:r>
            <a:r>
              <a:rPr lang="fr-FR" sz="3200" dirty="0" err="1" smtClean="0"/>
              <a:t>offshoots</a:t>
            </a:r>
            <a:r>
              <a:rPr lang="fr-FR" sz="3200" dirty="0" smtClean="0"/>
              <a:t>, </a:t>
            </a:r>
            <a:r>
              <a:rPr lang="fr-FR" sz="3200" dirty="0" err="1" smtClean="0"/>
              <a:t>e.g</a:t>
            </a:r>
            <a:r>
              <a:rPr lang="fr-FR" sz="3200" dirty="0" smtClean="0"/>
              <a:t>. </a:t>
            </a:r>
            <a:r>
              <a:rPr lang="fr-FR" sz="3200" dirty="0" err="1" smtClean="0"/>
              <a:t>during</a:t>
            </a:r>
            <a:r>
              <a:rPr lang="fr-FR" sz="3200" dirty="0" smtClean="0"/>
              <a:t> the </a:t>
            </a:r>
            <a:r>
              <a:rPr lang="fr-FR" sz="3200" dirty="0" err="1" smtClean="0"/>
              <a:t>battle</a:t>
            </a:r>
            <a:r>
              <a:rPr lang="fr-FR" sz="3200" dirty="0" smtClean="0"/>
              <a:t> over the People’s Budget in 1909-1911 (→rise of progressive taxation, </a:t>
            </a:r>
            <a:r>
              <a:rPr lang="fr-FR" sz="3200" dirty="0" err="1" smtClean="0"/>
              <a:t>fall</a:t>
            </a:r>
            <a:r>
              <a:rPr lang="fr-FR" sz="3200" dirty="0" smtClean="0"/>
              <a:t> of the House of Lords) and over Ireland 1860-1920 (→</a:t>
            </a:r>
            <a:r>
              <a:rPr lang="fr-FR" sz="3200" dirty="0" err="1" smtClean="0"/>
              <a:t>fall</a:t>
            </a:r>
            <a:r>
              <a:rPr lang="fr-FR" sz="3200" dirty="0" smtClean="0"/>
              <a:t> of </a:t>
            </a:r>
            <a:r>
              <a:rPr lang="fr-FR" sz="3200" dirty="0" err="1" smtClean="0"/>
              <a:t>proprietarian</a:t>
            </a:r>
            <a:r>
              <a:rPr lang="fr-FR" sz="3200" dirty="0" smtClean="0"/>
              <a:t>-colonial </a:t>
            </a:r>
            <a:r>
              <a:rPr lang="fr-FR" sz="3200" dirty="0" err="1" smtClean="0"/>
              <a:t>ideology</a:t>
            </a:r>
            <a:r>
              <a:rPr lang="fr-FR" sz="3200" dirty="0"/>
              <a:t>)</a:t>
            </a: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36385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5557" y="844826"/>
            <a:ext cx="11102008" cy="5695121"/>
          </a:xfrm>
        </p:spPr>
        <p:txBody>
          <a:bodyPr>
            <a:noAutofit/>
          </a:bodyPr>
          <a:lstStyle/>
          <a:p>
            <a:r>
              <a:rPr lang="fr-FR" sz="3200" dirty="0" smtClean="0"/>
              <a:t>First major </a:t>
            </a:r>
            <a:r>
              <a:rPr lang="fr-FR" sz="3200" dirty="0" err="1" smtClean="0"/>
              <a:t>shock</a:t>
            </a:r>
            <a:r>
              <a:rPr lang="fr-FR" sz="3200" dirty="0" smtClean="0"/>
              <a:t>: Dissolution-expropriation of </a:t>
            </a:r>
            <a:r>
              <a:rPr lang="fr-FR" sz="3200" dirty="0" err="1" smtClean="0"/>
              <a:t>Monastries</a:t>
            </a:r>
            <a:r>
              <a:rPr lang="fr-FR" sz="3200" dirty="0" smtClean="0"/>
              <a:t> 1530. </a:t>
            </a:r>
            <a:r>
              <a:rPr lang="fr-FR" sz="3200" dirty="0" err="1" smtClean="0"/>
              <a:t>Conflict</a:t>
            </a:r>
            <a:r>
              <a:rPr lang="fr-FR" sz="3200" dirty="0" smtClean="0"/>
              <a:t> </a:t>
            </a:r>
            <a:r>
              <a:rPr lang="fr-FR" sz="3200" dirty="0" err="1" smtClean="0"/>
              <a:t>between</a:t>
            </a:r>
            <a:r>
              <a:rPr lang="fr-FR" sz="3200" dirty="0" smtClean="0"/>
              <a:t> Henry VIII and the pope. </a:t>
            </a:r>
          </a:p>
          <a:p>
            <a:r>
              <a:rPr lang="fr-FR" sz="3200" dirty="0"/>
              <a:t>E</a:t>
            </a:r>
            <a:r>
              <a:rPr lang="fr-FR" sz="3200" dirty="0" smtClean="0"/>
              <a:t>cclesiastical land and other property </a:t>
            </a:r>
            <a:r>
              <a:rPr lang="fr-FR" sz="3200" dirty="0" err="1" smtClean="0"/>
              <a:t>expropriated</a:t>
            </a:r>
            <a:r>
              <a:rPr lang="fr-FR" sz="3200" dirty="0" smtClean="0"/>
              <a:t> and </a:t>
            </a:r>
            <a:r>
              <a:rPr lang="fr-FR" sz="3200" dirty="0" err="1" smtClean="0"/>
              <a:t>sold</a:t>
            </a:r>
            <a:r>
              <a:rPr lang="fr-FR" sz="3200" dirty="0" smtClean="0"/>
              <a:t> to </a:t>
            </a:r>
            <a:r>
              <a:rPr lang="fr-FR" sz="3200" dirty="0" err="1" smtClean="0"/>
              <a:t>nobility</a:t>
            </a:r>
            <a:r>
              <a:rPr lang="fr-FR" sz="3200" dirty="0" smtClean="0"/>
              <a:t> and bourgeoisie (≈ French Revolution, but </a:t>
            </a:r>
            <a:r>
              <a:rPr lang="fr-FR" sz="3200" dirty="0" err="1" smtClean="0"/>
              <a:t>much</a:t>
            </a:r>
            <a:r>
              <a:rPr lang="fr-FR" sz="3200" dirty="0" smtClean="0"/>
              <a:t> </a:t>
            </a:r>
            <a:r>
              <a:rPr lang="fr-FR" sz="3200" dirty="0" err="1" smtClean="0"/>
              <a:t>earlier</a:t>
            </a:r>
            <a:r>
              <a:rPr lang="fr-FR" sz="3200" dirty="0" smtClean="0"/>
              <a:t>)</a:t>
            </a:r>
          </a:p>
          <a:p>
            <a:r>
              <a:rPr lang="fr-FR" sz="3200" dirty="0" err="1" smtClean="0"/>
              <a:t>Huge</a:t>
            </a:r>
            <a:r>
              <a:rPr lang="fr-FR" sz="3200" dirty="0" smtClean="0"/>
              <a:t> </a:t>
            </a:r>
            <a:r>
              <a:rPr lang="fr-FR" sz="3200" dirty="0" err="1" smtClean="0"/>
              <a:t>reduction</a:t>
            </a:r>
            <a:r>
              <a:rPr lang="fr-FR" sz="3200" dirty="0" smtClean="0"/>
              <a:t> of the </a:t>
            </a:r>
            <a:r>
              <a:rPr lang="fr-FR" sz="3200" dirty="0" err="1" smtClean="0"/>
              <a:t>number</a:t>
            </a:r>
            <a:r>
              <a:rPr lang="fr-FR" sz="3200" dirty="0" smtClean="0"/>
              <a:t> of spiritual vs temporal lords in House of Lords: </a:t>
            </a:r>
            <a:r>
              <a:rPr lang="fr-FR" sz="3200" dirty="0" err="1" smtClean="0"/>
              <a:t>half-half</a:t>
            </a:r>
            <a:r>
              <a:rPr lang="fr-FR" sz="3200" dirty="0" smtClean="0"/>
              <a:t> in 14c-15c, as </a:t>
            </a:r>
            <a:r>
              <a:rPr lang="fr-FR" sz="3200" dirty="0" err="1" smtClean="0"/>
              <a:t>opposed</a:t>
            </a:r>
            <a:r>
              <a:rPr lang="fr-FR" sz="3200" dirty="0" smtClean="0"/>
              <a:t> to 460 temporal lords (</a:t>
            </a:r>
            <a:r>
              <a:rPr lang="fr-FR" sz="3200" dirty="0" err="1" smtClean="0"/>
              <a:t>nobility</a:t>
            </a:r>
            <a:r>
              <a:rPr lang="fr-FR" sz="3200" dirty="0" smtClean="0"/>
              <a:t>) vs 28 spiritual lords (bishops) in 17c-19c</a:t>
            </a:r>
          </a:p>
          <a:p>
            <a:pPr marL="0" indent="0">
              <a:buNone/>
            </a:pPr>
            <a:r>
              <a:rPr lang="fr-FR" sz="3200" dirty="0" smtClean="0"/>
              <a:t>→ </a:t>
            </a:r>
            <a:r>
              <a:rPr lang="fr-FR" sz="3200" dirty="0" err="1" smtClean="0"/>
              <a:t>already</a:t>
            </a:r>
            <a:r>
              <a:rPr lang="fr-FR" sz="3200" dirty="0" smtClean="0"/>
              <a:t> a </a:t>
            </a:r>
            <a:r>
              <a:rPr lang="fr-FR" sz="3200" dirty="0" err="1" smtClean="0"/>
              <a:t>decisive</a:t>
            </a:r>
            <a:r>
              <a:rPr lang="fr-FR" sz="3200" dirty="0" smtClean="0"/>
              <a:t> </a:t>
            </a:r>
            <a:r>
              <a:rPr lang="fr-FR" sz="3200" dirty="0" err="1" smtClean="0"/>
              <a:t>step</a:t>
            </a:r>
            <a:r>
              <a:rPr lang="fr-FR" sz="3200" dirty="0" smtClean="0"/>
              <a:t> </a:t>
            </a:r>
            <a:r>
              <a:rPr lang="fr-FR" sz="3200" dirty="0" err="1" smtClean="0"/>
              <a:t>away</a:t>
            </a:r>
            <a:r>
              <a:rPr lang="fr-FR" sz="3200" dirty="0" smtClean="0"/>
              <a:t> from </a:t>
            </a:r>
            <a:r>
              <a:rPr lang="fr-FR" sz="3200" dirty="0" err="1" smtClean="0"/>
              <a:t>trifunctionnal</a:t>
            </a:r>
            <a:r>
              <a:rPr lang="fr-FR" sz="3200" dirty="0" smtClean="0"/>
              <a:t> society (</a:t>
            </a:r>
            <a:r>
              <a:rPr lang="fr-FR" sz="3200" dirty="0" err="1" smtClean="0"/>
              <a:t>based</a:t>
            </a:r>
            <a:r>
              <a:rPr lang="fr-FR" sz="3200" dirty="0" smtClean="0"/>
              <a:t> </a:t>
            </a:r>
            <a:r>
              <a:rPr lang="fr-FR" sz="3200" dirty="0" err="1" smtClean="0"/>
              <a:t>upon</a:t>
            </a:r>
            <a:r>
              <a:rPr lang="fr-FR" sz="3200" dirty="0" smtClean="0"/>
              <a:t> a relative balance of power </a:t>
            </a:r>
            <a:r>
              <a:rPr lang="fr-FR" sz="3200" dirty="0" err="1" smtClean="0"/>
              <a:t>beween</a:t>
            </a:r>
            <a:r>
              <a:rPr lang="fr-FR" sz="3200" dirty="0" smtClean="0"/>
              <a:t> </a:t>
            </a:r>
            <a:r>
              <a:rPr lang="fr-FR" sz="3200" dirty="0" err="1" smtClean="0"/>
              <a:t>clergy</a:t>
            </a:r>
            <a:r>
              <a:rPr lang="fr-FR" sz="3200" dirty="0" smtClean="0"/>
              <a:t> and </a:t>
            </a:r>
            <a:r>
              <a:rPr lang="fr-FR" sz="3200" dirty="0" err="1" smtClean="0"/>
              <a:t>nobility</a:t>
            </a:r>
            <a:r>
              <a:rPr lang="fr-FR" sz="3200" dirty="0" smtClean="0"/>
              <a:t>) and </a:t>
            </a:r>
            <a:r>
              <a:rPr lang="fr-FR" sz="3200" dirty="0" err="1" smtClean="0"/>
              <a:t>toward</a:t>
            </a:r>
            <a:r>
              <a:rPr lang="fr-FR" sz="3200" dirty="0" smtClean="0"/>
              <a:t> </a:t>
            </a:r>
            <a:r>
              <a:rPr lang="fr-FR" sz="3200" dirty="0" err="1" smtClean="0"/>
              <a:t>proprietarian</a:t>
            </a:r>
            <a:r>
              <a:rPr lang="fr-FR" sz="3200" dirty="0" smtClean="0"/>
              <a:t> society and </a:t>
            </a:r>
            <a:r>
              <a:rPr lang="fr-FR" sz="3200" dirty="0" err="1" smtClean="0"/>
              <a:t>ideology</a:t>
            </a: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191681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7870" y="208722"/>
            <a:ext cx="11559207" cy="655982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More </a:t>
            </a:r>
            <a:r>
              <a:rPr lang="fr-FR" dirty="0" err="1" smtClean="0"/>
              <a:t>generally</a:t>
            </a:r>
            <a:r>
              <a:rPr lang="fr-FR" dirty="0" smtClean="0"/>
              <a:t>, Britain has long been </a:t>
            </a:r>
            <a:r>
              <a:rPr lang="fr-FR" dirty="0" err="1" smtClean="0"/>
              <a:t>characterized</a:t>
            </a:r>
            <a:r>
              <a:rPr lang="fr-FR" dirty="0" smtClean="0"/>
              <a:t> by an </a:t>
            </a:r>
            <a:r>
              <a:rPr lang="fr-FR" dirty="0" err="1" smtClean="0"/>
              <a:t>unusually</a:t>
            </a:r>
            <a:r>
              <a:rPr lang="fr-FR" dirty="0" smtClean="0"/>
              <a:t> high concentration of land and other property </a:t>
            </a:r>
            <a:r>
              <a:rPr lang="fr-FR" dirty="0" err="1" smtClean="0"/>
              <a:t>among</a:t>
            </a:r>
            <a:r>
              <a:rPr lang="fr-FR" dirty="0" smtClean="0"/>
              <a:t> a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tiny</a:t>
            </a:r>
            <a:r>
              <a:rPr lang="fr-FR" dirty="0" smtClean="0"/>
              <a:t> </a:t>
            </a:r>
            <a:r>
              <a:rPr lang="fr-FR" dirty="0" err="1" smtClean="0"/>
              <a:t>nobility</a:t>
            </a:r>
            <a:r>
              <a:rPr lang="fr-FR" dirty="0" smtClean="0"/>
              <a:t> </a:t>
            </a:r>
          </a:p>
          <a:p>
            <a:r>
              <a:rPr lang="fr-FR" dirty="0" err="1"/>
              <a:t>A</a:t>
            </a:r>
            <a:r>
              <a:rPr lang="fr-FR" dirty="0" err="1" smtClean="0"/>
              <a:t>round</a:t>
            </a:r>
            <a:r>
              <a:rPr lang="fr-FR" dirty="0" smtClean="0"/>
              <a:t> 1880, 80% of UK land </a:t>
            </a:r>
            <a:r>
              <a:rPr lang="fr-FR" dirty="0" err="1" smtClean="0"/>
              <a:t>owned</a:t>
            </a:r>
            <a:r>
              <a:rPr lang="fr-FR" dirty="0" smtClean="0"/>
              <a:t> by 7000 </a:t>
            </a:r>
            <a:r>
              <a:rPr lang="fr-FR" dirty="0" err="1" smtClean="0"/>
              <a:t>families</a:t>
            </a:r>
            <a:r>
              <a:rPr lang="fr-FR" dirty="0" smtClean="0"/>
              <a:t> (&lt;0,1% population), </a:t>
            </a:r>
            <a:r>
              <a:rPr lang="fr-FR" dirty="0" err="1" smtClean="0"/>
              <a:t>including</a:t>
            </a:r>
            <a:r>
              <a:rPr lang="fr-FR" dirty="0" smtClean="0"/>
              <a:t> over 50% of UK land </a:t>
            </a:r>
            <a:r>
              <a:rPr lang="fr-FR" dirty="0" err="1" smtClean="0"/>
              <a:t>owned</a:t>
            </a:r>
            <a:r>
              <a:rPr lang="fr-FR" dirty="0" smtClean="0"/>
              <a:t> by 250 </a:t>
            </a:r>
            <a:r>
              <a:rPr lang="fr-FR" dirty="0" err="1" smtClean="0"/>
              <a:t>families</a:t>
            </a:r>
            <a:r>
              <a:rPr lang="fr-FR" dirty="0" smtClean="0"/>
              <a:t> (&lt;0,01% pop)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(in </a:t>
            </a:r>
            <a:r>
              <a:rPr lang="fr-FR" dirty="0" err="1" smtClean="0"/>
              <a:t>comparison</a:t>
            </a:r>
            <a:r>
              <a:rPr lang="fr-FR" dirty="0" smtClean="0"/>
              <a:t>, French </a:t>
            </a:r>
            <a:r>
              <a:rPr lang="fr-FR" dirty="0" err="1" smtClean="0"/>
              <a:t>nobility</a:t>
            </a:r>
            <a:r>
              <a:rPr lang="fr-FR" dirty="0" smtClean="0"/>
              <a:t> </a:t>
            </a:r>
            <a:r>
              <a:rPr lang="fr-FR" dirty="0" err="1" smtClean="0"/>
              <a:t>owns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25%-30% of land in 1789)</a:t>
            </a:r>
          </a:p>
          <a:p>
            <a:r>
              <a:rPr lang="fr-FR" dirty="0" smtClean="0"/>
              <a:t>The House of Lords (a few </a:t>
            </a:r>
            <a:r>
              <a:rPr lang="fr-FR" dirty="0" err="1" smtClean="0"/>
              <a:t>hundred</a:t>
            </a:r>
            <a:r>
              <a:rPr lang="fr-FR" dirty="0" smtClean="0"/>
              <a:t> </a:t>
            </a:r>
            <a:r>
              <a:rPr lang="fr-FR" dirty="0" err="1" smtClean="0"/>
              <a:t>families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hereditary</a:t>
            </a:r>
            <a:r>
              <a:rPr lang="fr-FR" dirty="0" smtClean="0"/>
              <a:t> </a:t>
            </a:r>
            <a:r>
              <a:rPr lang="fr-FR" dirty="0" err="1" smtClean="0"/>
              <a:t>seats</a:t>
            </a:r>
            <a:r>
              <a:rPr lang="fr-FR" dirty="0" smtClean="0"/>
              <a:t>) has veto power over all legislation </a:t>
            </a:r>
            <a:r>
              <a:rPr lang="fr-FR" dirty="0" err="1" smtClean="0"/>
              <a:t>until</a:t>
            </a:r>
            <a:r>
              <a:rPr lang="fr-FR" dirty="0" smtClean="0"/>
              <a:t> 1909-1911</a:t>
            </a:r>
          </a:p>
          <a:p>
            <a:r>
              <a:rPr lang="fr-FR" dirty="0" err="1"/>
              <a:t>A</a:t>
            </a:r>
            <a:r>
              <a:rPr lang="fr-FR" dirty="0" err="1" smtClean="0"/>
              <a:t>lmost</a:t>
            </a:r>
            <a:r>
              <a:rPr lang="fr-FR" dirty="0" smtClean="0"/>
              <a:t> all Prime </a:t>
            </a:r>
            <a:r>
              <a:rPr lang="fr-FR" dirty="0" err="1" smtClean="0"/>
              <a:t>Ministers</a:t>
            </a:r>
            <a:r>
              <a:rPr lang="fr-FR" dirty="0" smtClean="0"/>
              <a:t> come from House of Lords </a:t>
            </a:r>
            <a:r>
              <a:rPr lang="fr-FR" dirty="0" err="1" smtClean="0"/>
              <a:t>until</a:t>
            </a:r>
            <a:r>
              <a:rPr lang="fr-FR" dirty="0" smtClean="0"/>
              <a:t> </a:t>
            </a:r>
            <a:r>
              <a:rPr lang="fr-FR" dirty="0" err="1" smtClean="0"/>
              <a:t>late</a:t>
            </a:r>
            <a:r>
              <a:rPr lang="fr-FR" dirty="0" smtClean="0"/>
              <a:t> 19c-early 20c (Lord Salisbury, PM 1885-1892 and 1895-1902)</a:t>
            </a:r>
          </a:p>
          <a:p>
            <a:r>
              <a:rPr lang="fr-FR" dirty="0" smtClean="0"/>
              <a:t>The House of Commons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included</a:t>
            </a:r>
            <a:r>
              <a:rPr lang="fr-FR" dirty="0" smtClean="0"/>
              <a:t>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r>
              <a:rPr lang="fr-FR" dirty="0" smtClean="0"/>
              <a:t> of </a:t>
            </a:r>
            <a:r>
              <a:rPr lang="fr-FR" dirty="0" err="1" smtClean="0"/>
              <a:t>nobility</a:t>
            </a:r>
            <a:r>
              <a:rPr lang="fr-FR" dirty="0" smtClean="0"/>
              <a:t>: </a:t>
            </a:r>
            <a:r>
              <a:rPr lang="fr-FR" dirty="0" err="1" smtClean="0"/>
              <a:t>oldest</a:t>
            </a:r>
            <a:r>
              <a:rPr lang="fr-FR" dirty="0" smtClean="0"/>
              <a:t> sons of Lords </a:t>
            </a:r>
            <a:r>
              <a:rPr lang="fr-FR" dirty="0" err="1" smtClean="0"/>
              <a:t>waiting</a:t>
            </a:r>
            <a:r>
              <a:rPr lang="fr-FR" dirty="0" smtClean="0"/>
              <a:t> for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seat</a:t>
            </a:r>
            <a:r>
              <a:rPr lang="fr-FR" dirty="0" smtClean="0"/>
              <a:t> in House of Lords; </a:t>
            </a:r>
            <a:r>
              <a:rPr lang="fr-FR" dirty="0" err="1" smtClean="0"/>
              <a:t>youngest</a:t>
            </a:r>
            <a:r>
              <a:rPr lang="fr-FR" dirty="0" smtClean="0"/>
              <a:t> sons of Lords </a:t>
            </a:r>
            <a:r>
              <a:rPr lang="fr-FR" dirty="0" err="1" smtClean="0"/>
              <a:t>choosing</a:t>
            </a:r>
            <a:r>
              <a:rPr lang="fr-FR" dirty="0" smtClean="0"/>
              <a:t> a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career</a:t>
            </a:r>
            <a:r>
              <a:rPr lang="fr-FR" dirty="0" smtClean="0"/>
              <a:t> in the Commons; other </a:t>
            </a:r>
            <a:r>
              <a:rPr lang="fr-FR" dirty="0" err="1" smtClean="0"/>
              <a:t>members</a:t>
            </a:r>
            <a:r>
              <a:rPr lang="fr-FR" dirty="0" smtClean="0"/>
              <a:t> of </a:t>
            </a:r>
            <a:r>
              <a:rPr lang="fr-FR" dirty="0" err="1" smtClean="0"/>
              <a:t>titled</a:t>
            </a:r>
            <a:r>
              <a:rPr lang="fr-FR" dirty="0" smtClean="0"/>
              <a:t> </a:t>
            </a:r>
            <a:r>
              <a:rPr lang="fr-FR" dirty="0" err="1" smtClean="0"/>
              <a:t>nobility</a:t>
            </a:r>
            <a:r>
              <a:rPr lang="fr-FR" dirty="0" smtClean="0"/>
              <a:t> (baronets, knights) and </a:t>
            </a:r>
            <a:r>
              <a:rPr lang="fr-FR" dirty="0" err="1" smtClean="0"/>
              <a:t>untitled</a:t>
            </a:r>
            <a:r>
              <a:rPr lang="fr-FR" dirty="0" smtClean="0"/>
              <a:t> </a:t>
            </a:r>
            <a:r>
              <a:rPr lang="fr-FR" dirty="0" err="1" smtClean="0"/>
              <a:t>nobility</a:t>
            </a:r>
            <a:r>
              <a:rPr lang="fr-FR" dirty="0" smtClean="0"/>
              <a:t> (gentry)</a:t>
            </a:r>
          </a:p>
          <a:p>
            <a:r>
              <a:rPr lang="fr-FR" dirty="0" err="1" smtClean="0"/>
              <a:t>Until</a:t>
            </a:r>
            <a:r>
              <a:rPr lang="fr-FR" dirty="0" smtClean="0"/>
              <a:t> </a:t>
            </a:r>
            <a:r>
              <a:rPr lang="fr-FR" dirty="0" err="1" smtClean="0"/>
              <a:t>early</a:t>
            </a:r>
            <a:r>
              <a:rPr lang="fr-FR" dirty="0" smtClean="0"/>
              <a:t> 1860s, about 75% of the </a:t>
            </a:r>
            <a:r>
              <a:rPr lang="fr-FR" dirty="0" err="1" smtClean="0"/>
              <a:t>members</a:t>
            </a:r>
            <a:r>
              <a:rPr lang="fr-FR" dirty="0" smtClean="0"/>
              <a:t> of House of Commons </a:t>
            </a:r>
            <a:r>
              <a:rPr lang="fr-FR" dirty="0" err="1" smtClean="0"/>
              <a:t>belong</a:t>
            </a:r>
            <a:r>
              <a:rPr lang="fr-FR" dirty="0" smtClean="0"/>
              <a:t> to the </a:t>
            </a:r>
            <a:r>
              <a:rPr lang="fr-FR" dirty="0" err="1" smtClean="0"/>
              <a:t>nobility</a:t>
            </a:r>
            <a:r>
              <a:rPr lang="fr-FR" dirty="0" smtClean="0"/>
              <a:t> (&lt;0,5% of the population)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136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6165" y="655983"/>
            <a:ext cx="11340548" cy="5520980"/>
          </a:xfrm>
        </p:spPr>
        <p:txBody>
          <a:bodyPr>
            <a:norm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battle</a:t>
            </a:r>
            <a:r>
              <a:rPr lang="fr-FR" dirty="0" smtClean="0"/>
              <a:t> for </a:t>
            </a:r>
            <a:r>
              <a:rPr lang="fr-FR" dirty="0" err="1" smtClean="0"/>
              <a:t>universal</a:t>
            </a:r>
            <a:r>
              <a:rPr lang="fr-FR" dirty="0" smtClean="0"/>
              <a:t> suffrage in Britain: about 5% of </a:t>
            </a:r>
            <a:r>
              <a:rPr lang="fr-FR" dirty="0" err="1" smtClean="0"/>
              <a:t>adult</a:t>
            </a:r>
            <a:r>
              <a:rPr lang="fr-FR" dirty="0" smtClean="0"/>
              <a:t> males have the right to vote in 1820s → 14% </a:t>
            </a:r>
            <a:r>
              <a:rPr lang="fr-FR" dirty="0" err="1" smtClean="0"/>
              <a:t>after</a:t>
            </a:r>
            <a:r>
              <a:rPr lang="fr-FR" dirty="0" smtClean="0"/>
              <a:t> the 1832 electoral </a:t>
            </a:r>
            <a:r>
              <a:rPr lang="fr-FR" dirty="0" err="1" smtClean="0"/>
              <a:t>reform</a:t>
            </a:r>
            <a:r>
              <a:rPr lang="fr-FR" dirty="0" smtClean="0"/>
              <a:t>                   → </a:t>
            </a:r>
            <a:r>
              <a:rPr lang="fr-FR" dirty="0"/>
              <a:t>3</a:t>
            </a:r>
            <a:r>
              <a:rPr lang="fr-FR" dirty="0" smtClean="0"/>
              <a:t>0% </a:t>
            </a:r>
            <a:r>
              <a:rPr lang="fr-FR" dirty="0" err="1"/>
              <a:t>after</a:t>
            </a:r>
            <a:r>
              <a:rPr lang="fr-FR" dirty="0"/>
              <a:t> the </a:t>
            </a:r>
            <a:r>
              <a:rPr lang="fr-FR" dirty="0" smtClean="0"/>
              <a:t>1867 </a:t>
            </a:r>
            <a:r>
              <a:rPr lang="fr-FR" dirty="0" err="1"/>
              <a:t>reform</a:t>
            </a:r>
            <a:r>
              <a:rPr lang="fr-FR" dirty="0"/>
              <a:t> → </a:t>
            </a:r>
            <a:r>
              <a:rPr lang="fr-FR" dirty="0" smtClean="0"/>
              <a:t>60% </a:t>
            </a:r>
            <a:r>
              <a:rPr lang="fr-FR" dirty="0" err="1"/>
              <a:t>after</a:t>
            </a:r>
            <a:r>
              <a:rPr lang="fr-FR" dirty="0"/>
              <a:t> the </a:t>
            </a:r>
            <a:r>
              <a:rPr lang="fr-FR" dirty="0" smtClean="0"/>
              <a:t>1884 </a:t>
            </a:r>
            <a:r>
              <a:rPr lang="fr-FR" dirty="0" err="1" smtClean="0"/>
              <a:t>reform</a:t>
            </a:r>
            <a:endParaRPr lang="fr-FR" dirty="0" smtClean="0"/>
          </a:p>
          <a:p>
            <a:r>
              <a:rPr lang="fr-FR" dirty="0" smtClean="0"/>
              <a:t>Other key </a:t>
            </a:r>
            <a:r>
              <a:rPr lang="fr-FR" dirty="0" err="1" smtClean="0"/>
              <a:t>reform</a:t>
            </a:r>
            <a:r>
              <a:rPr lang="fr-FR" dirty="0" smtClean="0"/>
              <a:t>: vote </a:t>
            </a:r>
            <a:r>
              <a:rPr lang="fr-FR" dirty="0" err="1" smtClean="0"/>
              <a:t>secrecy</a:t>
            </a:r>
            <a:r>
              <a:rPr lang="fr-FR" dirty="0" smtClean="0"/>
              <a:t> 1872 (</a:t>
            </a:r>
            <a:r>
              <a:rPr lang="fr-FR" dirty="0" err="1" smtClean="0"/>
              <a:t>before</a:t>
            </a:r>
            <a:r>
              <a:rPr lang="fr-FR" dirty="0" smtClean="0"/>
              <a:t> that: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uncontested</a:t>
            </a:r>
            <a:r>
              <a:rPr lang="fr-FR" dirty="0" smtClean="0"/>
              <a:t> </a:t>
            </a:r>
            <a:r>
              <a:rPr lang="fr-FR" dirty="0" err="1" smtClean="0"/>
              <a:t>seats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→ </a:t>
            </a:r>
            <a:r>
              <a:rPr lang="fr-FR" dirty="0" err="1" smtClean="0"/>
              <a:t>between</a:t>
            </a:r>
            <a:r>
              <a:rPr lang="fr-FR" dirty="0" smtClean="0"/>
              <a:t> the 1860s and 1880s, massive </a:t>
            </a:r>
            <a:r>
              <a:rPr lang="fr-FR" dirty="0" err="1" smtClean="0"/>
              <a:t>democratization</a:t>
            </a:r>
            <a:r>
              <a:rPr lang="fr-FR" dirty="0" smtClean="0"/>
              <a:t> of the House of Commons → </a:t>
            </a:r>
            <a:r>
              <a:rPr lang="fr-FR" dirty="0" err="1" smtClean="0"/>
              <a:t>increased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legitimacy</a:t>
            </a:r>
            <a:r>
              <a:rPr lang="fr-FR" dirty="0" smtClean="0"/>
              <a:t> of House of Commons, pro-people </a:t>
            </a:r>
            <a:r>
              <a:rPr lang="fr-FR" dirty="0" err="1" smtClean="0"/>
              <a:t>turn</a:t>
            </a:r>
            <a:r>
              <a:rPr lang="fr-FR" dirty="0" smtClean="0"/>
              <a:t> of the Liberal Party (ex-Whigs) (</a:t>
            </a:r>
            <a:r>
              <a:rPr lang="fr-FR" dirty="0" err="1" smtClean="0"/>
              <a:t>replaced</a:t>
            </a:r>
            <a:r>
              <a:rPr lang="fr-FR" dirty="0" smtClean="0"/>
              <a:t> by Labour Party </a:t>
            </a:r>
            <a:r>
              <a:rPr lang="fr-FR" dirty="0" err="1" smtClean="0"/>
              <a:t>during</a:t>
            </a:r>
            <a:r>
              <a:rPr lang="fr-FR" dirty="0" smtClean="0"/>
              <a:t> 20c) </a:t>
            </a:r>
          </a:p>
          <a:p>
            <a:pPr marL="0" indent="0">
              <a:buNone/>
            </a:pPr>
            <a:r>
              <a:rPr lang="fr-FR" dirty="0" smtClean="0"/>
              <a:t>(→ 100% male suffrage UK 1918, </a:t>
            </a:r>
            <a:r>
              <a:rPr lang="fr-FR" dirty="0" err="1" smtClean="0"/>
              <a:t>female</a:t>
            </a:r>
            <a:r>
              <a:rPr lang="fr-FR" dirty="0" smtClean="0"/>
              <a:t> 1928)</a:t>
            </a:r>
          </a:p>
          <a:p>
            <a:pPr marL="0" indent="0">
              <a:buNone/>
            </a:pPr>
            <a:r>
              <a:rPr lang="fr-FR" dirty="0" smtClean="0"/>
              <a:t>(more </a:t>
            </a:r>
            <a:r>
              <a:rPr lang="fr-FR" dirty="0" err="1" smtClean="0"/>
              <a:t>gradual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in the UK </a:t>
            </a:r>
            <a:r>
              <a:rPr lang="fr-FR" dirty="0" err="1" smtClean="0"/>
              <a:t>than</a:t>
            </a:r>
            <a:r>
              <a:rPr lang="fr-FR" dirty="0" smtClean="0"/>
              <a:t> in France: 1% 1815-1848 (</a:t>
            </a:r>
            <a:r>
              <a:rPr lang="fr-FR" dirty="0" err="1" smtClean="0"/>
              <a:t>censitary</a:t>
            </a:r>
            <a:r>
              <a:rPr lang="fr-FR" dirty="0" smtClean="0"/>
              <a:t> monarchies) → </a:t>
            </a:r>
            <a:r>
              <a:rPr lang="fr-FR" dirty="0"/>
              <a:t>100% </a:t>
            </a:r>
            <a:r>
              <a:rPr lang="fr-FR" dirty="0" smtClean="0"/>
              <a:t>1871 </a:t>
            </a:r>
            <a:r>
              <a:rPr lang="fr-FR" dirty="0" err="1" smtClean="0"/>
              <a:t>Third</a:t>
            </a:r>
            <a:r>
              <a:rPr lang="fr-FR" dirty="0" smtClean="0"/>
              <a:t> Republic)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64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69" y="79513"/>
            <a:ext cx="117074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6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latin typeface="+mn-lt"/>
              </a:rPr>
              <a:t>Roadmap of the lecture</a:t>
            </a:r>
            <a:endParaRPr lang="fr-FR" sz="40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8539" y="1143000"/>
            <a:ext cx="11479695" cy="5635487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hlinkClick r:id="rId2" action="ppaction://hlinksldjump"/>
              </a:rPr>
              <a:t>The rising concentration of property in 19c France</a:t>
            </a:r>
            <a:endParaRPr lang="fr-FR" sz="3200" b="1" dirty="0" smtClean="0"/>
          </a:p>
          <a:p>
            <a:r>
              <a:rPr lang="fr-FR" sz="3200" b="1" dirty="0" smtClean="0">
                <a:hlinkClick r:id="rId3" action="ppaction://hlinksldjump"/>
              </a:rPr>
              <a:t>Flat tax in 19c France: accumulation in </a:t>
            </a:r>
            <a:r>
              <a:rPr lang="fr-FR" sz="3200" b="1" dirty="0" err="1" smtClean="0">
                <a:hlinkClick r:id="rId3" action="ppaction://hlinksldjump"/>
              </a:rPr>
              <a:t>peace</a:t>
            </a:r>
            <a:endParaRPr lang="fr-FR" sz="3200" b="1" dirty="0" smtClean="0"/>
          </a:p>
          <a:p>
            <a:r>
              <a:rPr lang="fr-FR" sz="3200" b="1" dirty="0" smtClean="0">
                <a:hlinkClick r:id="rId4" action="ppaction://hlinksldjump"/>
              </a:rPr>
              <a:t>The </a:t>
            </a:r>
            <a:r>
              <a:rPr lang="fr-FR" sz="3200" b="1" dirty="0" err="1" smtClean="0">
                <a:hlinkClick r:id="rId4" action="ppaction://hlinksldjump"/>
              </a:rPr>
              <a:t>weight</a:t>
            </a:r>
            <a:r>
              <a:rPr lang="fr-FR" sz="3200" b="1" dirty="0" smtClean="0">
                <a:hlinkClick r:id="rId4" action="ppaction://hlinksldjump"/>
              </a:rPr>
              <a:t> of the </a:t>
            </a:r>
            <a:r>
              <a:rPr lang="fr-FR" sz="3200" b="1" dirty="0" err="1" smtClean="0">
                <a:hlinkClick r:id="rId4" action="ppaction://hlinksldjump"/>
              </a:rPr>
              <a:t>clergy</a:t>
            </a:r>
            <a:r>
              <a:rPr lang="fr-FR" sz="3200" b="1" dirty="0" smtClean="0">
                <a:hlinkClick r:id="rId4" action="ppaction://hlinksldjump"/>
              </a:rPr>
              <a:t> and </a:t>
            </a:r>
            <a:r>
              <a:rPr lang="fr-FR" sz="3200" b="1" dirty="0" err="1" smtClean="0">
                <a:hlinkClick r:id="rId4" action="ppaction://hlinksldjump"/>
              </a:rPr>
              <a:t>nobility</a:t>
            </a:r>
            <a:r>
              <a:rPr lang="fr-FR" sz="3200" b="1" dirty="0" smtClean="0">
                <a:hlinkClick r:id="rId4" action="ppaction://hlinksldjump"/>
              </a:rPr>
              <a:t>: European </a:t>
            </a:r>
            <a:r>
              <a:rPr lang="fr-FR" sz="3200" b="1" dirty="0" err="1" smtClean="0">
                <a:hlinkClick r:id="rId4" action="ppaction://hlinksldjump"/>
              </a:rPr>
              <a:t>variants</a:t>
            </a:r>
            <a:r>
              <a:rPr lang="fr-FR" sz="3200" b="1" dirty="0" smtClean="0">
                <a:hlinkClick r:id="rId4" action="ppaction://hlinksldjump"/>
              </a:rPr>
              <a:t> 16c-19c </a:t>
            </a:r>
            <a:endParaRPr lang="fr-FR" sz="3200" b="1" dirty="0" smtClean="0"/>
          </a:p>
          <a:p>
            <a:r>
              <a:rPr lang="fr-FR" sz="3200" b="1" dirty="0">
                <a:hlinkClick r:id="rId5" action="ppaction://hlinksldjump"/>
              </a:rPr>
              <a:t>F</a:t>
            </a:r>
            <a:r>
              <a:rPr lang="fr-FR" sz="3200" b="1" dirty="0" smtClean="0">
                <a:hlinkClick r:id="rId5" action="ppaction://hlinksldjump"/>
              </a:rPr>
              <a:t>rom </a:t>
            </a:r>
            <a:r>
              <a:rPr lang="fr-FR" sz="3200" b="1" dirty="0" err="1" smtClean="0">
                <a:hlinkClick r:id="rId5" action="ppaction://hlinksldjump"/>
              </a:rPr>
              <a:t>ternary</a:t>
            </a:r>
            <a:r>
              <a:rPr lang="fr-FR" sz="3200" b="1" dirty="0" smtClean="0">
                <a:hlinkClick r:id="rId5" action="ppaction://hlinksldjump"/>
              </a:rPr>
              <a:t> to </a:t>
            </a:r>
            <a:r>
              <a:rPr lang="fr-FR" sz="3200" b="1" dirty="0" err="1" smtClean="0">
                <a:hlinkClick r:id="rId5" action="ppaction://hlinksldjump"/>
              </a:rPr>
              <a:t>proprietarian</a:t>
            </a:r>
            <a:r>
              <a:rPr lang="fr-FR" sz="3200" b="1" dirty="0" smtClean="0">
                <a:hlinkClick r:id="rId5" action="ppaction://hlinksldjump"/>
              </a:rPr>
              <a:t> societies: the case of the UK</a:t>
            </a:r>
            <a:endParaRPr lang="fr-FR" sz="3200" b="1" dirty="0" smtClean="0"/>
          </a:p>
          <a:p>
            <a:r>
              <a:rPr lang="fr-FR" sz="3200" b="1" dirty="0" smtClean="0">
                <a:hlinkClick r:id="rId6" action="ppaction://hlinksldjump"/>
              </a:rPr>
              <a:t>The People’s Budget, Ireland and the </a:t>
            </a:r>
            <a:r>
              <a:rPr lang="fr-FR" sz="3200" b="1" dirty="0" err="1" smtClean="0">
                <a:hlinkClick r:id="rId6" action="ppaction://hlinksldjump"/>
              </a:rPr>
              <a:t>fall</a:t>
            </a:r>
            <a:r>
              <a:rPr lang="fr-FR" sz="3200" b="1" dirty="0" smtClean="0">
                <a:hlinkClick r:id="rId6" action="ppaction://hlinksldjump"/>
              </a:rPr>
              <a:t> of the House of Lords (1909-1911)</a:t>
            </a:r>
            <a:endParaRPr lang="fr-FR" sz="3200" b="1" dirty="0" smtClean="0"/>
          </a:p>
          <a:p>
            <a:r>
              <a:rPr lang="fr-FR" sz="3200" b="1" dirty="0" smtClean="0">
                <a:hlinkClick r:id="rId7" action="ppaction://hlinksldjump"/>
              </a:rPr>
              <a:t>One man, 100 votes: </a:t>
            </a:r>
            <a:r>
              <a:rPr lang="fr-FR" sz="3200" b="1" dirty="0" err="1" smtClean="0">
                <a:hlinkClick r:id="rId7" action="ppaction://hlinksldjump"/>
              </a:rPr>
              <a:t>extreme</a:t>
            </a:r>
            <a:r>
              <a:rPr lang="fr-FR" sz="3200" b="1" dirty="0" smtClean="0">
                <a:hlinkClick r:id="rId7" action="ppaction://hlinksldjump"/>
              </a:rPr>
              <a:t> </a:t>
            </a:r>
            <a:r>
              <a:rPr lang="fr-FR" sz="3200" b="1" dirty="0" err="1" smtClean="0">
                <a:hlinkClick r:id="rId7" action="ppaction://hlinksldjump"/>
              </a:rPr>
              <a:t>censitary</a:t>
            </a:r>
            <a:r>
              <a:rPr lang="fr-FR" sz="3200" b="1" dirty="0" smtClean="0">
                <a:hlinkClick r:id="rId7" action="ppaction://hlinksldjump"/>
              </a:rPr>
              <a:t> inequality in </a:t>
            </a:r>
            <a:r>
              <a:rPr lang="fr-FR" sz="3200" b="1" dirty="0" err="1" smtClean="0">
                <a:hlinkClick r:id="rId7" action="ppaction://hlinksldjump"/>
              </a:rPr>
              <a:t>Sweden</a:t>
            </a:r>
            <a:r>
              <a:rPr lang="fr-FR" sz="3200" b="1" dirty="0" smtClean="0">
                <a:hlinkClick r:id="rId7" action="ppaction://hlinksldjump"/>
              </a:rPr>
              <a:t> (1865-1911)</a:t>
            </a:r>
            <a:endParaRPr lang="fr-FR" sz="3200" b="1" dirty="0" smtClean="0"/>
          </a:p>
          <a:p>
            <a:r>
              <a:rPr lang="fr-FR" sz="3200" b="1" dirty="0" err="1" smtClean="0">
                <a:hlinkClick r:id="rId8" action="ppaction://hlinksldjump"/>
              </a:rPr>
              <a:t>Europe’s</a:t>
            </a:r>
            <a:r>
              <a:rPr lang="fr-FR" sz="3200" b="1" dirty="0" smtClean="0">
                <a:hlinkClick r:id="rId8" action="ppaction://hlinksldjump"/>
              </a:rPr>
              <a:t> </a:t>
            </a:r>
            <a:r>
              <a:rPr lang="fr-FR" sz="3200" b="1" dirty="0" err="1" smtClean="0">
                <a:hlinkClick r:id="rId8" action="ppaction://hlinksldjump"/>
              </a:rPr>
              <a:t>proprietarian</a:t>
            </a:r>
            <a:r>
              <a:rPr lang="fr-FR" sz="3200" b="1" dirty="0" smtClean="0">
                <a:hlinkClick r:id="rId8" action="ppaction://hlinksldjump"/>
              </a:rPr>
              <a:t> societies </a:t>
            </a:r>
            <a:r>
              <a:rPr lang="fr-FR" sz="3200" b="1" dirty="0" err="1" smtClean="0">
                <a:hlinkClick r:id="rId8" action="ppaction://hlinksldjump"/>
              </a:rPr>
              <a:t>during</a:t>
            </a:r>
            <a:r>
              <a:rPr lang="fr-FR" sz="3200" b="1" dirty="0" smtClean="0">
                <a:hlinkClick r:id="rId8" action="ppaction://hlinksldjump"/>
              </a:rPr>
              <a:t> Belle Epoque (1880-1914)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16306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4582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latin typeface="+mn-lt"/>
              </a:rPr>
              <a:t>The </a:t>
            </a:r>
            <a:r>
              <a:rPr lang="fr-FR" sz="3600" b="1" dirty="0">
                <a:latin typeface="+mn-lt"/>
              </a:rPr>
              <a:t>People’s Budget, Ireland </a:t>
            </a: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>and </a:t>
            </a:r>
            <a:r>
              <a:rPr lang="fr-FR" sz="3600" b="1" dirty="0">
                <a:latin typeface="+mn-lt"/>
              </a:rPr>
              <a:t>the </a:t>
            </a:r>
            <a:r>
              <a:rPr lang="fr-FR" sz="3600" b="1" dirty="0" err="1">
                <a:latin typeface="+mn-lt"/>
              </a:rPr>
              <a:t>fall</a:t>
            </a:r>
            <a:r>
              <a:rPr lang="fr-FR" sz="3600" b="1" dirty="0">
                <a:latin typeface="+mn-lt"/>
              </a:rPr>
              <a:t> of the House of Lords (1909-1911</a:t>
            </a:r>
            <a:r>
              <a:rPr lang="fr-FR" sz="3600" b="1" dirty="0" smtClean="0">
                <a:latin typeface="+mn-lt"/>
              </a:rPr>
              <a:t>)</a:t>
            </a:r>
            <a:endParaRPr lang="fr-FR" sz="36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139" y="1421296"/>
            <a:ext cx="11350487" cy="5198165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But House of Lords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veto power over all laws </a:t>
            </a:r>
            <a:r>
              <a:rPr lang="fr-FR" dirty="0" err="1" smtClean="0"/>
              <a:t>until</a:t>
            </a:r>
            <a:r>
              <a:rPr lang="fr-FR" dirty="0" smtClean="0"/>
              <a:t> the </a:t>
            </a:r>
            <a:r>
              <a:rPr lang="fr-FR" dirty="0" err="1" smtClean="0"/>
              <a:t>crisis</a:t>
            </a:r>
            <a:r>
              <a:rPr lang="fr-FR" dirty="0" smtClean="0"/>
              <a:t> of 1909-1911</a:t>
            </a:r>
          </a:p>
          <a:p>
            <a:r>
              <a:rPr lang="fr-FR" dirty="0" smtClean="0"/>
              <a:t>1894: Lord </a:t>
            </a:r>
            <a:r>
              <a:rPr lang="fr-FR" dirty="0" err="1" smtClean="0"/>
              <a:t>Salisbury’s</a:t>
            </a:r>
            <a:r>
              <a:rPr lang="fr-FR" dirty="0" smtClean="0"/>
              <a:t> referendum theory: « If the Commons </a:t>
            </a:r>
            <a:r>
              <a:rPr lang="fr-FR" dirty="0" err="1" smtClean="0"/>
              <a:t>pass</a:t>
            </a:r>
            <a:r>
              <a:rPr lang="fr-FR" dirty="0" smtClean="0"/>
              <a:t> a law that was not </a:t>
            </a:r>
            <a:r>
              <a:rPr lang="fr-FR" dirty="0" err="1" smtClean="0"/>
              <a:t>explicitely</a:t>
            </a:r>
            <a:r>
              <a:rPr lang="fr-FR" dirty="0" smtClean="0"/>
              <a:t> </a:t>
            </a:r>
            <a:r>
              <a:rPr lang="fr-FR" dirty="0" err="1" smtClean="0"/>
              <a:t>annouced</a:t>
            </a:r>
            <a:r>
              <a:rPr lang="fr-FR" dirty="0" smtClean="0"/>
              <a:t> to the </a:t>
            </a:r>
            <a:r>
              <a:rPr lang="fr-FR" dirty="0" err="1" smtClean="0"/>
              <a:t>electorate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the </a:t>
            </a:r>
            <a:r>
              <a:rPr lang="fr-FR" dirty="0" err="1" smtClean="0"/>
              <a:t>election</a:t>
            </a:r>
            <a:r>
              <a:rPr lang="fr-FR" dirty="0" smtClean="0"/>
              <a:t>, </a:t>
            </a:r>
            <a:r>
              <a:rPr lang="fr-FR" dirty="0" err="1" smtClean="0"/>
              <a:t>then</a:t>
            </a:r>
            <a:r>
              <a:rPr lang="fr-FR" dirty="0" smtClean="0"/>
              <a:t> the Lords have the </a:t>
            </a:r>
            <a:r>
              <a:rPr lang="fr-FR" dirty="0" err="1" smtClean="0"/>
              <a:t>legitimacy</a:t>
            </a:r>
            <a:r>
              <a:rPr lang="fr-FR" dirty="0" smtClean="0"/>
              <a:t> to oppose </a:t>
            </a:r>
            <a:r>
              <a:rPr lang="fr-FR" dirty="0" err="1" smtClean="0"/>
              <a:t>it</a:t>
            </a:r>
            <a:r>
              <a:rPr lang="fr-FR" dirty="0" smtClean="0"/>
              <a:t> »</a:t>
            </a:r>
          </a:p>
          <a:p>
            <a:pPr marL="0" indent="0">
              <a:buNone/>
            </a:pPr>
            <a:r>
              <a:rPr lang="fr-FR" dirty="0" smtClean="0"/>
              <a:t>→</a:t>
            </a:r>
            <a:r>
              <a:rPr lang="fr-FR" dirty="0"/>
              <a:t> </a:t>
            </a:r>
            <a:r>
              <a:rPr lang="fr-FR" dirty="0" smtClean="0"/>
              <a:t>Lords from Conservative Party (Tories) put </a:t>
            </a:r>
            <a:r>
              <a:rPr lang="fr-FR" dirty="0" err="1" smtClean="0"/>
              <a:t>their</a:t>
            </a:r>
            <a:r>
              <a:rPr lang="fr-FR" dirty="0" smtClean="0"/>
              <a:t> veto on Gladstone (Liberal) bill on Ireland and regain power in 1895</a:t>
            </a:r>
          </a:p>
          <a:p>
            <a:r>
              <a:rPr lang="fr-FR" dirty="0" smtClean="0"/>
              <a:t>But in 1909 </a:t>
            </a:r>
            <a:r>
              <a:rPr lang="fr-FR" dirty="0" err="1" smtClean="0"/>
              <a:t>Liberals</a:t>
            </a:r>
            <a:r>
              <a:rPr lang="fr-FR" dirty="0" smtClean="0"/>
              <a:t> (Lloyd George) are back to power and </a:t>
            </a:r>
            <a:r>
              <a:rPr lang="fr-FR" dirty="0" err="1" smtClean="0"/>
              <a:t>provoke</a:t>
            </a:r>
            <a:r>
              <a:rPr lang="fr-FR" dirty="0" smtClean="0"/>
              <a:t> the Lords by </a:t>
            </a:r>
            <a:r>
              <a:rPr lang="fr-FR" dirty="0" err="1" smtClean="0"/>
              <a:t>adopting</a:t>
            </a:r>
            <a:r>
              <a:rPr lang="fr-FR" dirty="0" smtClean="0"/>
              <a:t> the « People’s Budget »: </a:t>
            </a:r>
            <a:r>
              <a:rPr lang="fr-FR" dirty="0" err="1" smtClean="0"/>
              <a:t>creation</a:t>
            </a:r>
            <a:r>
              <a:rPr lang="fr-FR" dirty="0" smtClean="0"/>
              <a:t> of a </a:t>
            </a:r>
            <a:r>
              <a:rPr lang="fr-FR" dirty="0" err="1" smtClean="0"/>
              <a:t>general</a:t>
            </a:r>
            <a:r>
              <a:rPr lang="fr-FR" dirty="0" smtClean="0"/>
              <a:t> progressive income tax, </a:t>
            </a:r>
            <a:r>
              <a:rPr lang="fr-FR" dirty="0" err="1" smtClean="0"/>
              <a:t>increased</a:t>
            </a:r>
            <a:r>
              <a:rPr lang="fr-FR" dirty="0" smtClean="0"/>
              <a:t> land tax and inheritance taxes on large property </a:t>
            </a:r>
            <a:r>
              <a:rPr lang="fr-FR" dirty="0" err="1" smtClean="0"/>
              <a:t>owners</a:t>
            </a:r>
            <a:r>
              <a:rPr lang="fr-FR" dirty="0" smtClean="0"/>
              <a:t>, </a:t>
            </a:r>
            <a:r>
              <a:rPr lang="fr-FR" dirty="0" err="1" smtClean="0"/>
              <a:t>so</a:t>
            </a:r>
            <a:r>
              <a:rPr lang="fr-FR" dirty="0" smtClean="0"/>
              <a:t> as to </a:t>
            </a:r>
            <a:r>
              <a:rPr lang="fr-FR" dirty="0" err="1" smtClean="0"/>
              <a:t>pay</a:t>
            </a:r>
            <a:r>
              <a:rPr lang="fr-FR" dirty="0" smtClean="0"/>
              <a:t> for a large rise in social </a:t>
            </a:r>
            <a:r>
              <a:rPr lang="fr-FR" dirty="0" err="1" smtClean="0"/>
              <a:t>spending</a:t>
            </a:r>
            <a:r>
              <a:rPr lang="fr-FR" dirty="0" smtClean="0"/>
              <a:t> (pensions etc.) </a:t>
            </a:r>
          </a:p>
          <a:p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popular</a:t>
            </a:r>
            <a:r>
              <a:rPr lang="fr-FR" dirty="0" smtClean="0"/>
              <a:t> bill, but Lords </a:t>
            </a:r>
            <a:r>
              <a:rPr lang="fr-FR" dirty="0" err="1" smtClean="0"/>
              <a:t>choose</a:t>
            </a:r>
            <a:r>
              <a:rPr lang="fr-FR" dirty="0" smtClean="0"/>
              <a:t> to put </a:t>
            </a:r>
            <a:r>
              <a:rPr lang="fr-FR" dirty="0" err="1" smtClean="0"/>
              <a:t>their</a:t>
            </a:r>
            <a:r>
              <a:rPr lang="fr-FR" dirty="0" smtClean="0"/>
              <a:t> veto on the People’s Budget</a:t>
            </a:r>
          </a:p>
          <a:p>
            <a:r>
              <a:rPr lang="fr-FR" dirty="0" smtClean="0"/>
              <a:t>Lloyd George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asks</a:t>
            </a:r>
            <a:r>
              <a:rPr lang="fr-FR" dirty="0" smtClean="0"/>
              <a:t> the Commons to </a:t>
            </a:r>
            <a:r>
              <a:rPr lang="fr-FR" dirty="0" err="1" smtClean="0"/>
              <a:t>adopt</a:t>
            </a:r>
            <a:r>
              <a:rPr lang="fr-FR" dirty="0" smtClean="0"/>
              <a:t> a </a:t>
            </a:r>
            <a:r>
              <a:rPr lang="fr-FR" dirty="0" err="1" smtClean="0"/>
              <a:t>constitutionnal</a:t>
            </a:r>
            <a:r>
              <a:rPr lang="fr-FR" dirty="0" smtClean="0"/>
              <a:t> bill </a:t>
            </a:r>
            <a:r>
              <a:rPr lang="fr-FR" dirty="0" err="1" smtClean="0"/>
              <a:t>stating</a:t>
            </a:r>
            <a:r>
              <a:rPr lang="fr-FR" dirty="0" smtClean="0"/>
              <a:t> that Lords </a:t>
            </a:r>
            <a:r>
              <a:rPr lang="fr-FR" dirty="0" err="1" smtClean="0"/>
              <a:t>will</a:t>
            </a:r>
            <a:r>
              <a:rPr lang="fr-FR" dirty="0" smtClean="0"/>
              <a:t> not </a:t>
            </a:r>
            <a:r>
              <a:rPr lang="fr-FR" dirty="0" err="1" smtClean="0"/>
              <a:t>be</a:t>
            </a:r>
            <a:r>
              <a:rPr lang="fr-FR" dirty="0" smtClean="0"/>
              <a:t> able to veto money bills </a:t>
            </a:r>
            <a:r>
              <a:rPr lang="fr-FR" dirty="0" err="1" smtClean="0"/>
              <a:t>any</a:t>
            </a:r>
            <a:r>
              <a:rPr lang="fr-FR" dirty="0" smtClean="0"/>
              <a:t> more (and </a:t>
            </a:r>
            <a:r>
              <a:rPr lang="fr-FR" dirty="0" err="1" smtClean="0"/>
              <a:t>can</a:t>
            </a:r>
            <a:r>
              <a:rPr lang="fr-FR" dirty="0" smtClean="0"/>
              <a:t> veto other bills for at </a:t>
            </a:r>
            <a:r>
              <a:rPr lang="fr-FR" dirty="0" err="1" smtClean="0"/>
              <a:t>most</a:t>
            </a:r>
            <a:r>
              <a:rPr lang="fr-FR" dirty="0" smtClean="0"/>
              <a:t> one </a:t>
            </a:r>
            <a:r>
              <a:rPr lang="fr-FR" dirty="0" err="1" smtClean="0"/>
              <a:t>year</a:t>
            </a:r>
            <a:r>
              <a:rPr lang="fr-FR" dirty="0" smtClean="0"/>
              <a:t>) → new veto by the Lords → Lloyd George calls for new </a:t>
            </a:r>
            <a:r>
              <a:rPr lang="fr-FR" dirty="0" err="1" smtClean="0"/>
              <a:t>elections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29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8139" y="1023730"/>
            <a:ext cx="10515600" cy="4711148"/>
          </a:xfrm>
        </p:spPr>
        <p:txBody>
          <a:bodyPr>
            <a:normAutofit/>
          </a:bodyPr>
          <a:lstStyle/>
          <a:p>
            <a:r>
              <a:rPr lang="fr-FR" dirty="0" err="1" smtClean="0"/>
              <a:t>Liberals</a:t>
            </a:r>
            <a:r>
              <a:rPr lang="fr-FR" dirty="0" smtClean="0"/>
              <a:t> </a:t>
            </a:r>
            <a:r>
              <a:rPr lang="fr-FR" dirty="0" err="1" smtClean="0"/>
              <a:t>win</a:t>
            </a:r>
            <a:r>
              <a:rPr lang="fr-FR" dirty="0" smtClean="0"/>
              <a:t> </a:t>
            </a:r>
            <a:r>
              <a:rPr lang="fr-FR" dirty="0" err="1" smtClean="0"/>
              <a:t>again</a:t>
            </a:r>
            <a:r>
              <a:rPr lang="fr-FR" dirty="0" smtClean="0"/>
              <a:t> the </a:t>
            </a:r>
            <a:r>
              <a:rPr lang="fr-FR" dirty="0" err="1" smtClean="0"/>
              <a:t>elections</a:t>
            </a:r>
            <a:r>
              <a:rPr lang="fr-FR" dirty="0" smtClean="0"/>
              <a:t>, and the Lords </a:t>
            </a:r>
            <a:r>
              <a:rPr lang="fr-FR" dirty="0" err="1" smtClean="0"/>
              <a:t>finally</a:t>
            </a:r>
            <a:r>
              <a:rPr lang="fr-FR" dirty="0" smtClean="0"/>
              <a:t> </a:t>
            </a:r>
            <a:r>
              <a:rPr lang="fr-FR" dirty="0" err="1" smtClean="0"/>
              <a:t>accept</a:t>
            </a:r>
            <a:r>
              <a:rPr lang="fr-FR" dirty="0" smtClean="0"/>
              <a:t> in 1911 to vote the People’s Budget and the </a:t>
            </a:r>
            <a:r>
              <a:rPr lang="fr-FR" dirty="0" err="1" smtClean="0"/>
              <a:t>constitutionnal</a:t>
            </a:r>
            <a:r>
              <a:rPr lang="fr-FR" dirty="0" smtClean="0"/>
              <a:t> law (under </a:t>
            </a:r>
            <a:r>
              <a:rPr lang="fr-FR" dirty="0" err="1" smtClean="0"/>
              <a:t>threat</a:t>
            </a:r>
            <a:r>
              <a:rPr lang="fr-FR" dirty="0" smtClean="0"/>
              <a:t> by George V to </a:t>
            </a:r>
            <a:r>
              <a:rPr lang="fr-FR" dirty="0" err="1" smtClean="0"/>
              <a:t>nominate</a:t>
            </a:r>
            <a:r>
              <a:rPr lang="fr-FR" dirty="0" smtClean="0"/>
              <a:t> 500 new Lords)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(</a:t>
            </a:r>
            <a:r>
              <a:rPr lang="fr-FR" dirty="0" err="1" smtClean="0"/>
              <a:t>see</a:t>
            </a:r>
            <a:r>
              <a:rPr lang="fr-FR" dirty="0" smtClean="0"/>
              <a:t> Cannadine, </a:t>
            </a:r>
            <a:r>
              <a:rPr lang="fr-FR" i="1" dirty="0" smtClean="0"/>
              <a:t>The </a:t>
            </a:r>
            <a:r>
              <a:rPr lang="fr-FR" i="1" dirty="0" err="1" smtClean="0"/>
              <a:t>decline</a:t>
            </a:r>
            <a:r>
              <a:rPr lang="fr-FR" i="1" dirty="0" smtClean="0"/>
              <a:t> and </a:t>
            </a:r>
            <a:r>
              <a:rPr lang="fr-FR" i="1" dirty="0" err="1" smtClean="0"/>
              <a:t>fall</a:t>
            </a:r>
            <a:r>
              <a:rPr lang="fr-FR" i="1" dirty="0" smtClean="0"/>
              <a:t> of British </a:t>
            </a:r>
            <a:r>
              <a:rPr lang="fr-FR" i="1" dirty="0" err="1" smtClean="0"/>
              <a:t>aristocracy</a:t>
            </a:r>
            <a:r>
              <a:rPr lang="fr-FR" dirty="0" smtClean="0"/>
              <a:t>, YUP 1990)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→ </a:t>
            </a:r>
            <a:r>
              <a:rPr lang="fr-FR" dirty="0" err="1" smtClean="0"/>
              <a:t>beginning</a:t>
            </a:r>
            <a:r>
              <a:rPr lang="fr-FR" dirty="0" smtClean="0"/>
              <a:t> of a long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leading</a:t>
            </a:r>
            <a:r>
              <a:rPr lang="fr-FR" dirty="0" smtClean="0"/>
              <a:t> to a large </a:t>
            </a:r>
            <a:r>
              <a:rPr lang="fr-FR" dirty="0" err="1" smtClean="0"/>
              <a:t>reduction</a:t>
            </a:r>
            <a:r>
              <a:rPr lang="fr-FR" dirty="0" smtClean="0"/>
              <a:t> of inequality in Britain 1914-1970: rise of top progressive tax rates (up to 98% in post-WW2 </a:t>
            </a:r>
            <a:r>
              <a:rPr lang="fr-FR" dirty="0" err="1" smtClean="0"/>
              <a:t>period</a:t>
            </a:r>
            <a:r>
              <a:rPr lang="fr-FR" dirty="0" smtClean="0"/>
              <a:t>), </a:t>
            </a:r>
            <a:r>
              <a:rPr lang="fr-FR" dirty="0" err="1" smtClean="0"/>
              <a:t>absolute</a:t>
            </a:r>
            <a:r>
              <a:rPr lang="fr-FR" dirty="0" smtClean="0"/>
              <a:t> </a:t>
            </a:r>
            <a:r>
              <a:rPr lang="fr-FR" dirty="0" err="1" smtClean="0"/>
              <a:t>majority</a:t>
            </a:r>
            <a:r>
              <a:rPr lang="fr-FR" dirty="0" smtClean="0"/>
              <a:t> at the Commons for Labour Party in 1945, </a:t>
            </a:r>
            <a:r>
              <a:rPr lang="fr-FR" dirty="0" err="1" smtClean="0"/>
              <a:t>creation</a:t>
            </a:r>
            <a:r>
              <a:rPr lang="fr-FR" dirty="0" smtClean="0"/>
              <a:t> of National Health Service, etc.</a:t>
            </a:r>
          </a:p>
        </p:txBody>
      </p:sp>
    </p:spTree>
    <p:extLst>
      <p:ext uri="{BB962C8B-B14F-4D97-AF65-F5344CB8AC3E}">
        <p14:creationId xmlns:p14="http://schemas.microsoft.com/office/powerpoint/2010/main" val="14135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7018" y="367748"/>
            <a:ext cx="11499574" cy="601317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Other important </a:t>
            </a:r>
            <a:r>
              <a:rPr lang="fr-FR" dirty="0" err="1" smtClean="0"/>
              <a:t>step</a:t>
            </a:r>
            <a:r>
              <a:rPr lang="fr-FR" dirty="0" smtClean="0"/>
              <a:t> in the </a:t>
            </a:r>
            <a:r>
              <a:rPr lang="fr-FR" dirty="0" err="1" smtClean="0"/>
              <a:t>weakening</a:t>
            </a:r>
            <a:r>
              <a:rPr lang="fr-FR" dirty="0" smtClean="0"/>
              <a:t> of UK </a:t>
            </a:r>
            <a:r>
              <a:rPr lang="fr-FR" dirty="0" err="1" smtClean="0"/>
              <a:t>proprietarian</a:t>
            </a:r>
            <a:r>
              <a:rPr lang="fr-FR" dirty="0" smtClean="0"/>
              <a:t> </a:t>
            </a:r>
            <a:r>
              <a:rPr lang="fr-FR" dirty="0" err="1" smtClean="0"/>
              <a:t>ideology</a:t>
            </a:r>
            <a:r>
              <a:rPr lang="fr-FR" dirty="0" smtClean="0"/>
              <a:t>: the Ireland </a:t>
            </a:r>
            <a:r>
              <a:rPr lang="fr-FR" dirty="0" err="1" smtClean="0"/>
              <a:t>crisis</a:t>
            </a:r>
            <a:endParaRPr lang="fr-FR" dirty="0" smtClean="0"/>
          </a:p>
          <a:p>
            <a:r>
              <a:rPr lang="fr-FR" dirty="0" smtClean="0"/>
              <a:t>Ireland in the 19c: quasi-colonial situation. Limited </a:t>
            </a:r>
            <a:r>
              <a:rPr lang="fr-FR" dirty="0" err="1" smtClean="0"/>
              <a:t>political</a:t>
            </a:r>
            <a:r>
              <a:rPr lang="fr-FR" dirty="0" smtClean="0"/>
              <a:t> rights for the </a:t>
            </a:r>
            <a:r>
              <a:rPr lang="fr-FR" dirty="0" err="1" smtClean="0"/>
              <a:t>Catholic</a:t>
            </a:r>
            <a:r>
              <a:rPr lang="fr-FR" dirty="0" smtClean="0"/>
              <a:t> </a:t>
            </a:r>
            <a:r>
              <a:rPr lang="fr-FR" dirty="0" err="1" smtClean="0"/>
              <a:t>majority</a:t>
            </a:r>
            <a:r>
              <a:rPr lang="fr-FR" dirty="0" smtClean="0"/>
              <a:t> (</a:t>
            </a:r>
            <a:r>
              <a:rPr lang="fr-FR" dirty="0" err="1" smtClean="0"/>
              <a:t>landless</a:t>
            </a:r>
            <a:r>
              <a:rPr lang="fr-FR" dirty="0" smtClean="0"/>
              <a:t> </a:t>
            </a:r>
            <a:r>
              <a:rPr lang="fr-FR" dirty="0" err="1" smtClean="0"/>
              <a:t>peasants</a:t>
            </a:r>
            <a:r>
              <a:rPr lang="fr-FR" dirty="0" smtClean="0"/>
              <a:t>) + </a:t>
            </a:r>
            <a:r>
              <a:rPr lang="fr-FR" dirty="0" err="1" smtClean="0"/>
              <a:t>huge</a:t>
            </a:r>
            <a:r>
              <a:rPr lang="fr-FR" dirty="0" smtClean="0"/>
              <a:t> concentration of land </a:t>
            </a:r>
            <a:r>
              <a:rPr lang="fr-FR" dirty="0" err="1" smtClean="0"/>
              <a:t>among</a:t>
            </a:r>
            <a:r>
              <a:rPr lang="fr-FR" dirty="0" smtClean="0"/>
              <a:t> absentee landlords (British Lords)</a:t>
            </a:r>
          </a:p>
          <a:p>
            <a:r>
              <a:rPr lang="fr-FR" dirty="0" smtClean="0"/>
              <a:t>1845-1848 famine: 1M </a:t>
            </a:r>
            <a:r>
              <a:rPr lang="fr-FR" dirty="0" err="1" smtClean="0"/>
              <a:t>died</a:t>
            </a:r>
            <a:r>
              <a:rPr lang="fr-FR" dirty="0" smtClean="0"/>
              <a:t>  + 1,5M </a:t>
            </a:r>
            <a:r>
              <a:rPr lang="fr-FR" dirty="0" err="1" smtClean="0"/>
              <a:t>emigrated</a:t>
            </a:r>
            <a:r>
              <a:rPr lang="fr-FR" dirty="0" smtClean="0"/>
              <a:t> out of total pop of 8M</a:t>
            </a:r>
          </a:p>
          <a:p>
            <a:pPr marL="0" indent="0">
              <a:buNone/>
            </a:pPr>
            <a:r>
              <a:rPr lang="fr-FR" dirty="0" smtClean="0"/>
              <a:t>(comparable in magnitude and </a:t>
            </a:r>
            <a:r>
              <a:rPr lang="fr-FR" dirty="0" err="1" smtClean="0"/>
              <a:t>ideology</a:t>
            </a:r>
            <a:r>
              <a:rPr lang="fr-FR" dirty="0" smtClean="0"/>
              <a:t> to </a:t>
            </a:r>
            <a:r>
              <a:rPr lang="fr-FR" dirty="0" err="1" smtClean="0"/>
              <a:t>Bengal</a:t>
            </a:r>
            <a:r>
              <a:rPr lang="fr-FR" dirty="0" smtClean="0"/>
              <a:t> famine 1943-1944:                            4M </a:t>
            </a:r>
            <a:r>
              <a:rPr lang="fr-FR" dirty="0" err="1" smtClean="0"/>
              <a:t>died</a:t>
            </a:r>
            <a:r>
              <a:rPr lang="fr-FR" dirty="0" smtClean="0"/>
              <a:t> out of 50M) (</a:t>
            </a:r>
            <a:r>
              <a:rPr lang="fr-FR" dirty="0" err="1" smtClean="0"/>
              <a:t>see</a:t>
            </a:r>
            <a:r>
              <a:rPr lang="fr-FR" dirty="0" smtClean="0"/>
              <a:t> Sen, </a:t>
            </a:r>
            <a:r>
              <a:rPr lang="fr-FR" i="1" dirty="0" smtClean="0"/>
              <a:t>Poverty and famines</a:t>
            </a:r>
            <a:r>
              <a:rPr lang="fr-FR" dirty="0" smtClean="0"/>
              <a:t>, OUP 1981)</a:t>
            </a:r>
          </a:p>
          <a:p>
            <a:r>
              <a:rPr lang="fr-FR" dirty="0" err="1" smtClean="0"/>
              <a:t>Beginning</a:t>
            </a:r>
            <a:r>
              <a:rPr lang="fr-FR" dirty="0" smtClean="0"/>
              <a:t> in 1860s-1870s, </a:t>
            </a:r>
            <a:r>
              <a:rPr lang="fr-FR" dirty="0" err="1" smtClean="0"/>
              <a:t>strong</a:t>
            </a:r>
            <a:r>
              <a:rPr lang="fr-FR" dirty="0"/>
              <a:t> </a:t>
            </a:r>
            <a:r>
              <a:rPr lang="fr-FR" dirty="0" smtClean="0"/>
              <a:t>Irish </a:t>
            </a:r>
            <a:r>
              <a:rPr lang="fr-FR" dirty="0" err="1" smtClean="0"/>
              <a:t>movement</a:t>
            </a:r>
            <a:r>
              <a:rPr lang="fr-FR" dirty="0" smtClean="0"/>
              <a:t> to </a:t>
            </a:r>
            <a:r>
              <a:rPr lang="fr-FR" dirty="0" err="1" smtClean="0"/>
              <a:t>occupy</a:t>
            </a:r>
            <a:r>
              <a:rPr lang="fr-FR" dirty="0" smtClean="0"/>
              <a:t> </a:t>
            </a:r>
            <a:r>
              <a:rPr lang="fr-FR" dirty="0" err="1" smtClean="0"/>
              <a:t>parcels</a:t>
            </a:r>
            <a:r>
              <a:rPr lang="fr-FR" dirty="0" smtClean="0"/>
              <a:t>, stop </a:t>
            </a:r>
            <a:r>
              <a:rPr lang="fr-FR" dirty="0" err="1" smtClean="0"/>
              <a:t>paying</a:t>
            </a:r>
            <a:r>
              <a:rPr lang="fr-FR" dirty="0" smtClean="0"/>
              <a:t> </a:t>
            </a:r>
            <a:r>
              <a:rPr lang="fr-FR" dirty="0" err="1" smtClean="0"/>
              <a:t>rent</a:t>
            </a:r>
            <a:r>
              <a:rPr lang="fr-FR" dirty="0" smtClean="0"/>
              <a:t> and push the British landlords out </a:t>
            </a:r>
          </a:p>
          <a:p>
            <a:pPr marL="0" indent="0">
              <a:buNone/>
            </a:pPr>
            <a:r>
              <a:rPr lang="fr-FR" dirty="0" smtClean="0"/>
              <a:t>→ long </a:t>
            </a:r>
            <a:r>
              <a:rPr lang="fr-FR" dirty="0" err="1" smtClean="0"/>
              <a:t>sequence</a:t>
            </a:r>
            <a:r>
              <a:rPr lang="fr-FR" dirty="0" smtClean="0"/>
              <a:t> of « </a:t>
            </a:r>
            <a:r>
              <a:rPr lang="fr-FR" dirty="0" err="1" smtClean="0"/>
              <a:t>anti-terrorists</a:t>
            </a:r>
            <a:r>
              <a:rPr lang="fr-FR" dirty="0" smtClean="0"/>
              <a:t> bills » but </a:t>
            </a:r>
            <a:r>
              <a:rPr lang="fr-FR" dirty="0" err="1" smtClean="0"/>
              <a:t>also</a:t>
            </a:r>
            <a:r>
              <a:rPr lang="fr-FR" dirty="0" smtClean="0"/>
              <a:t> of Irish Land Acts 1870, 1891, 1903 </a:t>
            </a:r>
            <a:r>
              <a:rPr lang="fr-FR" dirty="0" err="1" smtClean="0"/>
              <a:t>gradually</a:t>
            </a:r>
            <a:r>
              <a:rPr lang="fr-FR" dirty="0" smtClean="0"/>
              <a:t> </a:t>
            </a:r>
            <a:r>
              <a:rPr lang="fr-FR" dirty="0" err="1" smtClean="0"/>
              <a:t>freezing</a:t>
            </a:r>
            <a:r>
              <a:rPr lang="fr-FR" dirty="0" smtClean="0"/>
              <a:t> </a:t>
            </a:r>
            <a:r>
              <a:rPr lang="fr-FR" dirty="0" err="1" smtClean="0"/>
              <a:t>rent</a:t>
            </a:r>
            <a:r>
              <a:rPr lang="fr-FR" dirty="0" smtClean="0"/>
              <a:t> </a:t>
            </a:r>
            <a:r>
              <a:rPr lang="fr-FR" dirty="0" err="1" smtClean="0"/>
              <a:t>payments</a:t>
            </a:r>
            <a:r>
              <a:rPr lang="fr-FR" dirty="0" smtClean="0"/>
              <a:t> and </a:t>
            </a:r>
            <a:r>
              <a:rPr lang="fr-FR" dirty="0" err="1" smtClean="0"/>
              <a:t>allowing</a:t>
            </a:r>
            <a:r>
              <a:rPr lang="fr-FR" dirty="0" smtClean="0"/>
              <a:t> </a:t>
            </a:r>
            <a:r>
              <a:rPr lang="fr-FR" dirty="0" err="1" smtClean="0"/>
              <a:t>peasants</a:t>
            </a:r>
            <a:r>
              <a:rPr lang="fr-FR" dirty="0" smtClean="0"/>
              <a:t> to </a:t>
            </a:r>
            <a:r>
              <a:rPr lang="fr-FR" dirty="0" err="1" smtClean="0"/>
              <a:t>purchase</a:t>
            </a:r>
            <a:r>
              <a:rPr lang="fr-FR" dirty="0" smtClean="0"/>
              <a:t> land at </a:t>
            </a:r>
            <a:r>
              <a:rPr lang="fr-FR" dirty="0" err="1" smtClean="0"/>
              <a:t>subsidized</a:t>
            </a:r>
            <a:r>
              <a:rPr lang="fr-FR" dirty="0" smtClean="0"/>
              <a:t> </a:t>
            </a:r>
            <a:r>
              <a:rPr lang="fr-FR" dirty="0" err="1" smtClean="0"/>
              <a:t>prices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→ </a:t>
            </a:r>
            <a:r>
              <a:rPr lang="fr-FR" dirty="0" err="1" smtClean="0"/>
              <a:t>step</a:t>
            </a:r>
            <a:r>
              <a:rPr lang="fr-FR" dirty="0" smtClean="0"/>
              <a:t>-by-</a:t>
            </a:r>
            <a:r>
              <a:rPr lang="fr-FR" dirty="0" err="1" smtClean="0"/>
              <a:t>step</a:t>
            </a:r>
            <a:r>
              <a:rPr lang="fr-FR" dirty="0" smtClean="0"/>
              <a:t>, </a:t>
            </a:r>
            <a:r>
              <a:rPr lang="fr-FR" dirty="0" err="1" smtClean="0"/>
              <a:t>these</a:t>
            </a:r>
            <a:r>
              <a:rPr lang="fr-FR" dirty="0" smtClean="0"/>
              <a:t> laws </a:t>
            </a:r>
            <a:r>
              <a:rPr lang="fr-FR" dirty="0" err="1" smtClean="0"/>
              <a:t>weaken</a:t>
            </a:r>
            <a:r>
              <a:rPr lang="fr-FR" dirty="0" smtClean="0"/>
              <a:t> the </a:t>
            </a:r>
            <a:r>
              <a:rPr lang="fr-FR" dirty="0" err="1" smtClean="0"/>
              <a:t>legitimacy</a:t>
            </a:r>
            <a:r>
              <a:rPr lang="fr-FR" dirty="0" smtClean="0"/>
              <a:t> of </a:t>
            </a:r>
            <a:r>
              <a:rPr lang="fr-FR" dirty="0" err="1" smtClean="0"/>
              <a:t>proprietarian</a:t>
            </a:r>
            <a:r>
              <a:rPr lang="fr-FR" dirty="0" smtClean="0"/>
              <a:t> </a:t>
            </a:r>
            <a:r>
              <a:rPr lang="fr-FR" dirty="0" err="1" smtClean="0"/>
              <a:t>ideology</a:t>
            </a:r>
            <a:r>
              <a:rPr lang="fr-FR" dirty="0" smtClean="0"/>
              <a:t> and lead to </a:t>
            </a:r>
            <a:r>
              <a:rPr lang="fr-FR" dirty="0" err="1" smtClean="0"/>
              <a:t>substantial</a:t>
            </a:r>
            <a:r>
              <a:rPr lang="fr-FR" dirty="0" smtClean="0"/>
              <a:t> land redistribution in a </a:t>
            </a:r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,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Irish </a:t>
            </a:r>
            <a:r>
              <a:rPr lang="fr-FR" dirty="0" err="1" smtClean="0"/>
              <a:t>Independance</a:t>
            </a:r>
            <a:r>
              <a:rPr lang="fr-FR" dirty="0" smtClean="0"/>
              <a:t> 1921-1937</a:t>
            </a:r>
          </a:p>
        </p:txBody>
      </p:sp>
    </p:spTree>
    <p:extLst>
      <p:ext uri="{BB962C8B-B14F-4D97-AF65-F5344CB8AC3E}">
        <p14:creationId xmlns:p14="http://schemas.microsoft.com/office/powerpoint/2010/main" val="136527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b="1" dirty="0" smtClean="0">
                <a:latin typeface="+mn-lt"/>
              </a:rPr>
              <a:t>One </a:t>
            </a:r>
            <a:r>
              <a:rPr lang="fr-FR" sz="3600" b="1" dirty="0">
                <a:latin typeface="+mn-lt"/>
              </a:rPr>
              <a:t>man, 100 votes: </a:t>
            </a:r>
            <a:r>
              <a:rPr lang="fr-FR" sz="3600" b="1" dirty="0" err="1">
                <a:latin typeface="+mn-lt"/>
              </a:rPr>
              <a:t>extreme</a:t>
            </a:r>
            <a:r>
              <a:rPr lang="fr-FR" sz="3600" b="1" dirty="0">
                <a:latin typeface="+mn-lt"/>
              </a:rPr>
              <a:t> </a:t>
            </a:r>
            <a:r>
              <a:rPr lang="fr-FR" sz="3600" b="1" dirty="0" err="1">
                <a:latin typeface="+mn-lt"/>
              </a:rPr>
              <a:t>censitary</a:t>
            </a:r>
            <a:r>
              <a:rPr lang="fr-FR" sz="3600" b="1" dirty="0">
                <a:latin typeface="+mn-lt"/>
              </a:rPr>
              <a:t> inequality </a:t>
            </a: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smtClean="0">
                <a:latin typeface="+mn-lt"/>
              </a:rPr>
              <a:t>in </a:t>
            </a:r>
            <a:r>
              <a:rPr lang="fr-FR" sz="3600" b="1" dirty="0" err="1">
                <a:latin typeface="+mn-lt"/>
              </a:rPr>
              <a:t>Sweden</a:t>
            </a:r>
            <a:r>
              <a:rPr lang="fr-FR" sz="3600" b="1" dirty="0">
                <a:latin typeface="+mn-lt"/>
              </a:rPr>
              <a:t> (1865-1911</a:t>
            </a:r>
            <a:r>
              <a:rPr lang="fr-FR" sz="3600" b="1" dirty="0" smtClean="0">
                <a:latin typeface="+mn-lt"/>
              </a:rPr>
              <a:t>)</a:t>
            </a:r>
            <a:endParaRPr lang="fr-FR" sz="36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Sweden</a:t>
            </a:r>
            <a:r>
              <a:rPr lang="fr-FR" dirty="0" smtClean="0"/>
              <a:t> is </a:t>
            </a:r>
            <a:r>
              <a:rPr lang="fr-FR" dirty="0" err="1" smtClean="0"/>
              <a:t>generally</a:t>
            </a:r>
            <a:r>
              <a:rPr lang="fr-FR" dirty="0" smtClean="0"/>
              <a:t> </a:t>
            </a:r>
            <a:r>
              <a:rPr lang="fr-FR" dirty="0" err="1" smtClean="0"/>
              <a:t>regarded</a:t>
            </a:r>
            <a:r>
              <a:rPr lang="fr-FR" dirty="0" smtClean="0"/>
              <a:t> as a country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strong</a:t>
            </a:r>
            <a:r>
              <a:rPr lang="fr-FR" dirty="0" smtClean="0"/>
              <a:t> cultural </a:t>
            </a:r>
            <a:r>
              <a:rPr lang="fr-FR" dirty="0" err="1" smtClean="0"/>
              <a:t>egatirarian</a:t>
            </a:r>
            <a:r>
              <a:rPr lang="fr-FR" dirty="0" smtClean="0"/>
              <a:t> </a:t>
            </a:r>
            <a:r>
              <a:rPr lang="fr-FR" dirty="0" err="1" smtClean="0"/>
              <a:t>roots</a:t>
            </a:r>
            <a:endParaRPr lang="fr-FR" dirty="0" smtClean="0"/>
          </a:p>
          <a:p>
            <a:r>
              <a:rPr lang="fr-FR" dirty="0" smtClean="0"/>
              <a:t>But in 1865-1911 </a:t>
            </a:r>
            <a:r>
              <a:rPr lang="fr-FR" dirty="0" err="1" smtClean="0"/>
              <a:t>it</a:t>
            </a:r>
            <a:r>
              <a:rPr lang="fr-FR" dirty="0" smtClean="0"/>
              <a:t> was the opposite: </a:t>
            </a:r>
            <a:r>
              <a:rPr lang="fr-FR" dirty="0" err="1" smtClean="0"/>
              <a:t>Sweden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the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extreme</a:t>
            </a:r>
            <a:r>
              <a:rPr lang="fr-FR" dirty="0" smtClean="0"/>
              <a:t> </a:t>
            </a:r>
            <a:r>
              <a:rPr lang="fr-FR" dirty="0" err="1" smtClean="0"/>
              <a:t>censitary</a:t>
            </a:r>
            <a:r>
              <a:rPr lang="fr-FR" dirty="0" smtClean="0"/>
              <a:t> inequality system in Europe</a:t>
            </a:r>
          </a:p>
          <a:p>
            <a:r>
              <a:rPr lang="fr-FR" dirty="0" smtClean="0"/>
              <a:t>Key </a:t>
            </a:r>
            <a:r>
              <a:rPr lang="fr-FR" dirty="0" err="1" smtClean="0"/>
              <a:t>lesson</a:t>
            </a:r>
            <a:r>
              <a:rPr lang="fr-FR" dirty="0" smtClean="0"/>
              <a:t>: </a:t>
            </a:r>
            <a:r>
              <a:rPr lang="fr-FR" dirty="0" err="1" smtClean="0"/>
              <a:t>there</a:t>
            </a:r>
            <a:r>
              <a:rPr lang="fr-FR" dirty="0" smtClean="0"/>
              <a:t> is no </a:t>
            </a:r>
            <a:r>
              <a:rPr lang="fr-FR" dirty="0" err="1" smtClean="0"/>
              <a:t>egalitarian</a:t>
            </a:r>
            <a:r>
              <a:rPr lang="fr-FR" dirty="0" smtClean="0"/>
              <a:t> or </a:t>
            </a:r>
            <a:r>
              <a:rPr lang="fr-FR" dirty="0" err="1" smtClean="0"/>
              <a:t>inegalitarian</a:t>
            </a:r>
            <a:r>
              <a:rPr lang="fr-FR" dirty="0" smtClean="0"/>
              <a:t> culture as </a:t>
            </a:r>
            <a:r>
              <a:rPr lang="fr-FR" dirty="0" err="1" smtClean="0"/>
              <a:t>such</a:t>
            </a:r>
            <a:endParaRPr lang="fr-FR" dirty="0"/>
          </a:p>
          <a:p>
            <a:r>
              <a:rPr lang="fr-FR" dirty="0" smtClean="0"/>
              <a:t>Inequality </a:t>
            </a:r>
            <a:r>
              <a:rPr lang="fr-FR" dirty="0" err="1" smtClean="0"/>
              <a:t>regimes</a:t>
            </a:r>
            <a:r>
              <a:rPr lang="fr-FR" dirty="0" smtClean="0"/>
              <a:t> </a:t>
            </a:r>
            <a:r>
              <a:rPr lang="fr-FR" dirty="0" err="1" smtClean="0"/>
              <a:t>depend</a:t>
            </a:r>
            <a:r>
              <a:rPr lang="fr-FR" dirty="0" smtClean="0"/>
              <a:t> on the balance of power </a:t>
            </a:r>
            <a:r>
              <a:rPr lang="fr-FR" dirty="0" err="1" smtClean="0"/>
              <a:t>between</a:t>
            </a:r>
            <a:r>
              <a:rPr lang="fr-FR" dirty="0" smtClean="0"/>
              <a:t> different social groups and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ideologies</a:t>
            </a:r>
            <a:r>
              <a:rPr lang="fr-FR" dirty="0" smtClean="0"/>
              <a:t>, and the </a:t>
            </a:r>
            <a:r>
              <a:rPr lang="fr-FR" dirty="0" err="1" smtClean="0"/>
              <a:t>prevailing</a:t>
            </a:r>
            <a:r>
              <a:rPr lang="fr-FR" dirty="0" smtClean="0"/>
              <a:t> </a:t>
            </a:r>
            <a:r>
              <a:rPr lang="fr-FR" dirty="0" err="1" smtClean="0"/>
              <a:t>equilibrium</a:t>
            </a:r>
            <a:r>
              <a:rPr lang="fr-FR" dirty="0" smtClean="0"/>
              <a:t> and dominant </a:t>
            </a:r>
            <a:r>
              <a:rPr lang="fr-FR" dirty="0" err="1" smtClean="0"/>
              <a:t>discourse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change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fast</a:t>
            </a:r>
            <a:r>
              <a:rPr lang="fr-FR" dirty="0" smtClean="0"/>
              <a:t>, in one </a:t>
            </a:r>
            <a:r>
              <a:rPr lang="fr-FR" dirty="0" err="1" smtClean="0"/>
              <a:t>way</a:t>
            </a:r>
            <a:r>
              <a:rPr lang="fr-FR" dirty="0" smtClean="0"/>
              <a:t> or </a:t>
            </a:r>
            <a:r>
              <a:rPr lang="fr-FR" dirty="0" err="1" smtClean="0"/>
              <a:t>another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87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6774" y="357809"/>
            <a:ext cx="11430000" cy="5819154"/>
          </a:xfrm>
        </p:spPr>
        <p:txBody>
          <a:bodyPr/>
          <a:lstStyle/>
          <a:p>
            <a:r>
              <a:rPr lang="fr-FR" dirty="0" smtClean="0"/>
              <a:t>Swedish Riksdag 1527-1865: four </a:t>
            </a:r>
            <a:r>
              <a:rPr lang="fr-FR" dirty="0" err="1" smtClean="0"/>
              <a:t>parliamentary</a:t>
            </a:r>
            <a:r>
              <a:rPr lang="fr-FR" dirty="0" smtClean="0"/>
              <a:t> </a:t>
            </a:r>
            <a:r>
              <a:rPr lang="fr-FR" dirty="0" err="1" smtClean="0"/>
              <a:t>chambers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represent</a:t>
            </a:r>
            <a:r>
              <a:rPr lang="fr-FR" dirty="0" smtClean="0"/>
              <a:t> the </a:t>
            </a:r>
            <a:r>
              <a:rPr lang="fr-FR" dirty="0" err="1" smtClean="0"/>
              <a:t>nobility</a:t>
            </a:r>
            <a:r>
              <a:rPr lang="fr-FR" dirty="0" smtClean="0"/>
              <a:t>, the </a:t>
            </a:r>
            <a:r>
              <a:rPr lang="fr-FR" dirty="0" err="1" smtClean="0"/>
              <a:t>clergy</a:t>
            </a:r>
            <a:r>
              <a:rPr lang="fr-FR" dirty="0" smtClean="0"/>
              <a:t>, the </a:t>
            </a:r>
            <a:r>
              <a:rPr lang="fr-FR" dirty="0" err="1" smtClean="0"/>
              <a:t>urban</a:t>
            </a:r>
            <a:r>
              <a:rPr lang="fr-FR" dirty="0" smtClean="0"/>
              <a:t> bourgeoisie and the land-</a:t>
            </a:r>
            <a:r>
              <a:rPr lang="fr-FR" dirty="0" err="1" smtClean="0"/>
              <a:t>owning</a:t>
            </a:r>
            <a:r>
              <a:rPr lang="fr-FR" dirty="0" smtClean="0"/>
              <a:t> </a:t>
            </a:r>
            <a:r>
              <a:rPr lang="fr-FR" dirty="0" err="1" smtClean="0"/>
              <a:t>peasantry</a:t>
            </a:r>
            <a:r>
              <a:rPr lang="fr-FR" dirty="0" smtClean="0"/>
              <a:t>. </a:t>
            </a:r>
            <a:r>
              <a:rPr lang="fr-FR" dirty="0" err="1" smtClean="0"/>
              <a:t>Separate</a:t>
            </a:r>
            <a:r>
              <a:rPr lang="fr-FR" dirty="0" smtClean="0"/>
              <a:t> votes </a:t>
            </a:r>
            <a:r>
              <a:rPr lang="fr-FR" dirty="0" err="1" smtClean="0"/>
              <a:t>among</a:t>
            </a:r>
            <a:r>
              <a:rPr lang="fr-FR" dirty="0" smtClean="0"/>
              <a:t> the four </a:t>
            </a:r>
            <a:r>
              <a:rPr lang="fr-FR" dirty="0" err="1" smtClean="0"/>
              <a:t>orders</a:t>
            </a:r>
            <a:r>
              <a:rPr lang="fr-FR" dirty="0" smtClean="0"/>
              <a:t> (like in French Etats généraux), but </a:t>
            </a:r>
            <a:r>
              <a:rPr lang="fr-FR" dirty="0" err="1" smtClean="0"/>
              <a:t>nobility</a:t>
            </a:r>
            <a:r>
              <a:rPr lang="fr-FR" dirty="0" smtClean="0"/>
              <a:t> over-</a:t>
            </a:r>
            <a:r>
              <a:rPr lang="fr-FR" dirty="0" err="1" smtClean="0"/>
              <a:t>represented</a:t>
            </a:r>
            <a:r>
              <a:rPr lang="fr-FR" dirty="0" smtClean="0"/>
              <a:t> in </a:t>
            </a:r>
            <a:r>
              <a:rPr lang="fr-FR" dirty="0" err="1" smtClean="0"/>
              <a:t>committees</a:t>
            </a:r>
            <a:r>
              <a:rPr lang="fr-FR" dirty="0" smtClean="0"/>
              <a:t> and </a:t>
            </a:r>
            <a:r>
              <a:rPr lang="fr-FR" dirty="0" err="1" smtClean="0"/>
              <a:t>governement</a:t>
            </a:r>
            <a:r>
              <a:rPr lang="fr-FR" dirty="0" smtClean="0"/>
              <a:t>, and </a:t>
            </a:r>
            <a:r>
              <a:rPr lang="fr-FR" dirty="0" err="1" smtClean="0"/>
              <a:t>king</a:t>
            </a:r>
            <a:r>
              <a:rPr lang="fr-FR" dirty="0" smtClean="0"/>
              <a:t> has </a:t>
            </a:r>
            <a:r>
              <a:rPr lang="fr-FR" dirty="0" err="1" smtClean="0"/>
              <a:t>decisive</a:t>
            </a:r>
            <a:r>
              <a:rPr lang="fr-FR" dirty="0" smtClean="0"/>
              <a:t> vote in case of </a:t>
            </a:r>
            <a:r>
              <a:rPr lang="fr-FR" dirty="0" err="1" smtClean="0"/>
              <a:t>tied</a:t>
            </a:r>
            <a:r>
              <a:rPr lang="fr-FR" dirty="0" smtClean="0"/>
              <a:t> vote 2-2</a:t>
            </a:r>
          </a:p>
          <a:p>
            <a:r>
              <a:rPr lang="fr-FR" dirty="0" smtClean="0"/>
              <a:t>As </a:t>
            </a:r>
            <a:r>
              <a:rPr lang="fr-FR" dirty="0" err="1" smtClean="0"/>
              <a:t>compared</a:t>
            </a:r>
            <a:r>
              <a:rPr lang="fr-FR" dirty="0" smtClean="0"/>
              <a:t> to France and Britain, </a:t>
            </a:r>
            <a:r>
              <a:rPr lang="fr-FR" dirty="0" err="1" smtClean="0"/>
              <a:t>Sweden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</a:t>
            </a:r>
            <a:r>
              <a:rPr lang="fr-FR" dirty="0" err="1" smtClean="0"/>
              <a:t>centralized</a:t>
            </a:r>
            <a:r>
              <a:rPr lang="fr-FR" dirty="0" smtClean="0"/>
              <a:t> </a:t>
            </a:r>
            <a:r>
              <a:rPr lang="fr-FR" dirty="0" err="1" smtClean="0"/>
              <a:t>censuses</a:t>
            </a:r>
            <a:r>
              <a:rPr lang="fr-FR" dirty="0" smtClean="0"/>
              <a:t> </a:t>
            </a:r>
            <a:r>
              <a:rPr lang="fr-FR" dirty="0" err="1" smtClean="0"/>
              <a:t>giving</a:t>
            </a:r>
            <a:r>
              <a:rPr lang="fr-FR" dirty="0" smtClean="0"/>
              <a:t> an official </a:t>
            </a:r>
            <a:r>
              <a:rPr lang="fr-FR" dirty="0" err="1" smtClean="0"/>
              <a:t>definition</a:t>
            </a:r>
            <a:r>
              <a:rPr lang="fr-FR" dirty="0" smtClean="0"/>
              <a:t> to the four </a:t>
            </a:r>
            <a:r>
              <a:rPr lang="fr-FR" dirty="0" err="1" smtClean="0"/>
              <a:t>orders</a:t>
            </a:r>
            <a:r>
              <a:rPr lang="fr-FR" dirty="0" smtClean="0"/>
              <a:t>, and in </a:t>
            </a:r>
            <a:r>
              <a:rPr lang="fr-FR" dirty="0" err="1" smtClean="0"/>
              <a:t>particular</a:t>
            </a:r>
            <a:r>
              <a:rPr lang="fr-FR" dirty="0" smtClean="0"/>
              <a:t> to the </a:t>
            </a:r>
            <a:r>
              <a:rPr lang="fr-FR" dirty="0" err="1" smtClean="0"/>
              <a:t>nobility</a:t>
            </a:r>
            <a:r>
              <a:rPr lang="fr-FR" dirty="0" smtClean="0"/>
              <a:t> (&lt;0,5% population)</a:t>
            </a:r>
          </a:p>
          <a:p>
            <a:r>
              <a:rPr lang="fr-FR" dirty="0" smtClean="0"/>
              <a:t>1865 </a:t>
            </a:r>
            <a:r>
              <a:rPr lang="fr-FR" dirty="0" err="1" smtClean="0"/>
              <a:t>constitutional</a:t>
            </a:r>
            <a:r>
              <a:rPr lang="fr-FR" dirty="0" smtClean="0"/>
              <a:t> </a:t>
            </a:r>
            <a:r>
              <a:rPr lang="fr-FR" dirty="0" err="1" smtClean="0"/>
              <a:t>reform</a:t>
            </a:r>
            <a:r>
              <a:rPr lang="fr-FR" dirty="0" smtClean="0"/>
              <a:t>: </a:t>
            </a:r>
            <a:r>
              <a:rPr lang="fr-FR" dirty="0" err="1" smtClean="0"/>
              <a:t>upper</a:t>
            </a:r>
            <a:r>
              <a:rPr lang="fr-FR" dirty="0" smtClean="0"/>
              <a:t> house </a:t>
            </a:r>
            <a:r>
              <a:rPr lang="fr-FR" dirty="0" err="1" smtClean="0"/>
              <a:t>elected</a:t>
            </a:r>
            <a:r>
              <a:rPr lang="fr-FR" dirty="0" smtClean="0"/>
              <a:t> by large property </a:t>
            </a:r>
            <a:r>
              <a:rPr lang="fr-FR" dirty="0" err="1" smtClean="0"/>
              <a:t>owners</a:t>
            </a:r>
            <a:r>
              <a:rPr lang="fr-FR" dirty="0" smtClean="0"/>
              <a:t> (&lt;1% population), </a:t>
            </a:r>
            <a:r>
              <a:rPr lang="fr-FR" dirty="0" err="1" smtClean="0"/>
              <a:t>lower</a:t>
            </a:r>
            <a:r>
              <a:rPr lang="fr-FR" dirty="0" smtClean="0"/>
              <a:t> house </a:t>
            </a:r>
            <a:r>
              <a:rPr lang="fr-FR" dirty="0" err="1" smtClean="0"/>
              <a:t>elected</a:t>
            </a:r>
            <a:r>
              <a:rPr lang="fr-FR" dirty="0" smtClean="0"/>
              <a:t> by </a:t>
            </a:r>
            <a:r>
              <a:rPr lang="fr-FR" dirty="0" err="1" smtClean="0"/>
              <a:t>broader</a:t>
            </a:r>
            <a:r>
              <a:rPr lang="fr-FR" dirty="0" smtClean="0"/>
              <a:t> group (≈20% population), but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graduated</a:t>
            </a:r>
            <a:r>
              <a:rPr lang="fr-FR" dirty="0" smtClean="0"/>
              <a:t> </a:t>
            </a:r>
            <a:r>
              <a:rPr lang="fr-FR" dirty="0" err="1" smtClean="0"/>
              <a:t>voting</a:t>
            </a:r>
            <a:r>
              <a:rPr lang="fr-FR" dirty="0" smtClean="0"/>
              <a:t> rights </a:t>
            </a:r>
            <a:r>
              <a:rPr lang="fr-FR" dirty="0" err="1" smtClean="0"/>
              <a:t>depending</a:t>
            </a:r>
            <a:r>
              <a:rPr lang="fr-FR" dirty="0" smtClean="0"/>
              <a:t> on </a:t>
            </a:r>
            <a:r>
              <a:rPr lang="fr-FR" dirty="0" err="1" smtClean="0"/>
              <a:t>one’s</a:t>
            </a:r>
            <a:r>
              <a:rPr lang="fr-FR" dirty="0" smtClean="0"/>
              <a:t> taxes and property (</a:t>
            </a:r>
            <a:r>
              <a:rPr lang="fr-FR" i="1" dirty="0" smtClean="0"/>
              <a:t>fyrkar</a:t>
            </a:r>
            <a:r>
              <a:rPr lang="fr-FR" dirty="0" smtClean="0"/>
              <a:t> formula): from 1 vote to 100 votes in national </a:t>
            </a:r>
            <a:r>
              <a:rPr lang="fr-FR" dirty="0" err="1" smtClean="0"/>
              <a:t>elections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24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6410" y="357809"/>
            <a:ext cx="11439938" cy="581915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In municipal </a:t>
            </a:r>
            <a:r>
              <a:rPr lang="fr-FR" dirty="0" err="1" smtClean="0"/>
              <a:t>elections</a:t>
            </a:r>
            <a:r>
              <a:rPr lang="fr-FR" dirty="0" smtClean="0"/>
              <a:t>, </a:t>
            </a:r>
            <a:r>
              <a:rPr lang="fr-FR" dirty="0" err="1" smtClean="0"/>
              <a:t>there</a:t>
            </a:r>
            <a:r>
              <a:rPr lang="fr-FR" dirty="0" smtClean="0"/>
              <a:t> was no maximum </a:t>
            </a:r>
            <a:r>
              <a:rPr lang="fr-FR" dirty="0" err="1" smtClean="0"/>
              <a:t>number</a:t>
            </a:r>
            <a:r>
              <a:rPr lang="fr-FR" dirty="0" smtClean="0"/>
              <a:t> of votes: </a:t>
            </a:r>
            <a:r>
              <a:rPr lang="fr-FR" dirty="0" err="1" smtClean="0"/>
              <a:t>very</a:t>
            </a:r>
            <a:r>
              <a:rPr lang="fr-FR" dirty="0" smtClean="0"/>
              <a:t> large property </a:t>
            </a:r>
            <a:r>
              <a:rPr lang="fr-FR" dirty="0" err="1" smtClean="0"/>
              <a:t>owners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have an </a:t>
            </a:r>
            <a:r>
              <a:rPr lang="fr-FR" dirty="0" err="1" smtClean="0"/>
              <a:t>infinite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 of votes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effect</a:t>
            </a:r>
            <a:r>
              <a:rPr lang="fr-FR" dirty="0" smtClean="0"/>
              <a:t>,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sevel</a:t>
            </a:r>
            <a:r>
              <a:rPr lang="fr-FR" dirty="0" smtClean="0"/>
              <a:t> </a:t>
            </a:r>
            <a:r>
              <a:rPr lang="fr-FR" dirty="0" err="1" smtClean="0"/>
              <a:t>dozen</a:t>
            </a:r>
            <a:r>
              <a:rPr lang="fr-FR" dirty="0" smtClean="0"/>
              <a:t> </a:t>
            </a:r>
            <a:r>
              <a:rPr lang="fr-FR" dirty="0" err="1" smtClean="0"/>
              <a:t>municipalities</a:t>
            </a:r>
            <a:r>
              <a:rPr lang="fr-FR" dirty="0" smtClean="0"/>
              <a:t> in </a:t>
            </a:r>
            <a:r>
              <a:rPr lang="fr-FR" dirty="0" err="1" smtClean="0"/>
              <a:t>Sweden</a:t>
            </a:r>
            <a:r>
              <a:rPr lang="fr-FR" dirty="0" smtClean="0"/>
              <a:t> </a:t>
            </a:r>
            <a:r>
              <a:rPr lang="fr-FR" dirty="0" err="1" smtClean="0"/>
              <a:t>where</a:t>
            </a:r>
            <a:r>
              <a:rPr lang="fr-FR" dirty="0" smtClean="0"/>
              <a:t> one voter </a:t>
            </a:r>
            <a:r>
              <a:rPr lang="fr-FR" dirty="0" err="1" smtClean="0"/>
              <a:t>had</a:t>
            </a:r>
            <a:r>
              <a:rPr lang="fr-FR" dirty="0" smtClean="0"/>
              <a:t> more </a:t>
            </a:r>
            <a:r>
              <a:rPr lang="fr-FR" dirty="0" err="1" smtClean="0"/>
              <a:t>than</a:t>
            </a:r>
            <a:r>
              <a:rPr lang="fr-FR" dirty="0" smtClean="0"/>
              <a:t> 50% of the </a:t>
            </a:r>
            <a:r>
              <a:rPr lang="fr-FR" dirty="0" err="1" smtClean="0"/>
              <a:t>voting</a:t>
            </a:r>
            <a:r>
              <a:rPr lang="fr-FR" dirty="0" smtClean="0"/>
              <a:t> right (</a:t>
            </a:r>
            <a:r>
              <a:rPr lang="fr-FR" dirty="0" err="1" smtClean="0"/>
              <a:t>including</a:t>
            </a:r>
            <a:r>
              <a:rPr lang="fr-FR" dirty="0" smtClean="0"/>
              <a:t> the </a:t>
            </a:r>
            <a:r>
              <a:rPr lang="fr-FR" dirty="0" err="1" smtClean="0"/>
              <a:t>municipality</a:t>
            </a:r>
            <a:r>
              <a:rPr lang="fr-FR" dirty="0" smtClean="0"/>
              <a:t> of the Prime </a:t>
            </a:r>
            <a:r>
              <a:rPr lang="fr-FR" dirty="0" err="1" smtClean="0"/>
              <a:t>Minister</a:t>
            </a:r>
            <a:r>
              <a:rPr lang="fr-FR" dirty="0" smtClean="0"/>
              <a:t> in the 1880s, Earl Arvid Posse)</a:t>
            </a:r>
          </a:p>
          <a:p>
            <a:r>
              <a:rPr lang="fr-FR" dirty="0" smtClean="0"/>
              <a:t>Corporations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the right to vote in municipal </a:t>
            </a:r>
            <a:r>
              <a:rPr lang="fr-FR" dirty="0" err="1" smtClean="0"/>
              <a:t>elections</a:t>
            </a:r>
            <a:r>
              <a:rPr lang="fr-FR" dirty="0" smtClean="0"/>
              <a:t>, in proportion to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and the taxes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paid</a:t>
            </a:r>
            <a:endParaRPr lang="fr-FR" dirty="0" smtClean="0"/>
          </a:p>
          <a:p>
            <a:r>
              <a:rPr lang="fr-FR" dirty="0" smtClean="0"/>
              <a:t>Electoral </a:t>
            </a:r>
            <a:r>
              <a:rPr lang="fr-FR" dirty="0" err="1" smtClean="0"/>
              <a:t>reform</a:t>
            </a:r>
            <a:r>
              <a:rPr lang="fr-FR" dirty="0" smtClean="0"/>
              <a:t> in 1911, </a:t>
            </a:r>
            <a:r>
              <a:rPr lang="fr-FR" dirty="0" err="1" smtClean="0"/>
              <a:t>universal</a:t>
            </a:r>
            <a:r>
              <a:rPr lang="fr-FR" dirty="0" smtClean="0"/>
              <a:t> suffrage 1919-1921: </a:t>
            </a:r>
            <a:r>
              <a:rPr lang="fr-FR" dirty="0" err="1" smtClean="0"/>
              <a:t>huge</a:t>
            </a:r>
            <a:r>
              <a:rPr lang="fr-FR" dirty="0" smtClean="0"/>
              <a:t> </a:t>
            </a:r>
            <a:r>
              <a:rPr lang="fr-FR" dirty="0" err="1" smtClean="0"/>
              <a:t>popular</a:t>
            </a:r>
            <a:r>
              <a:rPr lang="fr-FR" dirty="0" smtClean="0"/>
              <a:t> mobilisation, </a:t>
            </a:r>
            <a:r>
              <a:rPr lang="fr-FR" dirty="0" err="1" smtClean="0"/>
              <a:t>social-democrats</a:t>
            </a:r>
            <a:r>
              <a:rPr lang="fr-FR" dirty="0" smtClean="0"/>
              <a:t> </a:t>
            </a:r>
            <a:r>
              <a:rPr lang="fr-FR" dirty="0" err="1" smtClean="0"/>
              <a:t>took</a:t>
            </a:r>
            <a:r>
              <a:rPr lang="fr-FR" dirty="0" smtClean="0"/>
              <a:t> power </a:t>
            </a:r>
            <a:r>
              <a:rPr lang="fr-FR" dirty="0" err="1" smtClean="0"/>
              <a:t>almost</a:t>
            </a:r>
            <a:r>
              <a:rPr lang="fr-FR" dirty="0" smtClean="0"/>
              <a:t> </a:t>
            </a:r>
            <a:r>
              <a:rPr lang="fr-FR" dirty="0" err="1" smtClean="0"/>
              <a:t>permanently</a:t>
            </a:r>
            <a:r>
              <a:rPr lang="fr-FR" dirty="0" smtClean="0"/>
              <a:t> in 1932-2004 and </a:t>
            </a:r>
            <a:r>
              <a:rPr lang="fr-FR" dirty="0" err="1" smtClean="0"/>
              <a:t>used</a:t>
            </a:r>
            <a:r>
              <a:rPr lang="fr-FR" dirty="0" smtClean="0"/>
              <a:t> the </a:t>
            </a:r>
            <a:r>
              <a:rPr lang="fr-FR" dirty="0" err="1" smtClean="0"/>
              <a:t>country’s</a:t>
            </a:r>
            <a:r>
              <a:rPr lang="fr-FR" dirty="0" smtClean="0"/>
              <a:t> state capacity and administration for a </a:t>
            </a:r>
            <a:r>
              <a:rPr lang="fr-FR" dirty="0" err="1" smtClean="0"/>
              <a:t>completely</a:t>
            </a:r>
            <a:r>
              <a:rPr lang="fr-FR" dirty="0" smtClean="0"/>
              <a:t> different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, </a:t>
            </a:r>
            <a:r>
              <a:rPr lang="fr-FR" dirty="0" err="1" smtClean="0"/>
              <a:t>so</a:t>
            </a:r>
            <a:r>
              <a:rPr lang="fr-FR" dirty="0" smtClean="0"/>
              <a:t> that </a:t>
            </a:r>
            <a:r>
              <a:rPr lang="fr-FR" dirty="0" err="1" smtClean="0"/>
              <a:t>Sweden</a:t>
            </a:r>
            <a:r>
              <a:rPr lang="fr-FR" dirty="0" smtClean="0"/>
              <a:t> </a:t>
            </a:r>
            <a:r>
              <a:rPr lang="fr-FR" dirty="0" err="1" smtClean="0"/>
              <a:t>became</a:t>
            </a:r>
            <a:r>
              <a:rPr lang="fr-FR" dirty="0" smtClean="0"/>
              <a:t> </a:t>
            </a:r>
            <a:r>
              <a:rPr lang="fr-FR" dirty="0" err="1" smtClean="0"/>
              <a:t>highly</a:t>
            </a:r>
            <a:r>
              <a:rPr lang="fr-FR" dirty="0" smtClean="0"/>
              <a:t> </a:t>
            </a:r>
            <a:r>
              <a:rPr lang="fr-FR" dirty="0" err="1" smtClean="0"/>
              <a:t>egalitarian</a:t>
            </a:r>
            <a:r>
              <a:rPr lang="fr-FR" dirty="0" smtClean="0"/>
              <a:t> (and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richer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/>
              <a:t>E. Bengtsson, </a:t>
            </a:r>
            <a:r>
              <a:rPr lang="fr-FR" u="sng" dirty="0">
                <a:hlinkClick r:id="rId2"/>
              </a:rPr>
              <a:t>The Swedish Sonderweg in Question: Democratization and Inequality in Comparative Perspective, c. 1750–1920</a:t>
            </a:r>
            <a:r>
              <a:rPr lang="fr-FR" dirty="0"/>
              <a:t>, Past and Present 2019 </a:t>
            </a:r>
            <a:endParaRPr lang="en-US" alt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318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b="1" dirty="0" err="1" smtClean="0">
                <a:latin typeface="+mn-lt"/>
              </a:rPr>
              <a:t>Europe’s</a:t>
            </a:r>
            <a:r>
              <a:rPr lang="fr-FR" sz="3600" b="1" dirty="0" smtClean="0">
                <a:latin typeface="+mn-lt"/>
              </a:rPr>
              <a:t> </a:t>
            </a:r>
            <a:r>
              <a:rPr lang="fr-FR" sz="3600" b="1" dirty="0" err="1">
                <a:latin typeface="+mn-lt"/>
              </a:rPr>
              <a:t>proprietarian</a:t>
            </a:r>
            <a:r>
              <a:rPr lang="fr-FR" sz="3600" b="1" dirty="0">
                <a:latin typeface="+mn-lt"/>
              </a:rPr>
              <a:t> societies </a:t>
            </a:r>
            <a:r>
              <a:rPr lang="fr-FR" sz="3600" b="1" dirty="0" smtClean="0">
                <a:latin typeface="+mn-lt"/>
              </a:rPr>
              <a:t/>
            </a:r>
            <a:br>
              <a:rPr lang="fr-FR" sz="3600" b="1" dirty="0" smtClean="0">
                <a:latin typeface="+mn-lt"/>
              </a:rPr>
            </a:br>
            <a:r>
              <a:rPr lang="fr-FR" sz="3600" b="1" dirty="0" err="1" smtClean="0">
                <a:latin typeface="+mn-lt"/>
              </a:rPr>
              <a:t>during</a:t>
            </a:r>
            <a:r>
              <a:rPr lang="fr-FR" sz="3600" b="1" dirty="0" smtClean="0">
                <a:latin typeface="+mn-lt"/>
              </a:rPr>
              <a:t> </a:t>
            </a:r>
            <a:r>
              <a:rPr lang="fr-FR" sz="3600" b="1" dirty="0">
                <a:latin typeface="+mn-lt"/>
              </a:rPr>
              <a:t>the Belle Epoque (1880-1914</a:t>
            </a:r>
            <a:r>
              <a:rPr lang="fr-FR" sz="3600" b="1" dirty="0" smtClean="0">
                <a:latin typeface="+mn-lt"/>
              </a:rPr>
              <a:t>)</a:t>
            </a:r>
            <a:endParaRPr lang="fr-FR" sz="36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2816" y="1815686"/>
            <a:ext cx="10754141" cy="4351338"/>
          </a:xfrm>
        </p:spPr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ifferent </a:t>
            </a:r>
            <a:r>
              <a:rPr lang="fr-FR" dirty="0" err="1" smtClean="0"/>
              <a:t>trajectories</a:t>
            </a:r>
            <a:r>
              <a:rPr lang="fr-FR" dirty="0" smtClean="0"/>
              <a:t>, but </a:t>
            </a:r>
            <a:r>
              <a:rPr lang="fr-FR" dirty="0" err="1" smtClean="0"/>
              <a:t>relatively</a:t>
            </a:r>
            <a:r>
              <a:rPr lang="fr-FR" dirty="0" smtClean="0"/>
              <a:t> </a:t>
            </a:r>
            <a:r>
              <a:rPr lang="fr-FR" dirty="0" err="1" smtClean="0"/>
              <a:t>similar</a:t>
            </a:r>
            <a:r>
              <a:rPr lang="fr-FR" dirty="0" smtClean="0"/>
              <a:t> </a:t>
            </a:r>
            <a:r>
              <a:rPr lang="fr-FR" dirty="0" err="1" smtClean="0"/>
              <a:t>outcomes</a:t>
            </a:r>
            <a:r>
              <a:rPr lang="fr-FR" dirty="0" smtClean="0"/>
              <a:t>: in 1880-1914, </a:t>
            </a:r>
            <a:r>
              <a:rPr lang="fr-FR" dirty="0" err="1" smtClean="0"/>
              <a:t>whether</a:t>
            </a:r>
            <a:r>
              <a:rPr lang="fr-FR" dirty="0" smtClean="0"/>
              <a:t> one looks at France, Britain, </a:t>
            </a:r>
            <a:r>
              <a:rPr lang="fr-FR" dirty="0" err="1" smtClean="0"/>
              <a:t>Sweden</a:t>
            </a:r>
            <a:r>
              <a:rPr lang="fr-FR" dirty="0" smtClean="0"/>
              <a:t> or other countries for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adequate</a:t>
            </a:r>
            <a:r>
              <a:rPr lang="fr-FR" dirty="0" smtClean="0"/>
              <a:t> data sources are </a:t>
            </a:r>
            <a:r>
              <a:rPr lang="fr-FR" dirty="0" err="1" smtClean="0"/>
              <a:t>available</a:t>
            </a:r>
            <a:r>
              <a:rPr lang="fr-FR" dirty="0" smtClean="0"/>
              <a:t>, one </a:t>
            </a:r>
            <a:r>
              <a:rPr lang="fr-FR" dirty="0" err="1" smtClean="0"/>
              <a:t>finds</a:t>
            </a:r>
            <a:r>
              <a:rPr lang="fr-FR" dirty="0" smtClean="0"/>
              <a:t> that European societies are </a:t>
            </a:r>
            <a:r>
              <a:rPr lang="fr-FR" dirty="0" err="1" smtClean="0"/>
              <a:t>characterized</a:t>
            </a:r>
            <a:r>
              <a:rPr lang="fr-FR" dirty="0" smtClean="0"/>
              <a:t> as </a:t>
            </a:r>
            <a:r>
              <a:rPr lang="fr-FR" dirty="0" err="1" smtClean="0"/>
              <a:t>highly</a:t>
            </a:r>
            <a:r>
              <a:rPr lang="fr-FR" dirty="0" smtClean="0"/>
              <a:t> </a:t>
            </a:r>
            <a:r>
              <a:rPr lang="fr-FR" dirty="0" err="1" smtClean="0"/>
              <a:t>unequal</a:t>
            </a:r>
            <a:r>
              <a:rPr lang="fr-FR" dirty="0" smtClean="0"/>
              <a:t> </a:t>
            </a:r>
            <a:r>
              <a:rPr lang="fr-FR" dirty="0" err="1" smtClean="0"/>
              <a:t>proprietarian</a:t>
            </a:r>
            <a:r>
              <a:rPr lang="fr-FR" dirty="0" smtClean="0"/>
              <a:t> societies</a:t>
            </a:r>
          </a:p>
          <a:p>
            <a:r>
              <a:rPr lang="fr-FR" dirty="0" err="1" smtClean="0"/>
              <a:t>Typically</a:t>
            </a:r>
            <a:r>
              <a:rPr lang="fr-FR" dirty="0" smtClean="0"/>
              <a:t>: top 10% wealth share </a:t>
            </a:r>
            <a:r>
              <a:rPr lang="fr-FR" dirty="0" err="1" smtClean="0"/>
              <a:t>around</a:t>
            </a:r>
            <a:r>
              <a:rPr lang="fr-FR" dirty="0" smtClean="0"/>
              <a:t> 80%-90% of total wealth,           </a:t>
            </a:r>
            <a:r>
              <a:rPr lang="fr-FR" dirty="0" err="1" smtClean="0"/>
              <a:t>including</a:t>
            </a:r>
            <a:r>
              <a:rPr lang="fr-FR" dirty="0" smtClean="0"/>
              <a:t> 60%-70% for the top 1% wealth share, rising </a:t>
            </a:r>
            <a:r>
              <a:rPr lang="fr-FR" dirty="0" err="1" smtClean="0"/>
              <a:t>until</a:t>
            </a:r>
            <a:r>
              <a:rPr lang="fr-FR" dirty="0" smtClean="0"/>
              <a:t> 1914  </a:t>
            </a:r>
          </a:p>
          <a:p>
            <a:r>
              <a:rPr lang="fr-FR" dirty="0" err="1" smtClean="0"/>
              <a:t>Huge</a:t>
            </a:r>
            <a:r>
              <a:rPr lang="fr-FR" dirty="0" smtClean="0"/>
              <a:t> inequality, </a:t>
            </a:r>
            <a:r>
              <a:rPr lang="fr-FR" dirty="0" err="1" smtClean="0"/>
              <a:t>enormous</a:t>
            </a:r>
            <a:r>
              <a:rPr lang="fr-FR" dirty="0" smtClean="0"/>
              <a:t> social tensions, rise of </a:t>
            </a:r>
            <a:r>
              <a:rPr lang="fr-FR" dirty="0" err="1" smtClean="0"/>
              <a:t>socialists</a:t>
            </a:r>
            <a:r>
              <a:rPr lang="fr-FR" dirty="0"/>
              <a:t>,</a:t>
            </a:r>
            <a:r>
              <a:rPr lang="fr-FR" dirty="0" smtClean="0"/>
              <a:t> </a:t>
            </a:r>
            <a:r>
              <a:rPr lang="fr-FR" dirty="0" err="1" smtClean="0"/>
              <a:t>communists</a:t>
            </a:r>
            <a:r>
              <a:rPr lang="fr-FR" dirty="0" smtClean="0"/>
              <a:t> and labour </a:t>
            </a:r>
            <a:r>
              <a:rPr lang="fr-FR" dirty="0" err="1" smtClean="0"/>
              <a:t>movements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293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667" y="0"/>
            <a:ext cx="106626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8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13" y="0"/>
            <a:ext cx="11007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99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544" y="0"/>
            <a:ext cx="105269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45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49087"/>
            <a:ext cx="10515600" cy="77525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>
                <a:latin typeface="+mn-lt"/>
              </a:rPr>
              <a:t>The rising concentration of property in 19c </a:t>
            </a:r>
            <a:r>
              <a:rPr lang="fr-FR" sz="4000" b="1" dirty="0" smtClean="0">
                <a:latin typeface="+mn-lt"/>
              </a:rPr>
              <a:t>France</a:t>
            </a:r>
            <a:endParaRPr lang="fr-FR" sz="40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73426"/>
            <a:ext cx="11138452" cy="5103537"/>
          </a:xfrm>
        </p:spPr>
        <p:txBody>
          <a:bodyPr/>
          <a:lstStyle/>
          <a:p>
            <a:r>
              <a:rPr lang="fr-FR" dirty="0" smtClean="0"/>
              <a:t>The French Revolution and the end of </a:t>
            </a:r>
            <a:r>
              <a:rPr lang="fr-FR" dirty="0" err="1" smtClean="0"/>
              <a:t>legal</a:t>
            </a:r>
            <a:r>
              <a:rPr lang="fr-FR" dirty="0" smtClean="0"/>
              <a:t> and fiscal </a:t>
            </a:r>
            <a:r>
              <a:rPr lang="fr-FR" dirty="0" err="1" smtClean="0"/>
              <a:t>privileges</a:t>
            </a:r>
            <a:r>
              <a:rPr lang="fr-FR" dirty="0" smtClean="0"/>
              <a:t> of the </a:t>
            </a:r>
            <a:r>
              <a:rPr lang="fr-FR" dirty="0" err="1" smtClean="0"/>
              <a:t>nobility</a:t>
            </a:r>
            <a:r>
              <a:rPr lang="fr-FR" dirty="0" smtClean="0"/>
              <a:t> and the </a:t>
            </a:r>
            <a:r>
              <a:rPr lang="fr-FR" dirty="0" err="1" smtClean="0"/>
              <a:t>clergy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supposed</a:t>
            </a:r>
            <a:r>
              <a:rPr lang="fr-FR" dirty="0" smtClean="0"/>
              <a:t> to open </a:t>
            </a:r>
            <a:r>
              <a:rPr lang="fr-FR" dirty="0" err="1" smtClean="0"/>
              <a:t>access</a:t>
            </a:r>
            <a:r>
              <a:rPr lang="fr-FR" dirty="0" smtClean="0"/>
              <a:t> to wealth</a:t>
            </a:r>
          </a:p>
          <a:p>
            <a:r>
              <a:rPr lang="fr-FR" dirty="0" smtClean="0"/>
              <a:t>But in practice the concentration of property </a:t>
            </a:r>
            <a:r>
              <a:rPr lang="fr-FR" dirty="0" err="1" smtClean="0"/>
              <a:t>declined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slightly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French </a:t>
            </a:r>
            <a:r>
              <a:rPr lang="fr-FR" dirty="0" err="1" smtClean="0"/>
              <a:t>revolution</a:t>
            </a:r>
            <a:r>
              <a:rPr lang="fr-FR" dirty="0" smtClean="0"/>
              <a:t>, and </a:t>
            </a:r>
            <a:r>
              <a:rPr lang="fr-FR" dirty="0" err="1" smtClean="0"/>
              <a:t>increased</a:t>
            </a:r>
            <a:r>
              <a:rPr lang="fr-FR" dirty="0" smtClean="0"/>
              <a:t> </a:t>
            </a:r>
            <a:r>
              <a:rPr lang="fr-FR" dirty="0" err="1" smtClean="0"/>
              <a:t>substantially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19c, </a:t>
            </a:r>
            <a:r>
              <a:rPr lang="fr-FR" dirty="0" err="1" smtClean="0"/>
              <a:t>so</a:t>
            </a:r>
            <a:r>
              <a:rPr lang="fr-FR" dirty="0" smtClean="0"/>
              <a:t> that wealth inequality was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Belle Epoque (1880-1914) and at the </a:t>
            </a:r>
            <a:r>
              <a:rPr lang="fr-FR" dirty="0" err="1" smtClean="0"/>
              <a:t>eve</a:t>
            </a:r>
            <a:r>
              <a:rPr lang="fr-FR" dirty="0" smtClean="0"/>
              <a:t> of WW1 </a:t>
            </a:r>
            <a:r>
              <a:rPr lang="fr-FR" dirty="0" err="1" smtClean="0"/>
              <a:t>than</a:t>
            </a:r>
            <a:r>
              <a:rPr lang="fr-FR" dirty="0" smtClean="0"/>
              <a:t> in the 1780s and at the </a:t>
            </a:r>
            <a:r>
              <a:rPr lang="fr-FR" dirty="0" err="1" smtClean="0"/>
              <a:t>eve</a:t>
            </a:r>
            <a:r>
              <a:rPr lang="fr-FR" dirty="0" smtClean="0"/>
              <a:t> of the Revolution</a:t>
            </a:r>
          </a:p>
          <a:p>
            <a:r>
              <a:rPr lang="fr-FR" dirty="0" err="1" smtClean="0"/>
              <a:t>Generally</a:t>
            </a:r>
            <a:r>
              <a:rPr lang="fr-FR" dirty="0" smtClean="0"/>
              <a:t> </a:t>
            </a:r>
            <a:r>
              <a:rPr lang="fr-FR" dirty="0" err="1" smtClean="0"/>
              <a:t>speaking</a:t>
            </a:r>
            <a:r>
              <a:rPr lang="fr-FR" dirty="0" smtClean="0"/>
              <a:t>, the concentration of property has </a:t>
            </a:r>
            <a:r>
              <a:rPr lang="fr-FR" dirty="0" err="1" smtClean="0"/>
              <a:t>always</a:t>
            </a:r>
            <a:r>
              <a:rPr lang="fr-FR" dirty="0" smtClean="0"/>
              <a:t> been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larger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the concentration of income: the </a:t>
            </a:r>
            <a:r>
              <a:rPr lang="fr-FR" dirty="0" err="1" smtClean="0"/>
              <a:t>bottom</a:t>
            </a:r>
            <a:r>
              <a:rPr lang="fr-FR" dirty="0" smtClean="0"/>
              <a:t> 50% wealth share has </a:t>
            </a:r>
            <a:r>
              <a:rPr lang="fr-FR" dirty="0" err="1" smtClean="0"/>
              <a:t>always</a:t>
            </a:r>
            <a:r>
              <a:rPr lang="fr-FR" dirty="0" smtClean="0"/>
              <a:t> been at </a:t>
            </a:r>
            <a:r>
              <a:rPr lang="fr-FR" dirty="0" err="1" smtClean="0"/>
              <a:t>most</a:t>
            </a:r>
            <a:r>
              <a:rPr lang="fr-FR" dirty="0" smtClean="0"/>
              <a:t> 5%-10% of total wealth (</a:t>
            </a:r>
            <a:r>
              <a:rPr lang="fr-FR" dirty="0" err="1" smtClean="0"/>
              <a:t>even</a:t>
            </a:r>
            <a:r>
              <a:rPr lang="fr-FR" dirty="0" smtClean="0"/>
              <a:t> in the 20c: the </a:t>
            </a:r>
            <a:r>
              <a:rPr lang="fr-FR" dirty="0" err="1" smtClean="0"/>
              <a:t>decline</a:t>
            </a:r>
            <a:r>
              <a:rPr lang="fr-FR" dirty="0" smtClean="0"/>
              <a:t> in wealth concentration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occurred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WW1 &amp; WW2 </a:t>
            </a:r>
            <a:r>
              <a:rPr lang="fr-FR" dirty="0" err="1" smtClean="0"/>
              <a:t>should</a:t>
            </a:r>
            <a:r>
              <a:rPr lang="fr-FR" dirty="0" smtClean="0"/>
              <a:t> not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exagerated</a:t>
            </a:r>
            <a:r>
              <a:rPr lang="fr-FR" dirty="0" smtClean="0"/>
              <a:t>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082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846" y="0"/>
            <a:ext cx="106903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5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653" y="0"/>
            <a:ext cx="106946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990" y="0"/>
            <a:ext cx="109600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7931" y="983974"/>
            <a:ext cx="11718234" cy="5183050"/>
          </a:xfrm>
        </p:spPr>
        <p:txBody>
          <a:bodyPr/>
          <a:lstStyle/>
          <a:p>
            <a:r>
              <a:rPr lang="fr-FR" dirty="0" err="1" smtClean="0"/>
              <a:t>Europe’s</a:t>
            </a:r>
            <a:r>
              <a:rPr lang="fr-FR" dirty="0" smtClean="0"/>
              <a:t> </a:t>
            </a:r>
            <a:r>
              <a:rPr lang="fr-FR" dirty="0" err="1" smtClean="0"/>
              <a:t>proprietarian</a:t>
            </a:r>
            <a:r>
              <a:rPr lang="fr-FR" dirty="0" smtClean="0"/>
              <a:t> societies 1880-1914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characterized</a:t>
            </a:r>
            <a:r>
              <a:rPr lang="fr-FR" dirty="0" smtClean="0"/>
              <a:t> by </a:t>
            </a:r>
            <a:r>
              <a:rPr lang="fr-FR" dirty="0" err="1" smtClean="0"/>
              <a:t>enormous</a:t>
            </a:r>
            <a:r>
              <a:rPr lang="fr-FR" dirty="0" smtClean="0"/>
              <a:t> international </a:t>
            </a:r>
            <a:r>
              <a:rPr lang="fr-FR" dirty="0" err="1" smtClean="0"/>
              <a:t>inequalities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 smtClean="0"/>
              <a:t>Major </a:t>
            </a:r>
            <a:r>
              <a:rPr lang="fr-FR" dirty="0" err="1" smtClean="0"/>
              <a:t>role</a:t>
            </a:r>
            <a:r>
              <a:rPr lang="fr-FR" dirty="0" smtClean="0"/>
              <a:t> of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, </a:t>
            </a:r>
            <a:r>
              <a:rPr lang="fr-FR" dirty="0" err="1" smtClean="0"/>
              <a:t>especially</a:t>
            </a:r>
            <a:r>
              <a:rPr lang="fr-FR" dirty="0" smtClean="0"/>
              <a:t> for the dominant colonial empires (Britain, France) </a:t>
            </a:r>
          </a:p>
          <a:p>
            <a:r>
              <a:rPr lang="fr-FR" dirty="0" err="1" smtClean="0"/>
              <a:t>Huge</a:t>
            </a:r>
            <a:r>
              <a:rPr lang="fr-FR" dirty="0" smtClean="0"/>
              <a:t> </a:t>
            </a:r>
            <a:r>
              <a:rPr lang="fr-FR" dirty="0" err="1" smtClean="0"/>
              <a:t>external</a:t>
            </a:r>
            <a:r>
              <a:rPr lang="fr-FR" dirty="0" smtClean="0"/>
              <a:t> tensions: rising </a:t>
            </a:r>
            <a:r>
              <a:rPr lang="fr-FR" dirty="0" err="1" smtClean="0"/>
              <a:t>rivalry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European </a:t>
            </a:r>
            <a:r>
              <a:rPr lang="fr-FR" dirty="0" err="1" smtClean="0"/>
              <a:t>powers</a:t>
            </a:r>
            <a:r>
              <a:rPr lang="fr-FR" dirty="0" smtClean="0"/>
              <a:t> (Germany vs France-Britain) + </a:t>
            </a:r>
            <a:r>
              <a:rPr lang="fr-FR" dirty="0" err="1" smtClean="0"/>
              <a:t>beginning</a:t>
            </a:r>
            <a:r>
              <a:rPr lang="fr-FR" dirty="0" smtClean="0"/>
              <a:t> of </a:t>
            </a:r>
            <a:r>
              <a:rPr lang="fr-FR" dirty="0" err="1" smtClean="0"/>
              <a:t>independance</a:t>
            </a:r>
            <a:r>
              <a:rPr lang="fr-FR" dirty="0" smtClean="0"/>
              <a:t> </a:t>
            </a:r>
            <a:r>
              <a:rPr lang="fr-FR" dirty="0" err="1" smtClean="0"/>
              <a:t>movements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→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studying</a:t>
            </a:r>
            <a:r>
              <a:rPr lang="fr-FR" dirty="0" smtClean="0"/>
              <a:t> the </a:t>
            </a:r>
            <a:r>
              <a:rPr lang="fr-FR" dirty="0" err="1" smtClean="0"/>
              <a:t>fall</a:t>
            </a:r>
            <a:r>
              <a:rPr lang="fr-FR" dirty="0" smtClean="0"/>
              <a:t> of </a:t>
            </a:r>
            <a:r>
              <a:rPr lang="fr-FR" dirty="0" err="1" smtClean="0"/>
              <a:t>proprietarian</a:t>
            </a:r>
            <a:r>
              <a:rPr lang="fr-FR" dirty="0" smtClean="0"/>
              <a:t> societies (1914-1945), we first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study</a:t>
            </a:r>
            <a:r>
              <a:rPr lang="fr-FR" dirty="0" smtClean="0"/>
              <a:t> the </a:t>
            </a:r>
            <a:r>
              <a:rPr lang="fr-FR" dirty="0" err="1" smtClean="0"/>
              <a:t>role</a:t>
            </a:r>
            <a:r>
              <a:rPr lang="fr-FR" dirty="0" smtClean="0"/>
              <a:t> by slavery and </a:t>
            </a:r>
            <a:r>
              <a:rPr lang="fr-FR" dirty="0" err="1" smtClean="0"/>
              <a:t>colonialism</a:t>
            </a:r>
            <a:r>
              <a:rPr lang="fr-FR" dirty="0" smtClean="0"/>
              <a:t> in the transition from </a:t>
            </a:r>
            <a:r>
              <a:rPr lang="fr-FR" dirty="0" err="1" smtClean="0"/>
              <a:t>ternary</a:t>
            </a:r>
            <a:r>
              <a:rPr lang="fr-FR" dirty="0" smtClean="0"/>
              <a:t> to </a:t>
            </a:r>
            <a:r>
              <a:rPr lang="fr-FR" dirty="0" err="1" smtClean="0"/>
              <a:t>proprietarian</a:t>
            </a:r>
            <a:r>
              <a:rPr lang="fr-FR" dirty="0" smtClean="0"/>
              <a:t> societies (15c-20c)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218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667" y="0"/>
            <a:ext cx="106626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6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13" y="0"/>
            <a:ext cx="11007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6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232" y="0"/>
            <a:ext cx="105075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07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854765"/>
            <a:ext cx="11188149" cy="532219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It is </a:t>
            </a:r>
            <a:r>
              <a:rPr lang="fr-FR" dirty="0" err="1" smtClean="0"/>
              <a:t>worth</a:t>
            </a:r>
            <a:r>
              <a:rPr lang="fr-FR" dirty="0" smtClean="0"/>
              <a:t> </a:t>
            </a:r>
            <a:r>
              <a:rPr lang="fr-FR" dirty="0" err="1" smtClean="0"/>
              <a:t>emphasizing</a:t>
            </a:r>
            <a:r>
              <a:rPr lang="fr-FR" dirty="0" smtClean="0"/>
              <a:t> that high wealth inequality in 1880-1914 corresponds to a « modern » and </a:t>
            </a:r>
            <a:r>
              <a:rPr lang="fr-FR" dirty="0" err="1" smtClean="0"/>
              <a:t>dynamic</a:t>
            </a:r>
            <a:r>
              <a:rPr lang="fr-FR" dirty="0" smtClean="0"/>
              <a:t> property structure; lots of financial </a:t>
            </a:r>
            <a:r>
              <a:rPr lang="fr-FR" dirty="0" err="1" smtClean="0"/>
              <a:t>assets</a:t>
            </a:r>
            <a:r>
              <a:rPr lang="fr-FR" dirty="0" smtClean="0"/>
              <a:t>, </a:t>
            </a:r>
            <a:r>
              <a:rPr lang="fr-FR" dirty="0" err="1" smtClean="0"/>
              <a:t>especially</a:t>
            </a:r>
            <a:r>
              <a:rPr lang="fr-FR" dirty="0" smtClean="0"/>
              <a:t> </a:t>
            </a:r>
            <a:r>
              <a:rPr lang="fr-FR" dirty="0" err="1" smtClean="0"/>
              <a:t>foreign</a:t>
            </a:r>
            <a:r>
              <a:rPr lang="fr-FR" dirty="0" smtClean="0"/>
              <a:t> financial </a:t>
            </a:r>
            <a:r>
              <a:rPr lang="fr-FR" dirty="0" err="1" smtClean="0"/>
              <a:t>assets</a:t>
            </a:r>
            <a:endParaRPr lang="fr-FR" dirty="0" smtClean="0"/>
          </a:p>
          <a:p>
            <a:r>
              <a:rPr lang="fr-FR" dirty="0" smtClean="0"/>
              <a:t>Nothing to do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old</a:t>
            </a:r>
            <a:r>
              <a:rPr lang="fr-FR" dirty="0" smtClean="0"/>
              <a:t>-style rentiers </a:t>
            </a:r>
            <a:r>
              <a:rPr lang="fr-FR" dirty="0" err="1" smtClean="0"/>
              <a:t>based</a:t>
            </a:r>
            <a:r>
              <a:rPr lang="fr-FR" dirty="0" smtClean="0"/>
              <a:t> on land</a:t>
            </a:r>
          </a:p>
          <a:p>
            <a:r>
              <a:rPr lang="fr-FR" dirty="0" smtClean="0"/>
              <a:t>This was </a:t>
            </a:r>
            <a:r>
              <a:rPr lang="fr-FR" dirty="0" err="1" smtClean="0"/>
              <a:t>also</a:t>
            </a:r>
            <a:r>
              <a:rPr lang="fr-FR" dirty="0" smtClean="0"/>
              <a:t> a </a:t>
            </a:r>
            <a:r>
              <a:rPr lang="fr-FR" dirty="0" err="1" smtClean="0"/>
              <a:t>period</a:t>
            </a:r>
            <a:r>
              <a:rPr lang="fr-FR" dirty="0" smtClean="0"/>
              <a:t> of large innovations: automobile, </a:t>
            </a:r>
            <a:r>
              <a:rPr lang="fr-FR" dirty="0" err="1" smtClean="0"/>
              <a:t>electricity</a:t>
            </a:r>
            <a:r>
              <a:rPr lang="fr-FR" dirty="0" smtClean="0"/>
              <a:t>, radio, </a:t>
            </a:r>
            <a:r>
              <a:rPr lang="fr-FR" dirty="0" err="1" smtClean="0"/>
              <a:t>transatlantic</a:t>
            </a:r>
            <a:r>
              <a:rPr lang="fr-FR" dirty="0" smtClean="0"/>
              <a:t> transportation, etc. </a:t>
            </a:r>
            <a:endParaRPr lang="fr-FR" dirty="0"/>
          </a:p>
          <a:p>
            <a:r>
              <a:rPr lang="fr-FR" dirty="0" smtClean="0"/>
              <a:t>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reach</a:t>
            </a:r>
            <a:r>
              <a:rPr lang="fr-FR" dirty="0" smtClean="0"/>
              <a:t> the </a:t>
            </a:r>
            <a:r>
              <a:rPr lang="fr-FR" dirty="0" err="1" smtClean="0"/>
              <a:t>level</a:t>
            </a:r>
            <a:r>
              <a:rPr lang="fr-FR" dirty="0" smtClean="0"/>
              <a:t> of stock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capitalization</a:t>
            </a:r>
            <a:r>
              <a:rPr lang="fr-FR" dirty="0" smtClean="0"/>
              <a:t> </a:t>
            </a:r>
            <a:r>
              <a:rPr lang="fr-FR" dirty="0" err="1" smtClean="0"/>
              <a:t>observed</a:t>
            </a:r>
            <a:r>
              <a:rPr lang="fr-FR" dirty="0" smtClean="0"/>
              <a:t> in Paris and London in 1880-1914, one </a:t>
            </a:r>
            <a:r>
              <a:rPr lang="fr-FR" dirty="0" err="1" smtClean="0"/>
              <a:t>needs</a:t>
            </a:r>
            <a:r>
              <a:rPr lang="fr-FR" dirty="0" smtClean="0"/>
              <a:t> to </a:t>
            </a:r>
            <a:r>
              <a:rPr lang="fr-FR" dirty="0" err="1" smtClean="0"/>
              <a:t>wait</a:t>
            </a:r>
            <a:r>
              <a:rPr lang="fr-FR" dirty="0" smtClean="0"/>
              <a:t> </a:t>
            </a:r>
            <a:r>
              <a:rPr lang="fr-FR" dirty="0" err="1" smtClean="0"/>
              <a:t>until</a:t>
            </a:r>
            <a:r>
              <a:rPr lang="fr-FR" dirty="0" smtClean="0"/>
              <a:t> 2000-2020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→ </a:t>
            </a:r>
            <a:r>
              <a:rPr lang="fr-FR" b="1" dirty="0" err="1" smtClean="0"/>
              <a:t>Extreme</a:t>
            </a:r>
            <a:r>
              <a:rPr lang="fr-FR" b="1" dirty="0" smtClean="0"/>
              <a:t> and rising inequality </a:t>
            </a:r>
            <a:r>
              <a:rPr lang="fr-FR" b="1" dirty="0" err="1" smtClean="0"/>
              <a:t>during</a:t>
            </a:r>
            <a:r>
              <a:rPr lang="fr-FR" b="1" dirty="0" smtClean="0"/>
              <a:t> </a:t>
            </a:r>
            <a:r>
              <a:rPr lang="fr-FR" b="1" dirty="0" err="1" smtClean="0"/>
              <a:t>Europe’s</a:t>
            </a:r>
            <a:r>
              <a:rPr lang="fr-FR" b="1" dirty="0" smtClean="0"/>
              <a:t> Belle Epoque (1880-1914) shows that « </a:t>
            </a:r>
            <a:r>
              <a:rPr lang="fr-FR" b="1" dirty="0" err="1" smtClean="0"/>
              <a:t>modernity</a:t>
            </a:r>
            <a:r>
              <a:rPr lang="fr-FR" b="1" dirty="0" smtClean="0"/>
              <a:t> » and a vibrant </a:t>
            </a:r>
            <a:r>
              <a:rPr lang="fr-FR" b="1" dirty="0" err="1" smtClean="0"/>
              <a:t>market</a:t>
            </a:r>
            <a:r>
              <a:rPr lang="fr-FR" b="1" dirty="0" smtClean="0"/>
              <a:t> </a:t>
            </a:r>
            <a:r>
              <a:rPr lang="fr-FR" b="1" dirty="0" err="1" smtClean="0"/>
              <a:t>economy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come </a:t>
            </a:r>
            <a:r>
              <a:rPr lang="fr-FR" b="1" dirty="0" err="1" smtClean="0"/>
              <a:t>with</a:t>
            </a:r>
            <a:r>
              <a:rPr lang="fr-FR" b="1" dirty="0" smtClean="0"/>
              <a:t> </a:t>
            </a:r>
            <a:r>
              <a:rPr lang="fr-FR" b="1" dirty="0" err="1" smtClean="0"/>
              <a:t>enormous</a:t>
            </a:r>
            <a:r>
              <a:rPr lang="fr-FR" b="1" dirty="0" smtClean="0"/>
              <a:t> inequality and social tensions (</a:t>
            </a:r>
            <a:r>
              <a:rPr lang="fr-FR" b="1" dirty="0" err="1" smtClean="0"/>
              <a:t>domestic</a:t>
            </a:r>
            <a:r>
              <a:rPr lang="fr-FR" b="1" dirty="0" smtClean="0"/>
              <a:t> and </a:t>
            </a:r>
            <a:r>
              <a:rPr lang="fr-FR" b="1" dirty="0" err="1" smtClean="0"/>
              <a:t>external</a:t>
            </a:r>
            <a:r>
              <a:rPr lang="fr-FR" b="1" dirty="0" smtClean="0"/>
              <a:t>)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62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75" y="0"/>
            <a:ext cx="116254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2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86829"/>
            <a:ext cx="10515600" cy="867327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latin typeface="+mn-lt"/>
              </a:rPr>
              <a:t>Flat tax in 19c France: accumulation in </a:t>
            </a:r>
            <a:r>
              <a:rPr lang="fr-FR" sz="3600" b="1" dirty="0" err="1" smtClean="0">
                <a:latin typeface="+mn-lt"/>
              </a:rPr>
              <a:t>peace</a:t>
            </a:r>
            <a:r>
              <a:rPr lang="fr-FR" sz="3600" b="1" dirty="0" smtClean="0">
                <a:latin typeface="+mn-lt"/>
              </a:rPr>
              <a:t> </a:t>
            </a:r>
            <a:endParaRPr lang="fr-FR" sz="36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74644"/>
            <a:ext cx="10979426" cy="5625548"/>
          </a:xfrm>
        </p:spPr>
        <p:txBody>
          <a:bodyPr/>
          <a:lstStyle/>
          <a:p>
            <a:r>
              <a:rPr lang="fr-FR" dirty="0" smtClean="0"/>
              <a:t>Main </a:t>
            </a:r>
            <a:r>
              <a:rPr lang="fr-FR" dirty="0" err="1" smtClean="0"/>
              <a:t>explanation</a:t>
            </a:r>
            <a:r>
              <a:rPr lang="fr-FR" dirty="0" smtClean="0"/>
              <a:t> for rising inequality in 19c: </a:t>
            </a:r>
            <a:r>
              <a:rPr lang="fr-FR" dirty="0" err="1" smtClean="0"/>
              <a:t>legal</a:t>
            </a:r>
            <a:r>
              <a:rPr lang="fr-FR" dirty="0" smtClean="0"/>
              <a:t> and fiscal system was </a:t>
            </a:r>
            <a:r>
              <a:rPr lang="fr-FR" dirty="0" err="1" smtClean="0"/>
              <a:t>highly</a:t>
            </a:r>
            <a:r>
              <a:rPr lang="fr-FR" dirty="0" smtClean="0"/>
              <a:t> </a:t>
            </a:r>
            <a:r>
              <a:rPr lang="fr-FR" dirty="0" err="1" smtClean="0"/>
              <a:t>favourable</a:t>
            </a:r>
            <a:r>
              <a:rPr lang="fr-FR" dirty="0" smtClean="0"/>
              <a:t> to large property </a:t>
            </a:r>
            <a:r>
              <a:rPr lang="fr-FR" dirty="0" err="1" smtClean="0"/>
              <a:t>owners</a:t>
            </a:r>
            <a:endParaRPr lang="fr-FR" dirty="0" smtClean="0"/>
          </a:p>
          <a:p>
            <a:r>
              <a:rPr lang="fr-FR" dirty="0" smtClean="0"/>
              <a:t>The new tax system </a:t>
            </a:r>
            <a:r>
              <a:rPr lang="fr-FR" dirty="0" err="1" smtClean="0"/>
              <a:t>created</a:t>
            </a:r>
            <a:r>
              <a:rPr lang="fr-FR" dirty="0" smtClean="0"/>
              <a:t> by the French </a:t>
            </a:r>
            <a:r>
              <a:rPr lang="fr-FR" dirty="0" err="1" smtClean="0"/>
              <a:t>revolution</a:t>
            </a:r>
            <a:r>
              <a:rPr lang="fr-FR" dirty="0" smtClean="0"/>
              <a:t> </a:t>
            </a:r>
            <a:r>
              <a:rPr lang="fr-FR" dirty="0" err="1" smtClean="0"/>
              <a:t>consisted</a:t>
            </a:r>
            <a:r>
              <a:rPr lang="fr-FR" dirty="0" smtClean="0"/>
              <a:t> of:</a:t>
            </a:r>
          </a:p>
          <a:p>
            <a:pPr marL="0" indent="0">
              <a:buNone/>
            </a:pPr>
            <a:r>
              <a:rPr lang="fr-FR" b="1" dirty="0" smtClean="0"/>
              <a:t>(1) A flat tax on inheritance: 1% from parents to </a:t>
            </a:r>
            <a:r>
              <a:rPr lang="fr-FR" b="1" dirty="0" err="1" smtClean="0"/>
              <a:t>children</a:t>
            </a:r>
            <a:r>
              <a:rPr lang="fr-FR" b="1" dirty="0" smtClean="0"/>
              <a:t>, </a:t>
            </a:r>
            <a:r>
              <a:rPr lang="fr-FR" b="1" dirty="0" err="1" smtClean="0"/>
              <a:t>irrespective</a:t>
            </a:r>
            <a:r>
              <a:rPr lang="fr-FR" b="1" dirty="0" smtClean="0"/>
              <a:t> of the </a:t>
            </a:r>
            <a:r>
              <a:rPr lang="fr-FR" b="1" dirty="0" err="1" smtClean="0"/>
              <a:t>level</a:t>
            </a:r>
            <a:r>
              <a:rPr lang="fr-FR" dirty="0" smtClean="0"/>
              <a:t>. It was </a:t>
            </a:r>
            <a:r>
              <a:rPr lang="fr-FR" dirty="0" err="1" smtClean="0"/>
              <a:t>finally</a:t>
            </a:r>
            <a:r>
              <a:rPr lang="fr-FR" dirty="0" smtClean="0"/>
              <a:t> </a:t>
            </a:r>
            <a:r>
              <a:rPr lang="fr-FR" dirty="0" err="1" smtClean="0"/>
              <a:t>transformed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a progressive tax on inheritance, </a:t>
            </a:r>
            <a:r>
              <a:rPr lang="fr-FR" dirty="0" err="1" smtClean="0"/>
              <a:t>with</a:t>
            </a:r>
            <a:r>
              <a:rPr lang="fr-FR" dirty="0" smtClean="0"/>
              <a:t> a top tax rate </a:t>
            </a:r>
            <a:r>
              <a:rPr lang="fr-FR" dirty="0" err="1" smtClean="0"/>
              <a:t>equal</a:t>
            </a:r>
            <a:r>
              <a:rPr lang="fr-FR" dirty="0" smtClean="0"/>
              <a:t> to 2,5% in 1901, 5% in 1902 and 6,5% in 1910    (</a:t>
            </a:r>
            <a:r>
              <a:rPr lang="fr-FR" dirty="0" err="1" smtClean="0"/>
              <a:t>it</a:t>
            </a:r>
            <a:r>
              <a:rPr lang="fr-FR" dirty="0" smtClean="0"/>
              <a:t> is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WW1 </a:t>
            </a:r>
            <a:r>
              <a:rPr lang="fr-FR" dirty="0" err="1" smtClean="0"/>
              <a:t>than</a:t>
            </a:r>
            <a:r>
              <a:rPr lang="fr-FR" dirty="0" smtClean="0"/>
              <a:t> top rates </a:t>
            </a:r>
            <a:r>
              <a:rPr lang="fr-FR" dirty="0" err="1" smtClean="0"/>
              <a:t>reached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b="1" dirty="0" smtClean="0"/>
              <a:t>(2) A system of direct taxation </a:t>
            </a:r>
            <a:r>
              <a:rPr lang="fr-FR" b="1" dirty="0" err="1" smtClean="0"/>
              <a:t>based</a:t>
            </a:r>
            <a:r>
              <a:rPr lang="fr-FR" b="1" dirty="0" smtClean="0"/>
              <a:t> on flat taxation of property at </a:t>
            </a:r>
            <a:r>
              <a:rPr lang="fr-FR" b="1" dirty="0" err="1" smtClean="0"/>
              <a:t>very</a:t>
            </a:r>
            <a:r>
              <a:rPr lang="fr-FR" b="1" dirty="0" smtClean="0"/>
              <a:t> </a:t>
            </a:r>
            <a:r>
              <a:rPr lang="fr-FR" b="1" dirty="0" err="1" smtClean="0"/>
              <a:t>low</a:t>
            </a:r>
            <a:r>
              <a:rPr lang="fr-FR" b="1" dirty="0" smtClean="0"/>
              <a:t> rates (about 0,2-0,3%) and no </a:t>
            </a:r>
            <a:r>
              <a:rPr lang="fr-FR" b="1" dirty="0" err="1" smtClean="0"/>
              <a:t>declaration</a:t>
            </a:r>
            <a:r>
              <a:rPr lang="fr-FR" b="1" dirty="0" smtClean="0"/>
              <a:t> of income</a:t>
            </a:r>
            <a:r>
              <a:rPr lang="fr-FR" dirty="0" smtClean="0"/>
              <a:t>: </a:t>
            </a:r>
            <a:r>
              <a:rPr lang="fr-FR" i="1" dirty="0" smtClean="0"/>
              <a:t>taxe foncière</a:t>
            </a:r>
            <a:r>
              <a:rPr lang="fr-FR" dirty="0" smtClean="0"/>
              <a:t> (real-estate tax), </a:t>
            </a:r>
            <a:r>
              <a:rPr lang="fr-FR" i="1" dirty="0" smtClean="0"/>
              <a:t>taxe sur les portes &amp; fenêtres</a:t>
            </a:r>
            <a:r>
              <a:rPr lang="fr-FR" dirty="0" smtClean="0"/>
              <a:t> (</a:t>
            </a:r>
            <a:r>
              <a:rPr lang="fr-FR" dirty="0" err="1" smtClean="0"/>
              <a:t>doors</a:t>
            </a:r>
            <a:r>
              <a:rPr lang="fr-FR" dirty="0" smtClean="0"/>
              <a:t> and </a:t>
            </a:r>
            <a:r>
              <a:rPr lang="fr-FR" dirty="0" err="1" smtClean="0"/>
              <a:t>windows</a:t>
            </a:r>
            <a:r>
              <a:rPr lang="fr-FR" dirty="0" smtClean="0"/>
              <a:t>), </a:t>
            </a:r>
            <a:r>
              <a:rPr lang="fr-FR" i="1" dirty="0" smtClean="0"/>
              <a:t>taxe professionnelle</a:t>
            </a:r>
            <a:r>
              <a:rPr lang="fr-FR" dirty="0" smtClean="0"/>
              <a:t> (business tax), </a:t>
            </a:r>
            <a:r>
              <a:rPr lang="fr-FR" i="1" dirty="0" smtClean="0"/>
              <a:t>taxe personnelle et mobilière</a:t>
            </a:r>
            <a:r>
              <a:rPr lang="fr-FR" dirty="0" smtClean="0"/>
              <a:t> (</a:t>
            </a:r>
            <a:r>
              <a:rPr lang="fr-FR" dirty="0" err="1" smtClean="0"/>
              <a:t>housing</a:t>
            </a:r>
            <a:r>
              <a:rPr lang="fr-FR" dirty="0" smtClean="0"/>
              <a:t> tax) (= « les </a:t>
            </a:r>
            <a:r>
              <a:rPr lang="fr-FR" dirty="0" err="1" smtClean="0"/>
              <a:t>quatres</a:t>
            </a:r>
            <a:r>
              <a:rPr lang="fr-FR" dirty="0" smtClean="0"/>
              <a:t> vieilles », « the four </a:t>
            </a:r>
            <a:r>
              <a:rPr lang="fr-FR" dirty="0" err="1" smtClean="0"/>
              <a:t>old</a:t>
            </a:r>
            <a:r>
              <a:rPr lang="fr-FR" dirty="0" smtClean="0"/>
              <a:t> taxes », </a:t>
            </a:r>
            <a:r>
              <a:rPr lang="fr-FR" dirty="0" err="1" smtClean="0"/>
              <a:t>applied</a:t>
            </a:r>
            <a:r>
              <a:rPr lang="fr-FR" dirty="0" smtClean="0"/>
              <a:t> in 1790-1914 </a:t>
            </a:r>
            <a:r>
              <a:rPr lang="fr-FR" dirty="0" err="1" smtClean="0"/>
              <a:t>until</a:t>
            </a:r>
            <a:r>
              <a:rPr lang="fr-FR" dirty="0" smtClean="0"/>
              <a:t> the </a:t>
            </a:r>
            <a:r>
              <a:rPr lang="fr-FR" dirty="0" err="1" smtClean="0"/>
              <a:t>creation</a:t>
            </a:r>
            <a:r>
              <a:rPr lang="fr-FR" dirty="0" smtClean="0"/>
              <a:t> of income tax in 1914, </a:t>
            </a:r>
            <a:r>
              <a:rPr lang="fr-FR" dirty="0" err="1" smtClean="0"/>
              <a:t>with</a:t>
            </a:r>
            <a:r>
              <a:rPr lang="fr-FR" dirty="0" smtClean="0"/>
              <a:t> a 2% top tax rate)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808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20685</TotalTime>
  <Words>2238</Words>
  <Application>Microsoft Office PowerPoint</Application>
  <PresentationFormat>Grand écran</PresentationFormat>
  <Paragraphs>100</Paragraphs>
  <Slides>33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Thème Office</vt:lpstr>
      <vt:lpstr>   Introduction to Economic History :  Capital, Inequality, Growth (Master APE &amp; PPD)  (EHESS &amp; Paris School of Economics) Thomas Piketty Academic year 2021-2022 </vt:lpstr>
      <vt:lpstr>Roadmap of the lecture</vt:lpstr>
      <vt:lpstr>The rising concentration of property in 19c France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Flat tax in 19c France: accumulation in peace </vt:lpstr>
      <vt:lpstr>Présentation PowerPoint</vt:lpstr>
      <vt:lpstr>Présentation PowerPoint</vt:lpstr>
      <vt:lpstr>The weight of the clergy and nobility:  European variants, 16c-19c</vt:lpstr>
      <vt:lpstr>Présentation PowerPoint</vt:lpstr>
      <vt:lpstr>Présentation PowerPoint</vt:lpstr>
      <vt:lpstr>From ternary to proprietarian societies:  the case of the UK </vt:lpstr>
      <vt:lpstr>Présentation PowerPoint</vt:lpstr>
      <vt:lpstr>Présentation PowerPoint</vt:lpstr>
      <vt:lpstr>Présentation PowerPoint</vt:lpstr>
      <vt:lpstr>Présentation PowerPoint</vt:lpstr>
      <vt:lpstr>The People’s Budget, Ireland  and the fall of the House of Lords (1909-1911)</vt:lpstr>
      <vt:lpstr>Présentation PowerPoint</vt:lpstr>
      <vt:lpstr>Présentation PowerPoint</vt:lpstr>
      <vt:lpstr>One man, 100 votes: extreme censitary inequality  in Sweden (1865-1911)</vt:lpstr>
      <vt:lpstr>Présentation PowerPoint</vt:lpstr>
      <vt:lpstr>Présentation PowerPoint</vt:lpstr>
      <vt:lpstr>Europe’s proprietarian societies  during the Belle Epoque (1880-1914)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Piketty</dc:creator>
  <cp:lastModifiedBy>Thomas Piketty</cp:lastModifiedBy>
  <cp:revision>539</cp:revision>
  <dcterms:created xsi:type="dcterms:W3CDTF">2017-12-14T17:44:20Z</dcterms:created>
  <dcterms:modified xsi:type="dcterms:W3CDTF">2021-06-29T07:36:17Z</dcterms:modified>
</cp:coreProperties>
</file>