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650" r:id="rId2"/>
    <p:sldId id="666" r:id="rId3"/>
    <p:sldId id="651" r:id="rId4"/>
    <p:sldId id="472" r:id="rId5"/>
    <p:sldId id="473" r:id="rId6"/>
    <p:sldId id="474" r:id="rId7"/>
    <p:sldId id="475" r:id="rId8"/>
    <p:sldId id="476" r:id="rId9"/>
    <p:sldId id="477" r:id="rId10"/>
    <p:sldId id="478" r:id="rId11"/>
    <p:sldId id="479" r:id="rId12"/>
    <p:sldId id="480" r:id="rId13"/>
    <p:sldId id="652" r:id="rId14"/>
    <p:sldId id="481" r:id="rId15"/>
    <p:sldId id="656" r:id="rId16"/>
    <p:sldId id="674" r:id="rId17"/>
    <p:sldId id="672" r:id="rId18"/>
    <p:sldId id="673" r:id="rId19"/>
    <p:sldId id="677" r:id="rId20"/>
    <p:sldId id="653" r:id="rId21"/>
    <p:sldId id="482" r:id="rId22"/>
    <p:sldId id="485" r:id="rId23"/>
    <p:sldId id="486" r:id="rId24"/>
    <p:sldId id="676" r:id="rId25"/>
    <p:sldId id="675" r:id="rId26"/>
    <p:sldId id="483" r:id="rId27"/>
    <p:sldId id="484" r:id="rId28"/>
    <p:sldId id="657" r:id="rId29"/>
    <p:sldId id="658" r:id="rId30"/>
    <p:sldId id="659" r:id="rId31"/>
    <p:sldId id="660" r:id="rId32"/>
    <p:sldId id="661" r:id="rId33"/>
    <p:sldId id="662" r:id="rId34"/>
    <p:sldId id="664" r:id="rId35"/>
    <p:sldId id="665" r:id="rId36"/>
    <p:sldId id="678" r:id="rId37"/>
    <p:sldId id="487" r:id="rId38"/>
    <p:sldId id="488" r:id="rId3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0088" autoAdjust="0"/>
  </p:normalViewPr>
  <p:slideViewPr>
    <p:cSldViewPr snapToGrid="0">
      <p:cViewPr varScale="1">
        <p:scale>
          <a:sx n="80" d="100"/>
          <a:sy n="80" d="100"/>
        </p:scale>
        <p:origin x="691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73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5BE597-678B-461B-9DE2-4B081FE2A791}" type="datetimeFigureOut">
              <a:rPr lang="fr-FR" smtClean="0"/>
              <a:t>29/06/2021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646502-5F46-4BDA-8B28-AD38A7D126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9095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29/06/2021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7531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29/06/2021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0955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29/06/2021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3469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29/06/2021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9935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29/06/2021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5357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29/06/2021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2678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29/06/2021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7254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29/06/2021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2773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29/06/2021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7377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29/06/2021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347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29/06/2021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6946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98A5C-E7CB-4015-91D1-8831944AA7C4}" type="datetimeFigureOut">
              <a:rPr lang="fr-FR" smtClean="0"/>
              <a:t>29/06/2021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191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iketty.pse.ens.fr/files/PikettyEconHist2021Lecture1.pdf" TargetMode="External"/><Relationship Id="rId2" Type="http://schemas.openxmlformats.org/officeDocument/2006/relationships/hyperlink" Target="http://piketty.pse.ens.fr/files/PikettyEconHist2021Syllabus.pd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piketty.pse.ens.fr/files/Raster2019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8.xml"/><Relationship Id="rId5" Type="http://schemas.openxmlformats.org/officeDocument/2006/relationships/slide" Target="slide25.xml"/><Relationship Id="rId4" Type="http://schemas.openxmlformats.org/officeDocument/2006/relationships/slide" Target="slide2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ctrTitle"/>
          </p:nvPr>
        </p:nvSpPr>
        <p:spPr>
          <a:xfrm>
            <a:off x="2209800" y="404813"/>
            <a:ext cx="7989888" cy="35290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fr-FR" sz="2900" dirty="0"/>
              <a:t/>
            </a:r>
            <a:br>
              <a:rPr lang="en-US" altLang="fr-FR" sz="2900" dirty="0"/>
            </a:br>
            <a:r>
              <a:rPr lang="en-US" altLang="fr-FR" sz="2900" dirty="0"/>
              <a:t> </a:t>
            </a:r>
            <a:r>
              <a:rPr lang="en-US" altLang="fr-FR" sz="3600" dirty="0">
                <a:latin typeface="+mn-lt"/>
              </a:rPr>
              <a:t> </a:t>
            </a:r>
            <a:r>
              <a:rPr lang="en-US" altLang="fr-FR" sz="3600" b="1" dirty="0">
                <a:latin typeface="+mn-lt"/>
                <a:hlinkClick r:id="rId2"/>
              </a:rPr>
              <a:t>Introduction to Economic History : </a:t>
            </a:r>
            <a:br>
              <a:rPr lang="en-US" altLang="fr-FR" sz="3600" b="1" dirty="0">
                <a:latin typeface="+mn-lt"/>
                <a:hlinkClick r:id="rId2"/>
              </a:rPr>
            </a:br>
            <a:r>
              <a:rPr lang="en-US" altLang="fr-FR" sz="3600" b="1" dirty="0">
                <a:latin typeface="+mn-lt"/>
                <a:hlinkClick r:id="rId2"/>
              </a:rPr>
              <a:t>Capital, Inequality, Growth</a:t>
            </a:r>
            <a:r>
              <a:rPr lang="en-US" altLang="fr-FR" sz="3600" dirty="0">
                <a:latin typeface="+mn-lt"/>
              </a:rPr>
              <a:t/>
            </a:r>
            <a:br>
              <a:rPr lang="en-US" altLang="fr-FR" sz="3600" dirty="0">
                <a:latin typeface="+mn-lt"/>
              </a:rPr>
            </a:br>
            <a:r>
              <a:rPr lang="en-US" altLang="fr-FR" sz="3600" i="1" dirty="0">
                <a:latin typeface="+mn-lt"/>
              </a:rPr>
              <a:t>(Master APE &amp; PPD) </a:t>
            </a:r>
            <a:br>
              <a:rPr lang="en-US" altLang="fr-FR" sz="3600" i="1" dirty="0">
                <a:latin typeface="+mn-lt"/>
              </a:rPr>
            </a:br>
            <a:r>
              <a:rPr lang="en-US" altLang="fr-FR" sz="3600" i="1" dirty="0">
                <a:latin typeface="+mn-lt"/>
              </a:rPr>
              <a:t>(EHESS &amp; Paris School of Economics)</a:t>
            </a:r>
            <a:r>
              <a:rPr lang="en-US" altLang="fr-FR" sz="3600" dirty="0">
                <a:latin typeface="+mn-lt"/>
              </a:rPr>
              <a:t/>
            </a:r>
            <a:br>
              <a:rPr lang="en-US" altLang="fr-FR" sz="3600" dirty="0">
                <a:latin typeface="+mn-lt"/>
              </a:rPr>
            </a:br>
            <a:r>
              <a:rPr lang="en-US" altLang="fr-FR" sz="3600" dirty="0">
                <a:latin typeface="+mn-lt"/>
              </a:rPr>
              <a:t>Thomas Piketty</a:t>
            </a:r>
            <a:br>
              <a:rPr lang="en-US" altLang="fr-FR" sz="3600" dirty="0">
                <a:latin typeface="+mn-lt"/>
              </a:rPr>
            </a:br>
            <a:r>
              <a:rPr lang="en-US" altLang="fr-FR" sz="3600" dirty="0">
                <a:latin typeface="+mn-lt"/>
              </a:rPr>
              <a:t>Academic </a:t>
            </a:r>
            <a:r>
              <a:rPr lang="en-US" altLang="fr-FR" sz="3600">
                <a:latin typeface="+mn-lt"/>
              </a:rPr>
              <a:t>year </a:t>
            </a:r>
            <a:r>
              <a:rPr lang="en-US" altLang="fr-FR" sz="3600" smtClean="0">
                <a:latin typeface="+mn-lt"/>
              </a:rPr>
              <a:t>2021-2022</a:t>
            </a:r>
            <a:r>
              <a:rPr lang="en-US" altLang="fr-FR" sz="3600" dirty="0">
                <a:latin typeface="+mn-lt"/>
              </a:rPr>
              <a:t/>
            </a:r>
            <a:br>
              <a:rPr lang="en-US" altLang="fr-FR" sz="3600" dirty="0">
                <a:latin typeface="+mn-lt"/>
              </a:rPr>
            </a:br>
            <a:endParaRPr lang="fr-FR" altLang="fr-FR" sz="3600" dirty="0">
              <a:latin typeface="+mn-lt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34887" y="3602038"/>
            <a:ext cx="10565296" cy="2341562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altLang="fr-FR" sz="3600" b="1" dirty="0" smtClean="0">
                <a:hlinkClick r:id="rId3"/>
              </a:rPr>
              <a:t>Lecture </a:t>
            </a:r>
            <a:r>
              <a:rPr lang="en-US" altLang="fr-FR" sz="3600" b="1" dirty="0">
                <a:hlinkClick r:id="rId3"/>
              </a:rPr>
              <a:t>1: Development, state formation &amp; inequality in the long run: </a:t>
            </a:r>
            <a:r>
              <a:rPr lang="en-US" altLang="fr-FR" sz="3600" b="1" dirty="0" smtClean="0">
                <a:hlinkClick r:id="rId3"/>
              </a:rPr>
              <a:t>from </a:t>
            </a:r>
            <a:r>
              <a:rPr lang="en-US" altLang="fr-FR" sz="3600" b="1" dirty="0">
                <a:hlinkClick r:id="rId3"/>
              </a:rPr>
              <a:t>ternary to </a:t>
            </a:r>
            <a:r>
              <a:rPr lang="en-US" altLang="fr-FR" sz="3600" b="1" dirty="0" err="1">
                <a:hlinkClick r:id="rId3"/>
              </a:rPr>
              <a:t>proprietarian</a:t>
            </a:r>
            <a:r>
              <a:rPr lang="en-US" altLang="fr-FR" sz="3600" b="1" dirty="0">
                <a:hlinkClick r:id="rId3"/>
              </a:rPr>
              <a:t> societies </a:t>
            </a:r>
            <a:endParaRPr lang="en-US" sz="3600" i="1" dirty="0" smtClean="0"/>
          </a:p>
          <a:p>
            <a:pPr>
              <a:defRPr/>
            </a:pPr>
            <a:r>
              <a:rPr lang="en-US" sz="3600" i="1" dirty="0" smtClean="0"/>
              <a:t>(check </a:t>
            </a:r>
            <a:r>
              <a:rPr lang="en-US" sz="3600" i="1" dirty="0" smtClean="0">
                <a:hlinkClick r:id="rId3"/>
              </a:rPr>
              <a:t>on line</a:t>
            </a:r>
            <a:r>
              <a:rPr lang="en-US" sz="3600" i="1" dirty="0" smtClean="0"/>
              <a:t> for updated version)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224120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499" y="0"/>
            <a:ext cx="108590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97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206" y="0"/>
            <a:ext cx="112355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33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985" y="0"/>
            <a:ext cx="106580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36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4887" y="14646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 err="1">
                <a:latin typeface="+mn-lt"/>
              </a:rPr>
              <a:t>T</a:t>
            </a:r>
            <a:r>
              <a:rPr lang="fr-FR" sz="3600" b="1" dirty="0" err="1" smtClean="0">
                <a:latin typeface="+mn-lt"/>
              </a:rPr>
              <a:t>ernary</a:t>
            </a:r>
            <a:r>
              <a:rPr lang="fr-FR" sz="3600" b="1" dirty="0" smtClean="0">
                <a:latin typeface="+mn-lt"/>
              </a:rPr>
              <a:t> societies: </a:t>
            </a:r>
            <a:r>
              <a:rPr lang="fr-FR" sz="3600" b="1" dirty="0" err="1" smtClean="0">
                <a:latin typeface="+mn-lt"/>
              </a:rPr>
              <a:t>trifunctional</a:t>
            </a:r>
            <a:r>
              <a:rPr lang="fr-FR" sz="3600" b="1" dirty="0" smtClean="0">
                <a:latin typeface="+mn-lt"/>
              </a:rPr>
              <a:t> inequality</a:t>
            </a:r>
            <a:endParaRPr lang="fr-FR" sz="3600" b="1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017" y="1351722"/>
            <a:ext cx="11973339" cy="5218044"/>
          </a:xfrm>
        </p:spPr>
        <p:txBody>
          <a:bodyPr>
            <a:normAutofit/>
          </a:bodyPr>
          <a:lstStyle/>
          <a:p>
            <a:r>
              <a:rPr lang="fr-FR" b="1" dirty="0" err="1"/>
              <a:t>Oldest</a:t>
            </a:r>
            <a:r>
              <a:rPr lang="fr-FR" b="1" dirty="0"/>
              <a:t> justification of inequality (</a:t>
            </a:r>
            <a:r>
              <a:rPr lang="fr-FR" b="1" dirty="0" err="1"/>
              <a:t>pre-modern</a:t>
            </a:r>
            <a:r>
              <a:rPr lang="fr-FR" b="1" dirty="0"/>
              <a:t> societies): « </a:t>
            </a:r>
            <a:r>
              <a:rPr lang="fr-FR" b="1" dirty="0" err="1"/>
              <a:t>ternary</a:t>
            </a:r>
            <a:r>
              <a:rPr lang="fr-FR" b="1" dirty="0"/>
              <a:t> societies »</a:t>
            </a:r>
            <a:r>
              <a:rPr lang="fr-FR" dirty="0"/>
              <a:t>                                             </a:t>
            </a:r>
            <a:r>
              <a:rPr lang="fr-FR" dirty="0" err="1"/>
              <a:t>Core</a:t>
            </a:r>
            <a:r>
              <a:rPr lang="fr-FR" dirty="0"/>
              <a:t> </a:t>
            </a:r>
            <a:r>
              <a:rPr lang="fr-FR" dirty="0" err="1"/>
              <a:t>beliefs</a:t>
            </a:r>
            <a:r>
              <a:rPr lang="fr-FR" dirty="0"/>
              <a:t> = in </a:t>
            </a:r>
            <a:r>
              <a:rPr lang="fr-FR" dirty="0" err="1"/>
              <a:t>order</a:t>
            </a:r>
            <a:r>
              <a:rPr lang="fr-FR" dirty="0"/>
              <a:t> to </a:t>
            </a:r>
            <a:r>
              <a:rPr lang="fr-FR" dirty="0" err="1"/>
              <a:t>function</a:t>
            </a:r>
            <a:r>
              <a:rPr lang="fr-FR" dirty="0"/>
              <a:t>, </a:t>
            </a:r>
            <a:r>
              <a:rPr lang="fr-FR" dirty="0" err="1"/>
              <a:t>each</a:t>
            </a:r>
            <a:r>
              <a:rPr lang="fr-FR" dirty="0"/>
              <a:t> society </a:t>
            </a:r>
            <a:r>
              <a:rPr lang="fr-FR" dirty="0" err="1"/>
              <a:t>needs</a:t>
            </a:r>
            <a:r>
              <a:rPr lang="fr-FR" dirty="0"/>
              <a:t> to </a:t>
            </a:r>
            <a:r>
              <a:rPr lang="fr-FR" dirty="0" err="1"/>
              <a:t>divide</a:t>
            </a:r>
            <a:r>
              <a:rPr lang="fr-FR" dirty="0"/>
              <a:t> </a:t>
            </a:r>
            <a:r>
              <a:rPr lang="fr-FR" dirty="0" err="1"/>
              <a:t>its</a:t>
            </a:r>
            <a:r>
              <a:rPr lang="fr-FR" dirty="0"/>
              <a:t> population </a:t>
            </a:r>
            <a:r>
              <a:rPr lang="fr-FR" dirty="0" err="1"/>
              <a:t>into</a:t>
            </a:r>
            <a:r>
              <a:rPr lang="fr-FR" dirty="0"/>
              <a:t> </a:t>
            </a:r>
            <a:r>
              <a:rPr lang="fr-FR" dirty="0" err="1"/>
              <a:t>three</a:t>
            </a:r>
            <a:r>
              <a:rPr lang="fr-FR" dirty="0"/>
              <a:t> major social groups </a:t>
            </a:r>
            <a:r>
              <a:rPr lang="fr-FR" dirty="0" err="1"/>
              <a:t>with</a:t>
            </a:r>
            <a:r>
              <a:rPr lang="fr-FR" dirty="0"/>
              <a:t> different </a:t>
            </a:r>
            <a:r>
              <a:rPr lang="fr-FR" dirty="0" err="1"/>
              <a:t>status</a:t>
            </a:r>
            <a:r>
              <a:rPr lang="fr-FR" dirty="0"/>
              <a:t>, </a:t>
            </a:r>
            <a:r>
              <a:rPr lang="fr-FR" dirty="0" err="1"/>
              <a:t>functions</a:t>
            </a:r>
            <a:r>
              <a:rPr lang="fr-FR" dirty="0"/>
              <a:t> and </a:t>
            </a:r>
            <a:r>
              <a:rPr lang="fr-FR" dirty="0" err="1"/>
              <a:t>legal</a:t>
            </a:r>
            <a:r>
              <a:rPr lang="fr-FR" dirty="0"/>
              <a:t> rights: </a:t>
            </a:r>
          </a:p>
          <a:p>
            <a:r>
              <a:rPr lang="fr-FR" b="1" dirty="0" err="1"/>
              <a:t>Clergy</a:t>
            </a:r>
            <a:r>
              <a:rPr lang="fr-FR" b="1" dirty="0"/>
              <a:t>/</a:t>
            </a:r>
            <a:r>
              <a:rPr lang="fr-FR" b="1" dirty="0" err="1"/>
              <a:t>priests</a:t>
            </a:r>
            <a:r>
              <a:rPr lang="fr-FR" b="1" dirty="0"/>
              <a:t>/</a:t>
            </a:r>
            <a:r>
              <a:rPr lang="fr-FR" b="1" dirty="0" err="1"/>
              <a:t>intellectuals</a:t>
            </a:r>
            <a:r>
              <a:rPr lang="fr-FR" dirty="0"/>
              <a:t> </a:t>
            </a:r>
            <a:r>
              <a:rPr lang="fr-FR" dirty="0" err="1"/>
              <a:t>provide</a:t>
            </a:r>
            <a:r>
              <a:rPr lang="fr-FR" dirty="0"/>
              <a:t> spiritual </a:t>
            </a:r>
            <a:r>
              <a:rPr lang="fr-FR" dirty="0" smtClean="0"/>
              <a:t>and </a:t>
            </a:r>
            <a:r>
              <a:rPr lang="fr-FR" dirty="0" err="1" smtClean="0"/>
              <a:t>intellectual</a:t>
            </a:r>
            <a:r>
              <a:rPr lang="fr-FR" dirty="0" smtClean="0"/>
              <a:t> guidance </a:t>
            </a:r>
            <a:endParaRPr lang="fr-FR" b="1" dirty="0" smtClean="0"/>
          </a:p>
          <a:p>
            <a:r>
              <a:rPr lang="fr-FR" b="1" dirty="0" err="1" smtClean="0"/>
              <a:t>Nobility</a:t>
            </a:r>
            <a:r>
              <a:rPr lang="fr-FR" b="1" dirty="0" smtClean="0"/>
              <a:t>/</a:t>
            </a:r>
            <a:r>
              <a:rPr lang="fr-FR" b="1" dirty="0" err="1" smtClean="0"/>
              <a:t>rulers</a:t>
            </a:r>
            <a:r>
              <a:rPr lang="fr-FR" b="1" dirty="0" smtClean="0"/>
              <a:t>/</a:t>
            </a:r>
            <a:r>
              <a:rPr lang="fr-FR" b="1" dirty="0" err="1" smtClean="0"/>
              <a:t>warriors</a:t>
            </a:r>
            <a:r>
              <a:rPr lang="fr-FR" b="1" dirty="0" smtClean="0"/>
              <a:t> </a:t>
            </a:r>
            <a:r>
              <a:rPr lang="fr-FR" dirty="0" err="1"/>
              <a:t>provide</a:t>
            </a:r>
            <a:r>
              <a:rPr lang="fr-FR" dirty="0"/>
              <a:t> </a:t>
            </a:r>
            <a:r>
              <a:rPr lang="fr-FR" dirty="0" err="1" smtClean="0"/>
              <a:t>military</a:t>
            </a:r>
            <a:r>
              <a:rPr lang="fr-FR" dirty="0" smtClean="0"/>
              <a:t> protection and </a:t>
            </a:r>
            <a:r>
              <a:rPr lang="fr-FR" dirty="0" err="1" smtClean="0"/>
              <a:t>maintain</a:t>
            </a:r>
            <a:r>
              <a:rPr lang="fr-FR" dirty="0" smtClean="0"/>
              <a:t> </a:t>
            </a:r>
            <a:r>
              <a:rPr lang="fr-FR" dirty="0" err="1" smtClean="0"/>
              <a:t>order</a:t>
            </a:r>
            <a:r>
              <a:rPr lang="fr-FR" dirty="0" smtClean="0"/>
              <a:t> </a:t>
            </a:r>
            <a:endParaRPr lang="fr-FR" dirty="0"/>
          </a:p>
          <a:p>
            <a:r>
              <a:rPr lang="fr-FR" b="1" dirty="0" err="1" smtClean="0"/>
              <a:t>Labourers</a:t>
            </a:r>
            <a:r>
              <a:rPr lang="fr-FR" b="1" dirty="0" smtClean="0"/>
              <a:t>/workers/</a:t>
            </a:r>
            <a:r>
              <a:rPr lang="fr-FR" b="1" dirty="0" err="1" smtClean="0"/>
              <a:t>Third</a:t>
            </a:r>
            <a:r>
              <a:rPr lang="fr-FR" b="1" dirty="0" smtClean="0"/>
              <a:t> </a:t>
            </a:r>
            <a:r>
              <a:rPr lang="fr-FR" b="1" dirty="0"/>
              <a:t>Estate </a:t>
            </a:r>
            <a:r>
              <a:rPr lang="fr-FR" dirty="0"/>
              <a:t>(Tiers Etat) </a:t>
            </a:r>
            <a:r>
              <a:rPr lang="fr-FR" dirty="0" err="1"/>
              <a:t>provide</a:t>
            </a:r>
            <a:r>
              <a:rPr lang="fr-FR" dirty="0"/>
              <a:t> </a:t>
            </a:r>
            <a:r>
              <a:rPr lang="fr-FR" dirty="0" smtClean="0"/>
              <a:t>labour (food, </a:t>
            </a:r>
            <a:r>
              <a:rPr lang="fr-FR" dirty="0" err="1" smtClean="0"/>
              <a:t>clothing</a:t>
            </a:r>
            <a:r>
              <a:rPr lang="fr-FR" dirty="0" smtClean="0"/>
              <a:t>, etc.)</a:t>
            </a:r>
            <a:endParaRPr lang="fr-FR" dirty="0"/>
          </a:p>
          <a:p>
            <a:r>
              <a:rPr lang="fr-FR" dirty="0"/>
              <a:t>The first </a:t>
            </a:r>
            <a:r>
              <a:rPr lang="fr-FR" dirty="0" err="1"/>
              <a:t>two</a:t>
            </a:r>
            <a:r>
              <a:rPr lang="fr-FR" dirty="0"/>
              <a:t> groups are </a:t>
            </a:r>
            <a:r>
              <a:rPr lang="fr-FR" dirty="0" err="1"/>
              <a:t>both</a:t>
            </a:r>
            <a:r>
              <a:rPr lang="fr-FR" dirty="0"/>
              <a:t> property </a:t>
            </a:r>
            <a:r>
              <a:rPr lang="fr-FR" dirty="0" err="1"/>
              <a:t>owners</a:t>
            </a:r>
            <a:r>
              <a:rPr lang="fr-FR" dirty="0"/>
              <a:t> and </a:t>
            </a:r>
            <a:r>
              <a:rPr lang="fr-FR" dirty="0" err="1"/>
              <a:t>political</a:t>
            </a:r>
            <a:r>
              <a:rPr lang="fr-FR" dirty="0"/>
              <a:t> </a:t>
            </a:r>
            <a:r>
              <a:rPr lang="fr-FR" dirty="0" err="1"/>
              <a:t>rulers</a:t>
            </a:r>
            <a:r>
              <a:rPr lang="fr-FR" dirty="0"/>
              <a:t> (temporal or spiritual): the </a:t>
            </a:r>
            <a:r>
              <a:rPr lang="fr-FR" dirty="0" err="1"/>
              <a:t>legitimacy</a:t>
            </a:r>
            <a:r>
              <a:rPr lang="fr-FR" dirty="0"/>
              <a:t> of </a:t>
            </a:r>
            <a:r>
              <a:rPr lang="fr-FR" dirty="0" err="1"/>
              <a:t>their</a:t>
            </a:r>
            <a:r>
              <a:rPr lang="fr-FR" dirty="0"/>
              <a:t> property is </a:t>
            </a:r>
            <a:r>
              <a:rPr lang="fr-FR" dirty="0" err="1"/>
              <a:t>inextricably</a:t>
            </a:r>
            <a:r>
              <a:rPr lang="fr-FR" dirty="0"/>
              <a:t> </a:t>
            </a:r>
            <a:r>
              <a:rPr lang="fr-FR" dirty="0" err="1"/>
              <a:t>tied</a:t>
            </a:r>
            <a:r>
              <a:rPr lang="fr-FR" dirty="0"/>
              <a:t> to the </a:t>
            </a:r>
            <a:r>
              <a:rPr lang="fr-FR" dirty="0" err="1"/>
              <a:t>political</a:t>
            </a:r>
            <a:r>
              <a:rPr lang="fr-FR" dirty="0"/>
              <a:t> and spiritual services </a:t>
            </a:r>
            <a:r>
              <a:rPr lang="fr-FR" dirty="0" err="1"/>
              <a:t>they</a:t>
            </a:r>
            <a:r>
              <a:rPr lang="fr-FR" dirty="0"/>
              <a:t> are </a:t>
            </a:r>
            <a:r>
              <a:rPr lang="fr-FR" dirty="0" err="1"/>
              <a:t>supposed</a:t>
            </a:r>
            <a:r>
              <a:rPr lang="fr-FR" dirty="0"/>
              <a:t> to </a:t>
            </a:r>
            <a:r>
              <a:rPr lang="fr-FR" dirty="0" err="1"/>
              <a:t>provide</a:t>
            </a:r>
            <a:r>
              <a:rPr lang="fr-FR" dirty="0"/>
              <a:t> to the </a:t>
            </a:r>
            <a:r>
              <a:rPr lang="fr-FR" dirty="0" err="1"/>
              <a:t>entire</a:t>
            </a:r>
            <a:r>
              <a:rPr lang="fr-FR" dirty="0"/>
              <a:t> community</a:t>
            </a:r>
          </a:p>
          <a:p>
            <a:r>
              <a:rPr lang="fr-FR" dirty="0"/>
              <a:t>Multiple </a:t>
            </a:r>
            <a:r>
              <a:rPr lang="fr-FR" dirty="0" err="1"/>
              <a:t>variants</a:t>
            </a:r>
            <a:r>
              <a:rPr lang="fr-FR" dirty="0"/>
              <a:t> in Christian Europe, </a:t>
            </a:r>
            <a:r>
              <a:rPr lang="fr-FR" dirty="0" err="1"/>
              <a:t>Hinduism</a:t>
            </a:r>
            <a:r>
              <a:rPr lang="fr-FR" dirty="0"/>
              <a:t>, Islam, </a:t>
            </a:r>
            <a:r>
              <a:rPr lang="fr-FR" dirty="0" err="1"/>
              <a:t>depending</a:t>
            </a:r>
            <a:r>
              <a:rPr lang="fr-FR" dirty="0"/>
              <a:t> in </a:t>
            </a:r>
            <a:r>
              <a:rPr lang="fr-FR" dirty="0" err="1"/>
              <a:t>particular</a:t>
            </a:r>
            <a:r>
              <a:rPr lang="fr-FR" dirty="0"/>
              <a:t> on the </a:t>
            </a:r>
            <a:r>
              <a:rPr lang="fr-FR" dirty="0" err="1"/>
              <a:t>various</a:t>
            </a:r>
            <a:r>
              <a:rPr lang="fr-FR" dirty="0"/>
              <a:t> </a:t>
            </a:r>
            <a:r>
              <a:rPr lang="fr-FR" dirty="0" err="1"/>
              <a:t>forms</a:t>
            </a:r>
            <a:r>
              <a:rPr lang="fr-FR" dirty="0"/>
              <a:t> of </a:t>
            </a:r>
            <a:r>
              <a:rPr lang="fr-FR" dirty="0" err="1"/>
              <a:t>religious</a:t>
            </a:r>
            <a:r>
              <a:rPr lang="fr-FR" dirty="0"/>
              <a:t> </a:t>
            </a:r>
            <a:r>
              <a:rPr lang="fr-FR" dirty="0" err="1"/>
              <a:t>ideology</a:t>
            </a:r>
            <a:r>
              <a:rPr lang="fr-FR" dirty="0"/>
              <a:t>, family structures, forced labour, etc. </a:t>
            </a:r>
          </a:p>
        </p:txBody>
      </p:sp>
    </p:spTree>
    <p:extLst>
      <p:ext uri="{BB962C8B-B14F-4D97-AF65-F5344CB8AC3E}">
        <p14:creationId xmlns:p14="http://schemas.microsoft.com/office/powerpoint/2010/main" val="118974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010" y="0"/>
            <a:ext cx="110459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28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296" y="128016"/>
            <a:ext cx="12109704" cy="6510528"/>
          </a:xfrm>
        </p:spPr>
        <p:txBody>
          <a:bodyPr>
            <a:normAutofit fontScale="92500"/>
          </a:bodyPr>
          <a:lstStyle/>
          <a:p>
            <a:r>
              <a:rPr lang="fr-FR" b="1" dirty="0" smtClean="0"/>
              <a:t>In 15</a:t>
            </a:r>
            <a:r>
              <a:rPr lang="fr-FR" b="1" baseline="30000" dirty="0" smtClean="0"/>
              <a:t>c</a:t>
            </a:r>
            <a:r>
              <a:rPr lang="fr-FR" b="1" dirty="0" smtClean="0"/>
              <a:t>-18</a:t>
            </a:r>
            <a:r>
              <a:rPr lang="fr-FR" b="1" baseline="30000" dirty="0" smtClean="0"/>
              <a:t>c</a:t>
            </a:r>
            <a:r>
              <a:rPr lang="fr-FR" b="1" dirty="0" smtClean="0"/>
              <a:t>, the </a:t>
            </a:r>
            <a:r>
              <a:rPr lang="fr-FR" b="1" dirty="0" err="1" smtClean="0"/>
              <a:t>rise</a:t>
            </a:r>
            <a:r>
              <a:rPr lang="fr-FR" b="1" dirty="0" smtClean="0"/>
              <a:t> of </a:t>
            </a:r>
            <a:r>
              <a:rPr lang="fr-FR" b="1" dirty="0" err="1" smtClean="0"/>
              <a:t>centralized</a:t>
            </a:r>
            <a:r>
              <a:rPr lang="fr-FR" b="1" dirty="0" smtClean="0"/>
              <a:t> state power, </a:t>
            </a:r>
            <a:r>
              <a:rPr lang="fr-FR" b="1" dirty="0" err="1" smtClean="0"/>
              <a:t>education</a:t>
            </a:r>
            <a:r>
              <a:rPr lang="fr-FR" b="1" dirty="0" smtClean="0"/>
              <a:t> and </a:t>
            </a:r>
            <a:r>
              <a:rPr lang="fr-FR" b="1" dirty="0" err="1" smtClean="0"/>
              <a:t>enlightnment</a:t>
            </a:r>
            <a:r>
              <a:rPr lang="fr-FR" b="1" dirty="0" smtClean="0"/>
              <a:t> </a:t>
            </a:r>
            <a:r>
              <a:rPr lang="fr-FR" b="1" dirty="0" err="1" smtClean="0"/>
              <a:t>gradually</a:t>
            </a:r>
            <a:r>
              <a:rPr lang="fr-FR" b="1" dirty="0" smtClean="0"/>
              <a:t> destroys the basic justification of </a:t>
            </a:r>
            <a:r>
              <a:rPr lang="fr-FR" b="1" dirty="0" err="1" smtClean="0"/>
              <a:t>ternary</a:t>
            </a:r>
            <a:r>
              <a:rPr lang="fr-FR" b="1" dirty="0" smtClean="0"/>
              <a:t> </a:t>
            </a:r>
            <a:r>
              <a:rPr lang="fr-FR" b="1" dirty="0" err="1" smtClean="0"/>
              <a:t>societies</a:t>
            </a:r>
            <a:r>
              <a:rPr lang="fr-FR" b="1" dirty="0" smtClean="0"/>
              <a:t> </a:t>
            </a:r>
          </a:p>
          <a:p>
            <a:r>
              <a:rPr lang="fr-FR" dirty="0" err="1" smtClean="0"/>
              <a:t>E.g</a:t>
            </a:r>
            <a:r>
              <a:rPr lang="fr-FR" dirty="0" smtClean="0"/>
              <a:t>. if </a:t>
            </a:r>
            <a:r>
              <a:rPr lang="fr-FR" dirty="0" err="1" smtClean="0"/>
              <a:t>security</a:t>
            </a:r>
            <a:r>
              <a:rPr lang="fr-FR" dirty="0" smtClean="0"/>
              <a:t> services are </a:t>
            </a:r>
            <a:r>
              <a:rPr lang="fr-FR" dirty="0" err="1" smtClean="0"/>
              <a:t>provided</a:t>
            </a:r>
            <a:r>
              <a:rPr lang="fr-FR" dirty="0" smtClean="0"/>
              <a:t> by the </a:t>
            </a:r>
            <a:r>
              <a:rPr lang="fr-FR" dirty="0" err="1" smtClean="0"/>
              <a:t>centralized</a:t>
            </a:r>
            <a:r>
              <a:rPr lang="fr-FR" dirty="0" smtClean="0"/>
              <a:t> state and the police force/</a:t>
            </a:r>
            <a:r>
              <a:rPr lang="fr-FR" dirty="0" err="1" smtClean="0"/>
              <a:t>military</a:t>
            </a:r>
            <a:r>
              <a:rPr lang="fr-FR" dirty="0" smtClean="0"/>
              <a:t>, </a:t>
            </a:r>
            <a:r>
              <a:rPr lang="fr-FR" dirty="0" err="1" smtClean="0"/>
              <a:t>what’s</a:t>
            </a:r>
            <a:r>
              <a:rPr lang="fr-FR" dirty="0" smtClean="0"/>
              <a:t> the use of the </a:t>
            </a:r>
            <a:r>
              <a:rPr lang="fr-FR" dirty="0" err="1" smtClean="0"/>
              <a:t>nobility</a:t>
            </a:r>
            <a:r>
              <a:rPr lang="fr-FR" dirty="0" smtClean="0"/>
              <a:t>? If </a:t>
            </a:r>
            <a:r>
              <a:rPr lang="fr-FR" dirty="0" err="1" smtClean="0"/>
              <a:t>intellectual</a:t>
            </a:r>
            <a:r>
              <a:rPr lang="fr-FR" dirty="0" smtClean="0"/>
              <a:t> guidance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provided</a:t>
            </a:r>
            <a:r>
              <a:rPr lang="fr-FR" dirty="0" smtClean="0"/>
              <a:t> by </a:t>
            </a:r>
            <a:r>
              <a:rPr lang="fr-FR" dirty="0" err="1" smtClean="0"/>
              <a:t>philosophers</a:t>
            </a:r>
            <a:r>
              <a:rPr lang="fr-FR" dirty="0" smtClean="0"/>
              <a:t>, </a:t>
            </a:r>
            <a:r>
              <a:rPr lang="fr-FR" dirty="0" err="1" smtClean="0"/>
              <a:t>scientists</a:t>
            </a:r>
            <a:r>
              <a:rPr lang="fr-FR" dirty="0" smtClean="0"/>
              <a:t> and </a:t>
            </a:r>
            <a:r>
              <a:rPr lang="fr-FR" dirty="0" err="1" smtClean="0"/>
              <a:t>universities</a:t>
            </a:r>
            <a:r>
              <a:rPr lang="fr-FR" dirty="0" smtClean="0"/>
              <a:t>, </a:t>
            </a:r>
            <a:r>
              <a:rPr lang="fr-FR" dirty="0" err="1" smtClean="0"/>
              <a:t>what’s</a:t>
            </a:r>
            <a:r>
              <a:rPr lang="fr-FR" dirty="0" smtClean="0"/>
              <a:t> the use of the </a:t>
            </a:r>
            <a:r>
              <a:rPr lang="fr-FR" dirty="0" err="1" smtClean="0"/>
              <a:t>clergy</a:t>
            </a:r>
            <a:r>
              <a:rPr lang="fr-FR" dirty="0" smtClean="0"/>
              <a:t>?</a:t>
            </a:r>
          </a:p>
          <a:p>
            <a:pPr marL="0" indent="0">
              <a:buNone/>
            </a:pPr>
            <a:r>
              <a:rPr lang="fr-FR" dirty="0" smtClean="0"/>
              <a:t>→ </a:t>
            </a:r>
            <a:r>
              <a:rPr lang="fr-FR" b="1" dirty="0" smtClean="0"/>
              <a:t>rise of « </a:t>
            </a:r>
            <a:r>
              <a:rPr lang="fr-FR" b="1" dirty="0" err="1" smtClean="0"/>
              <a:t>proprietarian</a:t>
            </a:r>
            <a:r>
              <a:rPr lang="fr-FR" b="1" dirty="0" smtClean="0"/>
              <a:t> societies » in 18</a:t>
            </a:r>
            <a:r>
              <a:rPr lang="fr-FR" b="1" baseline="30000" dirty="0" smtClean="0"/>
              <a:t>c</a:t>
            </a:r>
            <a:r>
              <a:rPr lang="fr-FR" b="1" dirty="0" smtClean="0"/>
              <a:t>-19</a:t>
            </a:r>
            <a:r>
              <a:rPr lang="fr-FR" b="1" baseline="30000" dirty="0" smtClean="0"/>
              <a:t>c</a:t>
            </a:r>
            <a:r>
              <a:rPr lang="fr-FR" b="1" dirty="0" smtClean="0"/>
              <a:t> </a:t>
            </a:r>
            <a:r>
              <a:rPr lang="fr-FR" dirty="0" err="1" smtClean="0"/>
              <a:t>based</a:t>
            </a:r>
            <a:r>
              <a:rPr lang="fr-FR" dirty="0" smtClean="0"/>
              <a:t> </a:t>
            </a:r>
            <a:r>
              <a:rPr lang="fr-FR" dirty="0" err="1" smtClean="0"/>
              <a:t>upon</a:t>
            </a:r>
            <a:r>
              <a:rPr lang="fr-FR" dirty="0" smtClean="0"/>
              <a:t> </a:t>
            </a:r>
            <a:r>
              <a:rPr lang="fr-FR" dirty="0"/>
              <a:t>a </a:t>
            </a:r>
            <a:r>
              <a:rPr lang="fr-FR" dirty="0" err="1"/>
              <a:t>sharp</a:t>
            </a:r>
            <a:r>
              <a:rPr lang="fr-FR" dirty="0"/>
              <a:t> </a:t>
            </a:r>
            <a:r>
              <a:rPr lang="fr-FR" dirty="0" err="1"/>
              <a:t>demarcation</a:t>
            </a:r>
            <a:r>
              <a:rPr lang="fr-FR" dirty="0"/>
              <a:t> </a:t>
            </a:r>
            <a:r>
              <a:rPr lang="fr-FR" dirty="0" err="1"/>
              <a:t>between</a:t>
            </a:r>
            <a:r>
              <a:rPr lang="fr-FR" dirty="0"/>
              <a:t> </a:t>
            </a:r>
            <a:r>
              <a:rPr lang="fr-FR" dirty="0" err="1"/>
              <a:t>political</a:t>
            </a:r>
            <a:r>
              <a:rPr lang="fr-FR" dirty="0"/>
              <a:t> and property </a:t>
            </a:r>
            <a:r>
              <a:rPr lang="fr-FR" dirty="0" smtClean="0"/>
              <a:t>rights, and </a:t>
            </a:r>
            <a:r>
              <a:rPr lang="fr-FR" dirty="0" err="1" smtClean="0"/>
              <a:t>upon</a:t>
            </a:r>
            <a:r>
              <a:rPr lang="fr-FR" dirty="0" smtClean="0"/>
              <a:t> a  quasi-</a:t>
            </a:r>
            <a:r>
              <a:rPr lang="fr-FR" dirty="0" err="1" smtClean="0"/>
              <a:t>sacralization</a:t>
            </a:r>
            <a:r>
              <a:rPr lang="fr-FR" dirty="0" smtClean="0"/>
              <a:t> of </a:t>
            </a:r>
            <a:r>
              <a:rPr lang="fr-FR" dirty="0" err="1" smtClean="0"/>
              <a:t>private</a:t>
            </a:r>
            <a:r>
              <a:rPr lang="fr-FR" dirty="0" smtClean="0"/>
              <a:t> property </a:t>
            </a:r>
          </a:p>
          <a:p>
            <a:pPr marL="0" indent="0">
              <a:buNone/>
            </a:pPr>
            <a:r>
              <a:rPr lang="fr-FR" dirty="0" err="1" smtClean="0"/>
              <a:t>Core</a:t>
            </a:r>
            <a:r>
              <a:rPr lang="fr-FR" dirty="0" smtClean="0"/>
              <a:t> </a:t>
            </a:r>
            <a:r>
              <a:rPr lang="fr-FR" dirty="0" err="1" smtClean="0"/>
              <a:t>beliefs</a:t>
            </a:r>
            <a:r>
              <a:rPr lang="fr-FR" dirty="0" smtClean="0"/>
              <a:t>: in </a:t>
            </a:r>
            <a:r>
              <a:rPr lang="fr-FR" dirty="0" err="1" smtClean="0"/>
              <a:t>order</a:t>
            </a:r>
            <a:r>
              <a:rPr lang="fr-FR" dirty="0" smtClean="0"/>
              <a:t> to </a:t>
            </a:r>
            <a:r>
              <a:rPr lang="fr-FR" dirty="0" err="1" smtClean="0"/>
              <a:t>avoid</a:t>
            </a:r>
            <a:r>
              <a:rPr lang="fr-FR" dirty="0" smtClean="0"/>
              <a:t> social chaos and permanent expropriation/ redistribution, </a:t>
            </a:r>
            <a:r>
              <a:rPr lang="fr-FR" dirty="0" err="1" smtClean="0"/>
              <a:t>strong</a:t>
            </a:r>
            <a:r>
              <a:rPr lang="fr-FR" dirty="0" smtClean="0"/>
              <a:t> protection of </a:t>
            </a:r>
            <a:r>
              <a:rPr lang="fr-FR" dirty="0" err="1" smtClean="0"/>
              <a:t>private</a:t>
            </a:r>
            <a:r>
              <a:rPr lang="fr-FR" dirty="0" smtClean="0"/>
              <a:t> </a:t>
            </a:r>
            <a:r>
              <a:rPr lang="fr-FR" dirty="0" err="1" smtClean="0"/>
              <a:t>property</a:t>
            </a:r>
            <a:r>
              <a:rPr lang="fr-FR" dirty="0" smtClean="0"/>
              <a:t> by </a:t>
            </a:r>
            <a:r>
              <a:rPr lang="fr-FR" dirty="0" err="1" smtClean="0"/>
              <a:t>centralized</a:t>
            </a:r>
            <a:r>
              <a:rPr lang="fr-FR" dirty="0" smtClean="0"/>
              <a:t> state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necessary</a:t>
            </a:r>
            <a:r>
              <a:rPr lang="fr-FR" dirty="0" smtClean="0"/>
              <a:t> (and </a:t>
            </a:r>
            <a:r>
              <a:rPr lang="fr-FR" dirty="0" err="1" smtClean="0"/>
              <a:t>sufficient</a:t>
            </a:r>
            <a:r>
              <a:rPr lang="fr-FR" dirty="0" smtClean="0"/>
              <a:t>)</a:t>
            </a:r>
          </a:p>
          <a:p>
            <a:r>
              <a:rPr lang="fr-FR" b="1" dirty="0" smtClean="0"/>
              <a:t>20</a:t>
            </a:r>
            <a:r>
              <a:rPr lang="fr-FR" b="1" baseline="30000" dirty="0" smtClean="0"/>
              <a:t>c</a:t>
            </a:r>
            <a:r>
              <a:rPr lang="fr-FR" b="1" dirty="0" smtClean="0"/>
              <a:t> </a:t>
            </a:r>
            <a:r>
              <a:rPr lang="fr-FR" b="1" dirty="0" err="1" smtClean="0"/>
              <a:t>crisis</a:t>
            </a:r>
            <a:r>
              <a:rPr lang="fr-FR" b="1" dirty="0" smtClean="0"/>
              <a:t> of </a:t>
            </a:r>
            <a:r>
              <a:rPr lang="fr-FR" b="1" dirty="0" err="1" smtClean="0"/>
              <a:t>proprietarian</a:t>
            </a:r>
            <a:r>
              <a:rPr lang="fr-FR" b="1" dirty="0" smtClean="0"/>
              <a:t> societies</a:t>
            </a:r>
            <a:r>
              <a:rPr lang="fr-FR" dirty="0" smtClean="0"/>
              <a:t>: inequality, </a:t>
            </a:r>
            <a:r>
              <a:rPr lang="fr-FR" dirty="0" err="1" smtClean="0"/>
              <a:t>communism</a:t>
            </a:r>
            <a:r>
              <a:rPr lang="fr-FR" dirty="0" smtClean="0"/>
              <a:t>, </a:t>
            </a:r>
            <a:r>
              <a:rPr lang="fr-FR" dirty="0" err="1" smtClean="0"/>
              <a:t>nationalism</a:t>
            </a:r>
            <a:r>
              <a:rPr lang="fr-FR" dirty="0" smtClean="0"/>
              <a:t>, </a:t>
            </a:r>
            <a:r>
              <a:rPr lang="fr-FR" dirty="0" err="1" smtClean="0"/>
              <a:t>colonialism</a:t>
            </a:r>
            <a:r>
              <a:rPr lang="fr-FR" dirty="0" smtClean="0"/>
              <a:t> </a:t>
            </a:r>
          </a:p>
          <a:p>
            <a:pPr marL="0" indent="0">
              <a:buNone/>
            </a:pPr>
            <a:r>
              <a:rPr lang="fr-FR" dirty="0"/>
              <a:t>→ </a:t>
            </a:r>
            <a:r>
              <a:rPr lang="fr-FR" dirty="0" err="1" smtClean="0"/>
              <a:t>post-communist</a:t>
            </a:r>
            <a:r>
              <a:rPr lang="fr-FR" dirty="0" smtClean="0"/>
              <a:t>, post-colonial</a:t>
            </a:r>
            <a:r>
              <a:rPr lang="fr-FR" dirty="0"/>
              <a:t> </a:t>
            </a:r>
            <a:r>
              <a:rPr lang="fr-FR" dirty="0" smtClean="0"/>
              <a:t>societies; </a:t>
            </a:r>
            <a:r>
              <a:rPr lang="fr-FR" dirty="0" err="1" smtClean="0"/>
              <a:t>contested</a:t>
            </a:r>
            <a:r>
              <a:rPr lang="fr-FR" dirty="0" smtClean="0"/>
              <a:t> rise of mixed property &amp; social state; complexe legacy of Soviet and Chinese </a:t>
            </a:r>
            <a:r>
              <a:rPr lang="fr-FR" dirty="0" err="1" smtClean="0"/>
              <a:t>communism</a:t>
            </a:r>
            <a:r>
              <a:rPr lang="fr-FR" dirty="0" smtClean="0"/>
              <a:t>; new </a:t>
            </a:r>
            <a:r>
              <a:rPr lang="fr-FR" dirty="0" err="1" smtClean="0"/>
              <a:t>forms</a:t>
            </a:r>
            <a:r>
              <a:rPr lang="fr-FR" dirty="0" smtClean="0"/>
              <a:t> of </a:t>
            </a:r>
            <a:r>
              <a:rPr lang="fr-FR" dirty="0" err="1" smtClean="0"/>
              <a:t>private</a:t>
            </a:r>
            <a:r>
              <a:rPr lang="fr-FR" dirty="0" smtClean="0"/>
              <a:t> property </a:t>
            </a:r>
            <a:r>
              <a:rPr lang="fr-FR" dirty="0" err="1" smtClean="0"/>
              <a:t>sacralization</a:t>
            </a:r>
            <a:r>
              <a:rPr lang="fr-FR" dirty="0" smtClean="0"/>
              <a:t> &amp; </a:t>
            </a:r>
            <a:r>
              <a:rPr lang="fr-FR" dirty="0" err="1" smtClean="0"/>
              <a:t>neo-proprietarian</a:t>
            </a:r>
            <a:r>
              <a:rPr lang="fr-FR" dirty="0" smtClean="0"/>
              <a:t> </a:t>
            </a:r>
            <a:r>
              <a:rPr lang="fr-FR" dirty="0" err="1" smtClean="0"/>
              <a:t>ideology</a:t>
            </a:r>
            <a:r>
              <a:rPr lang="fr-FR" dirty="0" smtClean="0"/>
              <a:t> in 21</a:t>
            </a:r>
            <a:r>
              <a:rPr lang="fr-FR" baseline="30000" dirty="0" smtClean="0"/>
              <a:t>c </a:t>
            </a:r>
            <a:r>
              <a:rPr lang="fr-FR" dirty="0" smtClean="0"/>
              <a:t>: tax </a:t>
            </a:r>
            <a:r>
              <a:rPr lang="fr-FR" dirty="0" err="1" smtClean="0"/>
              <a:t>havens</a:t>
            </a:r>
            <a:r>
              <a:rPr lang="fr-FR" dirty="0" smtClean="0"/>
              <a:t>, </a:t>
            </a:r>
            <a:r>
              <a:rPr lang="fr-FR" dirty="0" err="1" smtClean="0"/>
              <a:t>philantropy</a:t>
            </a:r>
            <a:r>
              <a:rPr lang="fr-FR" dirty="0" smtClean="0"/>
              <a:t>; </a:t>
            </a:r>
            <a:r>
              <a:rPr lang="fr-FR" dirty="0" err="1" smtClean="0"/>
              <a:t>complex</a:t>
            </a:r>
            <a:r>
              <a:rPr lang="fr-FR" dirty="0" smtClean="0"/>
              <a:t> interaction </a:t>
            </a:r>
            <a:r>
              <a:rPr lang="fr-FR" dirty="0" err="1" smtClean="0"/>
              <a:t>between</a:t>
            </a:r>
            <a:r>
              <a:rPr lang="fr-FR" dirty="0" smtClean="0"/>
              <a:t> </a:t>
            </a:r>
            <a:r>
              <a:rPr lang="fr-FR" dirty="0" err="1" smtClean="0"/>
              <a:t>domestic</a:t>
            </a:r>
            <a:r>
              <a:rPr lang="fr-FR" dirty="0" smtClean="0"/>
              <a:t> and international dimension of rising inequality:</a:t>
            </a:r>
            <a:r>
              <a:rPr lang="fr-FR" b="1" dirty="0" smtClean="0"/>
              <a:t> </a:t>
            </a:r>
            <a:r>
              <a:rPr lang="fr-FR" dirty="0" smtClean="0"/>
              <a:t>return of class-</a:t>
            </a:r>
            <a:r>
              <a:rPr lang="fr-FR" dirty="0" err="1" smtClean="0"/>
              <a:t>based</a:t>
            </a:r>
            <a:r>
              <a:rPr lang="fr-FR" dirty="0" smtClean="0"/>
              <a:t> or </a:t>
            </a:r>
            <a:r>
              <a:rPr lang="fr-FR" dirty="0" err="1" smtClean="0"/>
              <a:t>identity-based</a:t>
            </a:r>
            <a:r>
              <a:rPr lang="fr-FR" dirty="0" smtClean="0"/>
              <a:t> </a:t>
            </a:r>
            <a:r>
              <a:rPr lang="fr-FR" dirty="0" err="1" smtClean="0"/>
              <a:t>political</a:t>
            </a:r>
            <a:r>
              <a:rPr lang="fr-FR" dirty="0" smtClean="0"/>
              <a:t> </a:t>
            </a:r>
            <a:r>
              <a:rPr lang="fr-FR" dirty="0" err="1" smtClean="0"/>
              <a:t>conflict</a:t>
            </a:r>
            <a:r>
              <a:rPr lang="fr-FR" dirty="0" smtClean="0"/>
              <a:t>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34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139" y="248478"/>
            <a:ext cx="11204713" cy="6470374"/>
          </a:xfrm>
        </p:spPr>
        <p:txBody>
          <a:bodyPr>
            <a:normAutofit lnSpcReduction="10000"/>
          </a:bodyPr>
          <a:lstStyle/>
          <a:p>
            <a:r>
              <a:rPr lang="fr-FR" b="1" dirty="0" err="1" smtClean="0"/>
              <a:t>Why</a:t>
            </a:r>
            <a:r>
              <a:rPr lang="fr-FR" b="1" dirty="0" smtClean="0"/>
              <a:t> </a:t>
            </a:r>
            <a:r>
              <a:rPr lang="fr-FR" b="1" dirty="0" err="1" smtClean="0"/>
              <a:t>study</a:t>
            </a:r>
            <a:r>
              <a:rPr lang="fr-FR" b="1" dirty="0" smtClean="0"/>
              <a:t> </a:t>
            </a:r>
            <a:r>
              <a:rPr lang="fr-FR" b="1" dirty="0" err="1" smtClean="0"/>
              <a:t>ternary</a:t>
            </a:r>
            <a:r>
              <a:rPr lang="fr-FR" b="1" dirty="0" smtClean="0"/>
              <a:t> societies?</a:t>
            </a:r>
          </a:p>
          <a:p>
            <a:r>
              <a:rPr lang="fr-FR" b="1" dirty="0" smtClean="0"/>
              <a:t>1. </a:t>
            </a:r>
            <a:r>
              <a:rPr lang="fr-FR" b="1" dirty="0" err="1" smtClean="0"/>
              <a:t>Ternary</a:t>
            </a:r>
            <a:r>
              <a:rPr lang="fr-FR" b="1" dirty="0" smtClean="0"/>
              <a:t> </a:t>
            </a:r>
            <a:r>
              <a:rPr lang="fr-FR" b="1" dirty="0" err="1" smtClean="0"/>
              <a:t>ideologies</a:t>
            </a:r>
            <a:r>
              <a:rPr lang="fr-FR" b="1" dirty="0" smtClean="0"/>
              <a:t> and institutions have </a:t>
            </a:r>
            <a:r>
              <a:rPr lang="fr-FR" b="1" dirty="0" err="1" smtClean="0"/>
              <a:t>left</a:t>
            </a:r>
            <a:r>
              <a:rPr lang="fr-FR" b="1" dirty="0" smtClean="0"/>
              <a:t> a </a:t>
            </a:r>
            <a:r>
              <a:rPr lang="fr-FR" b="1" dirty="0" err="1" smtClean="0"/>
              <a:t>deep</a:t>
            </a:r>
            <a:r>
              <a:rPr lang="fr-FR" b="1" dirty="0" smtClean="0"/>
              <a:t> influence on modern societies</a:t>
            </a:r>
            <a:r>
              <a:rPr lang="fr-FR" dirty="0"/>
              <a:t>.</a:t>
            </a:r>
            <a:r>
              <a:rPr lang="fr-FR" dirty="0" smtClean="0"/>
              <a:t> </a:t>
            </a:r>
          </a:p>
          <a:p>
            <a:r>
              <a:rPr lang="fr-FR" dirty="0" err="1" smtClean="0"/>
              <a:t>Ternary</a:t>
            </a:r>
            <a:r>
              <a:rPr lang="fr-FR" dirty="0" smtClean="0"/>
              <a:t> </a:t>
            </a:r>
            <a:r>
              <a:rPr lang="fr-FR" dirty="0" err="1" smtClean="0"/>
              <a:t>elites</a:t>
            </a:r>
            <a:r>
              <a:rPr lang="fr-FR" dirty="0" smtClean="0"/>
              <a:t> have </a:t>
            </a:r>
            <a:r>
              <a:rPr lang="fr-FR" dirty="0" err="1" smtClean="0"/>
              <a:t>sometime</a:t>
            </a:r>
            <a:r>
              <a:rPr lang="fr-FR" dirty="0" smtClean="0"/>
              <a:t> </a:t>
            </a:r>
            <a:r>
              <a:rPr lang="fr-FR" dirty="0" err="1" smtClean="0"/>
              <a:t>managed</a:t>
            </a:r>
            <a:r>
              <a:rPr lang="fr-FR" dirty="0" smtClean="0"/>
              <a:t> to </a:t>
            </a:r>
            <a:r>
              <a:rPr lang="fr-FR" dirty="0" err="1" smtClean="0"/>
              <a:t>redefine</a:t>
            </a:r>
            <a:r>
              <a:rPr lang="fr-FR" dirty="0" smtClean="0"/>
              <a:t> </a:t>
            </a:r>
            <a:r>
              <a:rPr lang="fr-FR" dirty="0" err="1" smtClean="0"/>
              <a:t>their</a:t>
            </a:r>
            <a:r>
              <a:rPr lang="fr-FR" dirty="0" smtClean="0"/>
              <a:t> </a:t>
            </a:r>
            <a:r>
              <a:rPr lang="fr-FR" dirty="0" err="1" smtClean="0"/>
              <a:t>role</a:t>
            </a:r>
            <a:r>
              <a:rPr lang="fr-FR" dirty="0" smtClean="0"/>
              <a:t> and </a:t>
            </a:r>
            <a:r>
              <a:rPr lang="fr-FR" dirty="0" err="1" smtClean="0"/>
              <a:t>legitimacy</a:t>
            </a:r>
            <a:r>
              <a:rPr lang="fr-FR" dirty="0" smtClean="0"/>
              <a:t> long </a:t>
            </a:r>
            <a:r>
              <a:rPr lang="fr-FR" dirty="0" err="1" smtClean="0"/>
              <a:t>after</a:t>
            </a:r>
            <a:r>
              <a:rPr lang="fr-FR" dirty="0" smtClean="0"/>
              <a:t> the rise of </a:t>
            </a:r>
            <a:r>
              <a:rPr lang="fr-FR" dirty="0" err="1" smtClean="0"/>
              <a:t>centralized</a:t>
            </a:r>
            <a:r>
              <a:rPr lang="fr-FR" dirty="0" smtClean="0"/>
              <a:t> state power</a:t>
            </a:r>
          </a:p>
          <a:p>
            <a:r>
              <a:rPr lang="fr-FR" dirty="0" err="1" smtClean="0"/>
              <a:t>E.g</a:t>
            </a:r>
            <a:r>
              <a:rPr lang="fr-FR" dirty="0" smtClean="0"/>
              <a:t>. </a:t>
            </a:r>
            <a:r>
              <a:rPr lang="fr-FR" dirty="0" err="1"/>
              <a:t>u</a:t>
            </a:r>
            <a:r>
              <a:rPr lang="fr-FR" dirty="0" err="1" smtClean="0"/>
              <a:t>ntil</a:t>
            </a:r>
            <a:r>
              <a:rPr lang="fr-FR" dirty="0" smtClean="0"/>
              <a:t> 1909-1910, the British Empire was </a:t>
            </a:r>
            <a:r>
              <a:rPr lang="fr-FR" dirty="0" err="1" smtClean="0"/>
              <a:t>ruled</a:t>
            </a:r>
            <a:r>
              <a:rPr lang="fr-FR" dirty="0" smtClean="0"/>
              <a:t> by the House of Lords (temporal and spiritual lords); since 1979, the </a:t>
            </a:r>
            <a:r>
              <a:rPr lang="fr-FR" dirty="0" err="1" smtClean="0"/>
              <a:t>Islamic</a:t>
            </a:r>
            <a:r>
              <a:rPr lang="fr-FR" dirty="0" smtClean="0"/>
              <a:t> Republic of Iran is </a:t>
            </a:r>
            <a:r>
              <a:rPr lang="fr-FR" dirty="0" err="1" smtClean="0"/>
              <a:t>ruled</a:t>
            </a:r>
            <a:r>
              <a:rPr lang="fr-FR" dirty="0" smtClean="0"/>
              <a:t> under the guidance of the </a:t>
            </a:r>
            <a:r>
              <a:rPr lang="fr-FR" dirty="0" err="1" smtClean="0"/>
              <a:t>clergy</a:t>
            </a:r>
            <a:endParaRPr lang="fr-FR" dirty="0" smtClean="0"/>
          </a:p>
          <a:p>
            <a:r>
              <a:rPr lang="fr-FR" dirty="0" smtClean="0"/>
              <a:t>In India, the </a:t>
            </a:r>
            <a:r>
              <a:rPr lang="fr-FR" dirty="0" err="1" smtClean="0"/>
              <a:t>ternary</a:t>
            </a:r>
            <a:r>
              <a:rPr lang="fr-FR" dirty="0" smtClean="0"/>
              <a:t> structure (or </a:t>
            </a:r>
            <a:r>
              <a:rPr lang="fr-FR" dirty="0" err="1" smtClean="0"/>
              <a:t>quaternary</a:t>
            </a:r>
            <a:r>
              <a:rPr lang="fr-FR" dirty="0" smtClean="0"/>
              <a:t>: </a:t>
            </a:r>
            <a:r>
              <a:rPr lang="fr-FR" dirty="0" err="1" smtClean="0"/>
              <a:t>brahmins</a:t>
            </a:r>
            <a:r>
              <a:rPr lang="fr-FR" dirty="0" smtClean="0"/>
              <a:t>, kshatryas, vaishyas, shudras) </a:t>
            </a:r>
            <a:r>
              <a:rPr lang="fr-FR" dirty="0" err="1" smtClean="0"/>
              <a:t>still</a:t>
            </a:r>
            <a:r>
              <a:rPr lang="fr-FR" dirty="0" smtClean="0"/>
              <a:t> has a </a:t>
            </a:r>
            <a:r>
              <a:rPr lang="fr-FR" dirty="0" err="1" smtClean="0"/>
              <a:t>strong</a:t>
            </a:r>
            <a:r>
              <a:rPr lang="fr-FR" dirty="0" smtClean="0"/>
              <a:t> influence </a:t>
            </a:r>
            <a:r>
              <a:rPr lang="fr-FR" dirty="0" err="1" smtClean="0"/>
              <a:t>today</a:t>
            </a:r>
            <a:r>
              <a:rPr lang="fr-FR" dirty="0" smtClean="0"/>
              <a:t>, </a:t>
            </a:r>
            <a:r>
              <a:rPr lang="fr-FR" dirty="0" err="1" smtClean="0"/>
              <a:t>partly</a:t>
            </a:r>
            <a:r>
              <a:rPr lang="fr-FR" dirty="0" smtClean="0"/>
              <a:t> </a:t>
            </a:r>
            <a:r>
              <a:rPr lang="fr-FR" dirty="0" err="1" smtClean="0"/>
              <a:t>because</a:t>
            </a:r>
            <a:r>
              <a:rPr lang="fr-FR" dirty="0" smtClean="0"/>
              <a:t> of </a:t>
            </a:r>
            <a:r>
              <a:rPr lang="fr-FR" dirty="0" err="1" smtClean="0"/>
              <a:t>its</a:t>
            </a:r>
            <a:r>
              <a:rPr lang="fr-FR" dirty="0" smtClean="0"/>
              <a:t> </a:t>
            </a:r>
            <a:r>
              <a:rPr lang="fr-FR" dirty="0" err="1" smtClean="0"/>
              <a:t>rigid</a:t>
            </a:r>
            <a:r>
              <a:rPr lang="fr-FR" dirty="0" smtClean="0"/>
              <a:t> codification under British colonial </a:t>
            </a:r>
            <a:r>
              <a:rPr lang="fr-FR" dirty="0" err="1" smtClean="0"/>
              <a:t>rule</a:t>
            </a:r>
            <a:r>
              <a:rPr lang="fr-FR" dirty="0" smtClean="0"/>
              <a:t> (castes </a:t>
            </a:r>
            <a:r>
              <a:rPr lang="fr-FR" dirty="0" err="1" smtClean="0"/>
              <a:t>censuses</a:t>
            </a:r>
            <a:r>
              <a:rPr lang="fr-FR" dirty="0" smtClean="0"/>
              <a:t> 1871-1931)</a:t>
            </a:r>
          </a:p>
          <a:p>
            <a:r>
              <a:rPr lang="fr-FR" b="1" dirty="0" smtClean="0"/>
              <a:t>More </a:t>
            </a:r>
            <a:r>
              <a:rPr lang="fr-FR" b="1" dirty="0" err="1" smtClean="0"/>
              <a:t>generally</a:t>
            </a:r>
            <a:r>
              <a:rPr lang="fr-FR" b="1" dirty="0" smtClean="0"/>
              <a:t>, modern inequality is a </a:t>
            </a:r>
            <a:r>
              <a:rPr lang="fr-FR" b="1" dirty="0" err="1" smtClean="0"/>
              <a:t>complex</a:t>
            </a:r>
            <a:r>
              <a:rPr lang="fr-FR" b="1" dirty="0" smtClean="0"/>
              <a:t> mixture of money-</a:t>
            </a:r>
            <a:r>
              <a:rPr lang="fr-FR" b="1" dirty="0" err="1" smtClean="0"/>
              <a:t>based</a:t>
            </a:r>
            <a:r>
              <a:rPr lang="fr-FR" b="1" dirty="0" smtClean="0"/>
              <a:t> </a:t>
            </a:r>
            <a:r>
              <a:rPr lang="fr-FR" b="1" dirty="0" err="1" smtClean="0"/>
              <a:t>proprietarian</a:t>
            </a:r>
            <a:r>
              <a:rPr lang="fr-FR" b="1" dirty="0" smtClean="0"/>
              <a:t> inequality and </a:t>
            </a:r>
            <a:r>
              <a:rPr lang="fr-FR" b="1" dirty="0" err="1" smtClean="0"/>
              <a:t>status-based</a:t>
            </a:r>
            <a:r>
              <a:rPr lang="fr-FR" b="1" dirty="0" smtClean="0"/>
              <a:t> inequality and discrimination</a:t>
            </a:r>
            <a:r>
              <a:rPr lang="fr-FR" dirty="0" smtClean="0"/>
              <a:t>. This </a:t>
            </a:r>
            <a:r>
              <a:rPr lang="fr-FR" dirty="0" err="1" smtClean="0"/>
              <a:t>cannot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properly</a:t>
            </a:r>
            <a:r>
              <a:rPr lang="fr-FR" dirty="0" smtClean="0"/>
              <a:t> </a:t>
            </a:r>
            <a:r>
              <a:rPr lang="fr-FR" dirty="0" err="1" smtClean="0"/>
              <a:t>analyzed</a:t>
            </a:r>
            <a:r>
              <a:rPr lang="fr-FR" dirty="0" smtClean="0"/>
              <a:t> </a:t>
            </a:r>
            <a:r>
              <a:rPr lang="fr-FR" dirty="0" err="1" smtClean="0"/>
              <a:t>without</a:t>
            </a:r>
            <a:r>
              <a:rPr lang="fr-FR" dirty="0" smtClean="0"/>
              <a:t> </a:t>
            </a:r>
            <a:r>
              <a:rPr lang="fr-FR" dirty="0" err="1" smtClean="0"/>
              <a:t>taking</a:t>
            </a:r>
            <a:r>
              <a:rPr lang="fr-FR" dirty="0" smtClean="0"/>
              <a:t> </a:t>
            </a:r>
            <a:r>
              <a:rPr lang="fr-FR" dirty="0" err="1" smtClean="0"/>
              <a:t>into</a:t>
            </a:r>
            <a:r>
              <a:rPr lang="fr-FR" dirty="0" smtClean="0"/>
              <a:t> account the </a:t>
            </a:r>
            <a:r>
              <a:rPr lang="fr-FR" dirty="0" err="1" smtClean="0"/>
              <a:t>complex</a:t>
            </a:r>
            <a:r>
              <a:rPr lang="fr-FR" dirty="0" smtClean="0"/>
              <a:t> </a:t>
            </a:r>
            <a:r>
              <a:rPr lang="fr-FR" dirty="0" err="1" smtClean="0"/>
              <a:t>trajectories</a:t>
            </a:r>
            <a:r>
              <a:rPr lang="fr-FR" dirty="0" smtClean="0"/>
              <a:t> </a:t>
            </a:r>
            <a:r>
              <a:rPr lang="fr-FR" dirty="0" err="1" smtClean="0"/>
              <a:t>leading</a:t>
            </a:r>
            <a:r>
              <a:rPr lang="fr-FR" dirty="0" smtClean="0"/>
              <a:t> from </a:t>
            </a:r>
            <a:r>
              <a:rPr lang="fr-FR" dirty="0" err="1" smtClean="0"/>
              <a:t>ternary</a:t>
            </a:r>
            <a:r>
              <a:rPr lang="fr-FR" dirty="0" smtClean="0"/>
              <a:t> societies to </a:t>
            </a:r>
            <a:r>
              <a:rPr lang="fr-FR" dirty="0" err="1" smtClean="0"/>
              <a:t>proprietarian</a:t>
            </a:r>
            <a:r>
              <a:rPr lang="fr-FR" dirty="0"/>
              <a:t> </a:t>
            </a:r>
            <a:r>
              <a:rPr lang="fr-FR" dirty="0" smtClean="0"/>
              <a:t>societies, slave and colonial societies, and </a:t>
            </a:r>
            <a:r>
              <a:rPr lang="fr-FR" dirty="0" err="1" smtClean="0"/>
              <a:t>today’s</a:t>
            </a:r>
            <a:r>
              <a:rPr lang="fr-FR" dirty="0" smtClean="0"/>
              <a:t> post-colonial societies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633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3736" y="118872"/>
            <a:ext cx="11942064" cy="6053328"/>
          </a:xfrm>
        </p:spPr>
        <p:txBody>
          <a:bodyPr>
            <a:normAutofit/>
          </a:bodyPr>
          <a:lstStyle/>
          <a:p>
            <a:r>
              <a:rPr lang="fr-FR" b="1" dirty="0" smtClean="0"/>
              <a:t>2. </a:t>
            </a:r>
            <a:r>
              <a:rPr lang="fr-FR" b="1" dirty="0" err="1" smtClean="0"/>
              <a:t>Ternary</a:t>
            </a:r>
            <a:r>
              <a:rPr lang="fr-FR" b="1" dirty="0" smtClean="0"/>
              <a:t> </a:t>
            </a:r>
            <a:r>
              <a:rPr lang="fr-FR" b="1" dirty="0" err="1" smtClean="0"/>
              <a:t>ideologies</a:t>
            </a:r>
            <a:r>
              <a:rPr lang="fr-FR" b="1" dirty="0" smtClean="0"/>
              <a:t> are more </a:t>
            </a:r>
            <a:r>
              <a:rPr lang="fr-FR" b="1" dirty="0" err="1" smtClean="0"/>
              <a:t>subtle</a:t>
            </a:r>
            <a:r>
              <a:rPr lang="fr-FR" b="1" dirty="0" smtClean="0"/>
              <a:t> </a:t>
            </a:r>
            <a:r>
              <a:rPr lang="fr-FR" b="1" dirty="0" err="1" smtClean="0"/>
              <a:t>than</a:t>
            </a:r>
            <a:r>
              <a:rPr lang="fr-FR" b="1" dirty="0" smtClean="0"/>
              <a:t> </a:t>
            </a:r>
            <a:r>
              <a:rPr lang="fr-FR" b="1" dirty="0" err="1" smtClean="0"/>
              <a:t>they</a:t>
            </a:r>
            <a:r>
              <a:rPr lang="fr-FR" b="1" dirty="0" smtClean="0"/>
              <a:t> </a:t>
            </a:r>
            <a:r>
              <a:rPr lang="fr-FR" b="1" dirty="0" err="1" smtClean="0"/>
              <a:t>might</a:t>
            </a:r>
            <a:r>
              <a:rPr lang="fr-FR" b="1" dirty="0" smtClean="0"/>
              <a:t> </a:t>
            </a:r>
            <a:r>
              <a:rPr lang="fr-FR" b="1" dirty="0" err="1" smtClean="0"/>
              <a:t>seem</a:t>
            </a:r>
            <a:r>
              <a:rPr lang="fr-FR" b="1" dirty="0" smtClean="0"/>
              <a:t>.</a:t>
            </a:r>
            <a:endParaRPr lang="fr-FR" b="1" dirty="0"/>
          </a:p>
          <a:p>
            <a:r>
              <a:rPr lang="fr-FR" b="1" dirty="0" err="1" smtClean="0"/>
              <a:t>Their</a:t>
            </a:r>
            <a:r>
              <a:rPr lang="fr-FR" b="1" dirty="0" smtClean="0"/>
              <a:t> </a:t>
            </a:r>
            <a:r>
              <a:rPr lang="fr-FR" b="1" dirty="0" err="1" smtClean="0"/>
              <a:t>purpose</a:t>
            </a:r>
            <a:r>
              <a:rPr lang="fr-FR" b="1" dirty="0" smtClean="0"/>
              <a:t> is to propose a system </a:t>
            </a:r>
            <a:r>
              <a:rPr lang="fr-FR" b="1" dirty="0" err="1" smtClean="0"/>
              <a:t>based</a:t>
            </a:r>
            <a:r>
              <a:rPr lang="fr-FR" b="1" dirty="0" smtClean="0"/>
              <a:t> </a:t>
            </a:r>
            <a:r>
              <a:rPr lang="fr-FR" b="1" dirty="0" err="1" smtClean="0"/>
              <a:t>upon</a:t>
            </a:r>
            <a:r>
              <a:rPr lang="fr-FR" b="1" dirty="0" smtClean="0"/>
              <a:t> the balance of power </a:t>
            </a:r>
            <a:r>
              <a:rPr lang="fr-FR" b="1" dirty="0" err="1" smtClean="0"/>
              <a:t>between</a:t>
            </a:r>
            <a:r>
              <a:rPr lang="fr-FR" b="1" dirty="0" smtClean="0"/>
              <a:t> </a:t>
            </a:r>
            <a:r>
              <a:rPr lang="fr-FR" b="1" dirty="0" err="1" smtClean="0"/>
              <a:t>two</a:t>
            </a:r>
            <a:r>
              <a:rPr lang="fr-FR" b="1" dirty="0" smtClean="0"/>
              <a:t> types of </a:t>
            </a:r>
            <a:r>
              <a:rPr lang="fr-FR" b="1" dirty="0" err="1" smtClean="0"/>
              <a:t>elites</a:t>
            </a:r>
            <a:r>
              <a:rPr lang="fr-FR" b="1" dirty="0" smtClean="0"/>
              <a:t> and </a:t>
            </a:r>
            <a:r>
              <a:rPr lang="fr-FR" b="1" dirty="0" err="1" smtClean="0"/>
              <a:t>two</a:t>
            </a:r>
            <a:r>
              <a:rPr lang="fr-FR" b="1" dirty="0" smtClean="0"/>
              <a:t> </a:t>
            </a:r>
            <a:r>
              <a:rPr lang="fr-FR" b="1" dirty="0" err="1" smtClean="0"/>
              <a:t>forms</a:t>
            </a:r>
            <a:r>
              <a:rPr lang="fr-FR" b="1" dirty="0" smtClean="0"/>
              <a:t> of </a:t>
            </a:r>
            <a:r>
              <a:rPr lang="fr-FR" b="1" dirty="0" err="1" smtClean="0"/>
              <a:t>legitimacy</a:t>
            </a:r>
            <a:r>
              <a:rPr lang="fr-FR" b="1" dirty="0" smtClean="0"/>
              <a:t> to </a:t>
            </a:r>
            <a:r>
              <a:rPr lang="fr-FR" b="1" dirty="0" err="1" smtClean="0"/>
              <a:t>govern</a:t>
            </a:r>
            <a:r>
              <a:rPr lang="fr-FR" dirty="0" smtClean="0"/>
              <a:t>:    </a:t>
            </a:r>
            <a:r>
              <a:rPr lang="fr-FR" dirty="0" err="1" smtClean="0"/>
              <a:t>intellectual</a:t>
            </a:r>
            <a:r>
              <a:rPr lang="fr-FR" dirty="0" smtClean="0"/>
              <a:t> </a:t>
            </a:r>
            <a:r>
              <a:rPr lang="fr-FR" dirty="0" err="1" smtClean="0"/>
              <a:t>elites</a:t>
            </a:r>
            <a:r>
              <a:rPr lang="fr-FR" dirty="0" smtClean="0"/>
              <a:t> vs </a:t>
            </a:r>
            <a:r>
              <a:rPr lang="fr-FR" dirty="0" err="1" smtClean="0"/>
              <a:t>military</a:t>
            </a:r>
            <a:r>
              <a:rPr lang="fr-FR" dirty="0" smtClean="0"/>
              <a:t> </a:t>
            </a:r>
            <a:r>
              <a:rPr lang="fr-FR" dirty="0" err="1" smtClean="0"/>
              <a:t>elites</a:t>
            </a:r>
            <a:r>
              <a:rPr lang="fr-FR" dirty="0" smtClean="0"/>
              <a:t> </a:t>
            </a:r>
          </a:p>
          <a:p>
            <a:r>
              <a:rPr lang="fr-FR" dirty="0" err="1" smtClean="0"/>
              <a:t>Each</a:t>
            </a:r>
            <a:r>
              <a:rPr lang="fr-FR" dirty="0" smtClean="0"/>
              <a:t> group is </a:t>
            </a:r>
            <a:r>
              <a:rPr lang="fr-FR" dirty="0" err="1" smtClean="0"/>
              <a:t>supposed</a:t>
            </a:r>
            <a:r>
              <a:rPr lang="fr-FR" dirty="0" smtClean="0"/>
              <a:t> to </a:t>
            </a:r>
            <a:r>
              <a:rPr lang="fr-FR" dirty="0" err="1" smtClean="0"/>
              <a:t>accept</a:t>
            </a:r>
            <a:r>
              <a:rPr lang="fr-FR" dirty="0" smtClean="0"/>
              <a:t> a limitation of </a:t>
            </a:r>
            <a:r>
              <a:rPr lang="fr-FR" dirty="0" err="1" smtClean="0"/>
              <a:t>their</a:t>
            </a:r>
            <a:r>
              <a:rPr lang="fr-FR" dirty="0" smtClean="0"/>
              <a:t> power: </a:t>
            </a:r>
            <a:r>
              <a:rPr lang="fr-FR" dirty="0" err="1" smtClean="0"/>
              <a:t>warriors</a:t>
            </a:r>
            <a:r>
              <a:rPr lang="fr-FR" dirty="0" smtClean="0"/>
              <a:t> must </a:t>
            </a:r>
            <a:r>
              <a:rPr lang="fr-FR" dirty="0" err="1" smtClean="0"/>
              <a:t>follow</a:t>
            </a:r>
            <a:r>
              <a:rPr lang="fr-FR" dirty="0" smtClean="0"/>
              <a:t> the </a:t>
            </a:r>
            <a:r>
              <a:rPr lang="fr-FR" dirty="0" err="1" smtClean="0"/>
              <a:t>wise</a:t>
            </a:r>
            <a:r>
              <a:rPr lang="fr-FR" dirty="0" smtClean="0"/>
              <a:t> </a:t>
            </a:r>
            <a:r>
              <a:rPr lang="fr-FR" dirty="0" err="1" smtClean="0"/>
              <a:t>advices</a:t>
            </a:r>
            <a:r>
              <a:rPr lang="fr-FR" dirty="0" smtClean="0"/>
              <a:t> and </a:t>
            </a:r>
            <a:r>
              <a:rPr lang="fr-FR" dirty="0" err="1" smtClean="0"/>
              <a:t>principles</a:t>
            </a:r>
            <a:r>
              <a:rPr lang="fr-FR" dirty="0" smtClean="0"/>
              <a:t> set by the </a:t>
            </a:r>
            <a:r>
              <a:rPr lang="fr-FR" dirty="0" err="1" smtClean="0"/>
              <a:t>clergy</a:t>
            </a:r>
            <a:r>
              <a:rPr lang="fr-FR" dirty="0" smtClean="0"/>
              <a:t>, </a:t>
            </a:r>
            <a:r>
              <a:rPr lang="fr-FR" dirty="0" err="1" smtClean="0"/>
              <a:t>while</a:t>
            </a:r>
            <a:r>
              <a:rPr lang="fr-FR" dirty="0" smtClean="0"/>
              <a:t> the </a:t>
            </a:r>
            <a:r>
              <a:rPr lang="fr-FR" dirty="0" err="1" smtClean="0"/>
              <a:t>clergy</a:t>
            </a:r>
            <a:r>
              <a:rPr lang="fr-FR" dirty="0" smtClean="0"/>
              <a:t> must </a:t>
            </a:r>
            <a:r>
              <a:rPr lang="fr-FR" dirty="0" err="1" smtClean="0"/>
              <a:t>accept</a:t>
            </a:r>
            <a:r>
              <a:rPr lang="fr-FR" dirty="0" smtClean="0"/>
              <a:t> not to take </a:t>
            </a:r>
            <a:r>
              <a:rPr lang="fr-FR" dirty="0" err="1" smtClean="0"/>
              <a:t>arms</a:t>
            </a:r>
            <a:r>
              <a:rPr lang="fr-FR" dirty="0" smtClean="0"/>
              <a:t> (not a trivial issue </a:t>
            </a:r>
            <a:r>
              <a:rPr lang="fr-FR" dirty="0" err="1" smtClean="0"/>
              <a:t>among</a:t>
            </a:r>
            <a:r>
              <a:rPr lang="fr-FR" dirty="0" smtClean="0"/>
              <a:t> Christian </a:t>
            </a:r>
            <a:r>
              <a:rPr lang="fr-FR" dirty="0" err="1" smtClean="0"/>
              <a:t>monks</a:t>
            </a:r>
            <a:r>
              <a:rPr lang="fr-FR" dirty="0" smtClean="0"/>
              <a:t> and bishops in Europe up </a:t>
            </a:r>
            <a:r>
              <a:rPr lang="fr-FR" dirty="0" err="1" smtClean="0"/>
              <a:t>until</a:t>
            </a:r>
            <a:r>
              <a:rPr lang="fr-FR" dirty="0" smtClean="0"/>
              <a:t> the 10c-12c).</a:t>
            </a:r>
          </a:p>
          <a:p>
            <a:r>
              <a:rPr lang="fr-FR" dirty="0"/>
              <a:t>W</a:t>
            </a:r>
            <a:r>
              <a:rPr lang="fr-FR" dirty="0" smtClean="0"/>
              <a:t>arriors are </a:t>
            </a:r>
            <a:r>
              <a:rPr lang="fr-FR" dirty="0" err="1" smtClean="0"/>
              <a:t>supposed</a:t>
            </a:r>
            <a:r>
              <a:rPr lang="fr-FR" dirty="0" smtClean="0"/>
              <a:t> to </a:t>
            </a:r>
            <a:r>
              <a:rPr lang="fr-FR" dirty="0" err="1" smtClean="0"/>
              <a:t>bring</a:t>
            </a:r>
            <a:r>
              <a:rPr lang="fr-FR" dirty="0" smtClean="0"/>
              <a:t> </a:t>
            </a:r>
            <a:r>
              <a:rPr lang="fr-FR" dirty="0" err="1" smtClean="0"/>
              <a:t>stability</a:t>
            </a:r>
            <a:r>
              <a:rPr lang="fr-FR" dirty="0" smtClean="0"/>
              <a:t> (end of permanent chaos and </a:t>
            </a:r>
            <a:r>
              <a:rPr lang="fr-FR" dirty="0" err="1" smtClean="0"/>
              <a:t>war</a:t>
            </a:r>
            <a:r>
              <a:rPr lang="fr-FR" dirty="0" smtClean="0"/>
              <a:t>), </a:t>
            </a:r>
            <a:r>
              <a:rPr lang="fr-FR" dirty="0" err="1" smtClean="0"/>
              <a:t>while</a:t>
            </a:r>
            <a:r>
              <a:rPr lang="fr-FR" dirty="0" smtClean="0"/>
              <a:t> </a:t>
            </a:r>
            <a:r>
              <a:rPr lang="fr-FR" dirty="0" err="1" smtClean="0"/>
              <a:t>clerks</a:t>
            </a:r>
            <a:r>
              <a:rPr lang="fr-FR" dirty="0" smtClean="0"/>
              <a:t> </a:t>
            </a:r>
            <a:r>
              <a:rPr lang="fr-FR" dirty="0" err="1" smtClean="0"/>
              <a:t>provide</a:t>
            </a:r>
            <a:r>
              <a:rPr lang="fr-FR" dirty="0" smtClean="0"/>
              <a:t> spiritual guidance (</a:t>
            </a:r>
            <a:r>
              <a:rPr lang="fr-FR" dirty="0" err="1" smtClean="0"/>
              <a:t>including</a:t>
            </a:r>
            <a:r>
              <a:rPr lang="fr-FR" dirty="0" smtClean="0"/>
              <a:t> education, </a:t>
            </a:r>
            <a:r>
              <a:rPr lang="fr-FR" dirty="0" err="1" smtClean="0"/>
              <a:t>health</a:t>
            </a:r>
            <a:r>
              <a:rPr lang="fr-FR" dirty="0" smtClean="0"/>
              <a:t>, etc.)   (=basic justification for </a:t>
            </a:r>
            <a:r>
              <a:rPr lang="fr-FR" dirty="0" err="1" smtClean="0"/>
              <a:t>tythe</a:t>
            </a:r>
            <a:r>
              <a:rPr lang="fr-FR" dirty="0" smtClean="0"/>
              <a:t> (dîme) </a:t>
            </a:r>
            <a:r>
              <a:rPr lang="fr-FR" dirty="0" err="1" smtClean="0"/>
              <a:t>paid</a:t>
            </a:r>
            <a:r>
              <a:rPr lang="fr-FR" dirty="0" smtClean="0"/>
              <a:t> to the Church)</a:t>
            </a:r>
          </a:p>
          <a:p>
            <a:r>
              <a:rPr lang="fr-FR" b="1" dirty="0" smtClean="0"/>
              <a:t>In </a:t>
            </a:r>
            <a:r>
              <a:rPr lang="fr-FR" b="1" dirty="0" err="1" smtClean="0"/>
              <a:t>principle</a:t>
            </a:r>
            <a:r>
              <a:rPr lang="fr-FR" b="1" dirty="0" smtClean="0"/>
              <a:t>, the </a:t>
            </a:r>
            <a:r>
              <a:rPr lang="fr-FR" b="1" dirty="0" err="1" smtClean="0"/>
              <a:t>ternary</a:t>
            </a:r>
            <a:r>
              <a:rPr lang="fr-FR" b="1" dirty="0" smtClean="0"/>
              <a:t> </a:t>
            </a:r>
            <a:r>
              <a:rPr lang="fr-FR" b="1" dirty="0" err="1" smtClean="0"/>
              <a:t>ideology</a:t>
            </a:r>
            <a:r>
              <a:rPr lang="fr-FR" b="1" dirty="0" smtClean="0"/>
              <a:t> </a:t>
            </a:r>
            <a:r>
              <a:rPr lang="fr-FR" b="1" dirty="0" err="1" smtClean="0"/>
              <a:t>also</a:t>
            </a:r>
            <a:r>
              <a:rPr lang="fr-FR" b="1" dirty="0" smtClean="0"/>
              <a:t> </a:t>
            </a:r>
            <a:r>
              <a:rPr lang="fr-FR" b="1" dirty="0" err="1" smtClean="0"/>
              <a:t>favours</a:t>
            </a:r>
            <a:r>
              <a:rPr lang="fr-FR" b="1" dirty="0" smtClean="0"/>
              <a:t> the </a:t>
            </a:r>
            <a:r>
              <a:rPr lang="fr-FR" b="1" dirty="0" err="1" smtClean="0"/>
              <a:t>process</a:t>
            </a:r>
            <a:r>
              <a:rPr lang="fr-FR" b="1" dirty="0" smtClean="0"/>
              <a:t> of « unification » of labour, i.e. the end of slavery, serfdom and other </a:t>
            </a:r>
            <a:r>
              <a:rPr lang="fr-FR" b="1" dirty="0" err="1" smtClean="0"/>
              <a:t>forms</a:t>
            </a:r>
            <a:r>
              <a:rPr lang="fr-FR" b="1" dirty="0" smtClean="0"/>
              <a:t> of forced labour.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591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44624"/>
            <a:ext cx="12033504" cy="66967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M. Arnoux, </a:t>
            </a:r>
            <a:r>
              <a:rPr lang="fr-FR" i="1" dirty="0" smtClean="0"/>
              <a:t>Le temps des laboureurs. Travail, ordre social et croissance en Europe (11</a:t>
            </a:r>
            <a:r>
              <a:rPr lang="fr-FR" i="1" baseline="30000" dirty="0" smtClean="0"/>
              <a:t>e</a:t>
            </a:r>
            <a:r>
              <a:rPr lang="fr-FR" i="1" dirty="0" smtClean="0"/>
              <a:t>-14</a:t>
            </a:r>
            <a:r>
              <a:rPr lang="fr-FR" i="1" baseline="30000" dirty="0" smtClean="0"/>
              <a:t>e</a:t>
            </a:r>
            <a:r>
              <a:rPr lang="fr-FR" i="1" dirty="0" smtClean="0"/>
              <a:t> siècle)</a:t>
            </a:r>
            <a:r>
              <a:rPr lang="fr-FR" dirty="0" smtClean="0"/>
              <a:t>, 2012: the </a:t>
            </a:r>
            <a:r>
              <a:rPr lang="fr-FR" dirty="0" err="1" smtClean="0"/>
              <a:t>rise</a:t>
            </a:r>
            <a:r>
              <a:rPr lang="fr-FR" dirty="0" smtClean="0"/>
              <a:t> of </a:t>
            </a:r>
            <a:r>
              <a:rPr lang="fr-FR" dirty="0" err="1" smtClean="0"/>
              <a:t>three</a:t>
            </a:r>
            <a:r>
              <a:rPr lang="fr-FR" dirty="0" smtClean="0"/>
              <a:t>-class social structure in </a:t>
            </a:r>
            <a:r>
              <a:rPr lang="fr-FR" dirty="0" err="1" smtClean="0"/>
              <a:t>medieval</a:t>
            </a:r>
            <a:r>
              <a:rPr lang="fr-FR" dirty="0" smtClean="0"/>
              <a:t> Western Europe </a:t>
            </a:r>
            <a:r>
              <a:rPr lang="fr-FR" dirty="0" err="1" smtClean="0"/>
              <a:t>around</a:t>
            </a:r>
            <a:r>
              <a:rPr lang="fr-FR" dirty="0" smtClean="0"/>
              <a:t> 1000-1400 </a:t>
            </a:r>
            <a:r>
              <a:rPr lang="fr-FR" dirty="0" err="1" smtClean="0"/>
              <a:t>comes</a:t>
            </a:r>
            <a:r>
              <a:rPr lang="fr-FR" dirty="0" smtClean="0"/>
              <a:t> </a:t>
            </a:r>
            <a:r>
              <a:rPr lang="fr-FR" dirty="0" err="1" smtClean="0"/>
              <a:t>together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the end of </a:t>
            </a:r>
            <a:r>
              <a:rPr lang="fr-FR" dirty="0" err="1" smtClean="0"/>
              <a:t>slavery</a:t>
            </a:r>
            <a:r>
              <a:rPr lang="fr-FR" dirty="0" smtClean="0"/>
              <a:t>/</a:t>
            </a:r>
            <a:r>
              <a:rPr lang="fr-FR" dirty="0" err="1" smtClean="0"/>
              <a:t>forced</a:t>
            </a:r>
            <a:r>
              <a:rPr lang="fr-FR" dirty="0" smtClean="0"/>
              <a:t> labour and the unification and </a:t>
            </a:r>
            <a:r>
              <a:rPr lang="fr-FR" dirty="0" err="1" smtClean="0"/>
              <a:t>rising</a:t>
            </a:r>
            <a:r>
              <a:rPr lang="fr-FR" dirty="0" smtClean="0"/>
              <a:t> </a:t>
            </a:r>
            <a:r>
              <a:rPr lang="fr-FR" dirty="0" err="1" smtClean="0"/>
              <a:t>dignity</a:t>
            </a:r>
            <a:r>
              <a:rPr lang="fr-FR" dirty="0" smtClean="0"/>
              <a:t> of labour and </a:t>
            </a:r>
            <a:r>
              <a:rPr lang="fr-FR" dirty="0" err="1" smtClean="0"/>
              <a:t>labourers</a:t>
            </a:r>
            <a:r>
              <a:rPr lang="fr-FR" dirty="0" smtClean="0"/>
              <a:t>;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err="1" smtClean="0"/>
              <a:t>led</a:t>
            </a:r>
            <a:r>
              <a:rPr lang="fr-FR" dirty="0" smtClean="0"/>
              <a:t> to more intense </a:t>
            </a:r>
            <a:r>
              <a:rPr lang="fr-FR" dirty="0" err="1" smtClean="0"/>
              <a:t>labor</a:t>
            </a:r>
            <a:r>
              <a:rPr lang="fr-FR" dirty="0" smtClean="0"/>
              <a:t> </a:t>
            </a:r>
            <a:r>
              <a:rPr lang="fr-FR" dirty="0" err="1" smtClean="0"/>
              <a:t>supply</a:t>
            </a:r>
            <a:r>
              <a:rPr lang="fr-FR" dirty="0" smtClean="0"/>
              <a:t> and territorial expansion </a:t>
            </a:r>
          </a:p>
          <a:p>
            <a:r>
              <a:rPr lang="fr-FR" b="1" dirty="0" smtClean="0"/>
              <a:t>I.e. the </a:t>
            </a:r>
            <a:r>
              <a:rPr lang="fr-FR" b="1" dirty="0" err="1" smtClean="0"/>
              <a:t>trifunctional</a:t>
            </a:r>
            <a:r>
              <a:rPr lang="fr-FR" b="1" dirty="0" smtClean="0"/>
              <a:t> (or </a:t>
            </a:r>
            <a:r>
              <a:rPr lang="fr-FR" b="1" dirty="0" err="1" smtClean="0"/>
              <a:t>ternary</a:t>
            </a:r>
            <a:r>
              <a:rPr lang="fr-FR" b="1" dirty="0" smtClean="0"/>
              <a:t>) society </a:t>
            </a:r>
            <a:r>
              <a:rPr lang="fr-FR" b="1" dirty="0" err="1" smtClean="0"/>
              <a:t>is</a:t>
            </a:r>
            <a:r>
              <a:rPr lang="fr-FR" b="1" dirty="0" smtClean="0"/>
              <a:t> </a:t>
            </a:r>
            <a:r>
              <a:rPr lang="fr-FR" b="1" dirty="0" err="1" smtClean="0"/>
              <a:t>hierarchical</a:t>
            </a:r>
            <a:r>
              <a:rPr lang="fr-FR" b="1" dirty="0" smtClean="0"/>
              <a:t>, but at least </a:t>
            </a:r>
            <a:r>
              <a:rPr lang="fr-FR" b="1" dirty="0" err="1" smtClean="0"/>
              <a:t>it</a:t>
            </a:r>
            <a:r>
              <a:rPr lang="fr-FR" b="1" dirty="0" smtClean="0"/>
              <a:t> unifies the class of </a:t>
            </a:r>
            <a:r>
              <a:rPr lang="fr-FR" b="1" dirty="0" err="1" smtClean="0"/>
              <a:t>labor</a:t>
            </a:r>
            <a:r>
              <a:rPr lang="fr-FR" b="1" dirty="0" smtClean="0"/>
              <a:t> (≠ slave or caste </a:t>
            </a:r>
            <a:r>
              <a:rPr lang="fr-FR" b="1" dirty="0" err="1" smtClean="0"/>
              <a:t>societies</a:t>
            </a:r>
            <a:r>
              <a:rPr lang="fr-FR" b="1" dirty="0" smtClean="0"/>
              <a:t>), and </a:t>
            </a:r>
            <a:r>
              <a:rPr lang="fr-FR" b="1" dirty="0" err="1" smtClean="0"/>
              <a:t>it</a:t>
            </a:r>
            <a:r>
              <a:rPr lang="fr-FR" b="1" dirty="0" smtClean="0"/>
              <a:t> </a:t>
            </a:r>
            <a:r>
              <a:rPr lang="fr-FR" b="1" dirty="0" err="1" smtClean="0"/>
              <a:t>is</a:t>
            </a:r>
            <a:r>
              <a:rPr lang="fr-FR" b="1" dirty="0" smtClean="0"/>
              <a:t> an important part of the </a:t>
            </a:r>
            <a:r>
              <a:rPr lang="fr-FR" b="1" dirty="0" err="1" smtClean="0"/>
              <a:t>rise</a:t>
            </a:r>
            <a:r>
              <a:rPr lang="fr-FR" b="1" dirty="0" smtClean="0"/>
              <a:t> of modern </a:t>
            </a:r>
            <a:r>
              <a:rPr lang="fr-FR" b="1" dirty="0" err="1" smtClean="0"/>
              <a:t>societies</a:t>
            </a:r>
            <a:endParaRPr lang="fr-FR" b="1" dirty="0" smtClean="0"/>
          </a:p>
          <a:p>
            <a:r>
              <a:rPr lang="fr-FR" dirty="0" smtClean="0"/>
              <a:t>One </a:t>
            </a:r>
            <a:r>
              <a:rPr lang="fr-FR" dirty="0" err="1" smtClean="0"/>
              <a:t>should</a:t>
            </a:r>
            <a:r>
              <a:rPr lang="fr-FR" dirty="0" smtClean="0"/>
              <a:t> not </a:t>
            </a:r>
            <a:r>
              <a:rPr lang="fr-FR" dirty="0" err="1" smtClean="0"/>
              <a:t>exagerate</a:t>
            </a:r>
            <a:r>
              <a:rPr lang="fr-FR" dirty="0" smtClean="0"/>
              <a:t> the </a:t>
            </a:r>
            <a:r>
              <a:rPr lang="fr-FR" dirty="0" err="1" smtClean="0"/>
              <a:t>extent</a:t>
            </a:r>
            <a:r>
              <a:rPr lang="fr-FR" dirty="0" smtClean="0"/>
              <a:t> of labor unification: </a:t>
            </a:r>
            <a:r>
              <a:rPr lang="fr-FR" dirty="0" err="1" smtClean="0"/>
              <a:t>there</a:t>
            </a:r>
            <a:r>
              <a:rPr lang="fr-FR" dirty="0" smtClean="0"/>
              <a:t> is </a:t>
            </a:r>
            <a:r>
              <a:rPr lang="fr-FR" dirty="0" err="1" smtClean="0"/>
              <a:t>always</a:t>
            </a:r>
            <a:r>
              <a:rPr lang="fr-FR" dirty="0" smtClean="0"/>
              <a:t> a continuum of situations </a:t>
            </a:r>
            <a:r>
              <a:rPr lang="fr-FR" dirty="0" err="1" smtClean="0"/>
              <a:t>between</a:t>
            </a:r>
            <a:r>
              <a:rPr lang="fr-FR" dirty="0" smtClean="0"/>
              <a:t> </a:t>
            </a:r>
            <a:r>
              <a:rPr lang="fr-FR" dirty="0" err="1" smtClean="0"/>
              <a:t>paying</a:t>
            </a:r>
            <a:r>
              <a:rPr lang="fr-FR" dirty="0" smtClean="0"/>
              <a:t> « corvée » (</a:t>
            </a:r>
            <a:r>
              <a:rPr lang="fr-FR" dirty="0" err="1" smtClean="0"/>
              <a:t>still</a:t>
            </a:r>
            <a:r>
              <a:rPr lang="fr-FR" dirty="0" smtClean="0"/>
              <a:t> important in France 1789, as we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later</a:t>
            </a:r>
            <a:r>
              <a:rPr lang="fr-FR" dirty="0" smtClean="0"/>
              <a:t> </a:t>
            </a:r>
            <a:r>
              <a:rPr lang="fr-FR" dirty="0" err="1" smtClean="0"/>
              <a:t>see</a:t>
            </a:r>
            <a:r>
              <a:rPr lang="fr-FR" dirty="0" smtClean="0"/>
              <a:t>) and </a:t>
            </a:r>
            <a:r>
              <a:rPr lang="fr-FR" dirty="0" err="1" smtClean="0"/>
              <a:t>paying</a:t>
            </a:r>
            <a:r>
              <a:rPr lang="fr-FR" dirty="0" smtClean="0"/>
              <a:t> a </a:t>
            </a:r>
            <a:r>
              <a:rPr lang="fr-FR" dirty="0" err="1" smtClean="0"/>
              <a:t>rent</a:t>
            </a:r>
            <a:r>
              <a:rPr lang="fr-FR" dirty="0" smtClean="0"/>
              <a:t>,  i.e. </a:t>
            </a:r>
            <a:r>
              <a:rPr lang="fr-FR" dirty="0" err="1" smtClean="0"/>
              <a:t>between</a:t>
            </a:r>
            <a:r>
              <a:rPr lang="fr-FR" dirty="0" smtClean="0"/>
              <a:t> « </a:t>
            </a:r>
            <a:r>
              <a:rPr lang="fr-FR" dirty="0" err="1" smtClean="0"/>
              <a:t>archaïc</a:t>
            </a:r>
            <a:r>
              <a:rPr lang="fr-FR" dirty="0" smtClean="0"/>
              <a:t> » serfdom relations and « modern » property relations.</a:t>
            </a:r>
          </a:p>
          <a:p>
            <a:pPr marL="0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4515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1" y="44624"/>
            <a:ext cx="12192001" cy="66967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In practice, one observes </a:t>
            </a:r>
            <a:r>
              <a:rPr lang="fr-FR" dirty="0" err="1" smtClean="0"/>
              <a:t>very</a:t>
            </a:r>
            <a:r>
              <a:rPr lang="fr-FR" dirty="0" smtClean="0"/>
              <a:t> different </a:t>
            </a:r>
            <a:r>
              <a:rPr lang="fr-FR" dirty="0" err="1" smtClean="0"/>
              <a:t>processes</a:t>
            </a:r>
            <a:r>
              <a:rPr lang="fr-FR" dirty="0" smtClean="0"/>
              <a:t> of labour unification </a:t>
            </a:r>
            <a:r>
              <a:rPr lang="fr-FR" dirty="0" err="1" smtClean="0"/>
              <a:t>across</a:t>
            </a:r>
            <a:r>
              <a:rPr lang="fr-FR" dirty="0" smtClean="0"/>
              <a:t> </a:t>
            </a:r>
            <a:r>
              <a:rPr lang="fr-FR" dirty="0" err="1" smtClean="0"/>
              <a:t>ternary</a:t>
            </a:r>
            <a:r>
              <a:rPr lang="fr-FR" dirty="0" smtClean="0"/>
              <a:t> societies: the </a:t>
            </a:r>
            <a:r>
              <a:rPr lang="fr-FR" dirty="0" err="1"/>
              <a:t>third</a:t>
            </a:r>
            <a:r>
              <a:rPr lang="fr-FR" dirty="0"/>
              <a:t> class (</a:t>
            </a:r>
            <a:r>
              <a:rPr lang="fr-FR" dirty="0" err="1"/>
              <a:t>commoners</a:t>
            </a:r>
            <a:r>
              <a:rPr lang="fr-FR" dirty="0"/>
              <a:t>, workers) is </a:t>
            </a:r>
            <a:r>
              <a:rPr lang="fr-FR" dirty="0" err="1"/>
              <a:t>sometime</a:t>
            </a:r>
            <a:r>
              <a:rPr lang="fr-FR" dirty="0"/>
              <a:t> </a:t>
            </a:r>
            <a:r>
              <a:rPr lang="fr-FR" dirty="0" err="1" smtClean="0"/>
              <a:t>permanently</a:t>
            </a:r>
            <a:r>
              <a:rPr lang="fr-FR" dirty="0" smtClean="0"/>
              <a:t> </a:t>
            </a:r>
            <a:r>
              <a:rPr lang="fr-FR" dirty="0" err="1" smtClean="0"/>
              <a:t>divided</a:t>
            </a:r>
            <a:r>
              <a:rPr lang="fr-FR" dirty="0" smtClean="0"/>
              <a:t> </a:t>
            </a:r>
            <a:r>
              <a:rPr lang="fr-FR" dirty="0" err="1"/>
              <a:t>into</a:t>
            </a:r>
            <a:r>
              <a:rPr lang="fr-FR" dirty="0"/>
              <a:t> </a:t>
            </a:r>
            <a:r>
              <a:rPr lang="fr-FR" dirty="0" err="1"/>
              <a:t>two</a:t>
            </a:r>
            <a:r>
              <a:rPr lang="fr-FR" dirty="0"/>
              <a:t> or </a:t>
            </a:r>
            <a:r>
              <a:rPr lang="fr-FR" dirty="0" err="1"/>
              <a:t>three</a:t>
            </a:r>
            <a:r>
              <a:rPr lang="fr-FR" dirty="0"/>
              <a:t> (</a:t>
            </a:r>
            <a:r>
              <a:rPr lang="fr-FR" dirty="0" err="1"/>
              <a:t>peasants</a:t>
            </a:r>
            <a:r>
              <a:rPr lang="fr-FR" dirty="0"/>
              <a:t>/</a:t>
            </a:r>
            <a:r>
              <a:rPr lang="fr-FR" dirty="0" err="1"/>
              <a:t>rurals</a:t>
            </a:r>
            <a:r>
              <a:rPr lang="fr-FR" dirty="0"/>
              <a:t> vs traders/</a:t>
            </a:r>
            <a:r>
              <a:rPr lang="fr-FR" dirty="0" err="1"/>
              <a:t>craftsmen</a:t>
            </a:r>
            <a:r>
              <a:rPr lang="fr-FR" dirty="0"/>
              <a:t>, or </a:t>
            </a:r>
            <a:r>
              <a:rPr lang="fr-FR" dirty="0" err="1"/>
              <a:t>peasants</a:t>
            </a:r>
            <a:r>
              <a:rPr lang="fr-FR" dirty="0"/>
              <a:t>/</a:t>
            </a:r>
            <a:r>
              <a:rPr lang="fr-FR" dirty="0" err="1"/>
              <a:t>rurals</a:t>
            </a:r>
            <a:r>
              <a:rPr lang="fr-FR" dirty="0"/>
              <a:t> vs traders/</a:t>
            </a:r>
            <a:r>
              <a:rPr lang="fr-FR" dirty="0" err="1"/>
              <a:t>craftsmen</a:t>
            </a:r>
            <a:r>
              <a:rPr lang="fr-FR" dirty="0"/>
              <a:t> vs untouchables), </a:t>
            </a:r>
            <a:r>
              <a:rPr lang="fr-FR" dirty="0" err="1"/>
              <a:t>so</a:t>
            </a:r>
            <a:r>
              <a:rPr lang="fr-FR" dirty="0"/>
              <a:t> that </a:t>
            </a:r>
            <a:r>
              <a:rPr lang="fr-FR" dirty="0" err="1"/>
              <a:t>there</a:t>
            </a:r>
            <a:r>
              <a:rPr lang="fr-FR" dirty="0"/>
              <a:t> </a:t>
            </a:r>
            <a:r>
              <a:rPr lang="fr-FR" dirty="0" smtClean="0"/>
              <a:t>are four </a:t>
            </a:r>
            <a:r>
              <a:rPr lang="fr-FR" dirty="0"/>
              <a:t>or five basic classes  </a:t>
            </a:r>
          </a:p>
          <a:p>
            <a:r>
              <a:rPr lang="fr-FR" b="1" dirty="0" err="1"/>
              <a:t>E.g</a:t>
            </a:r>
            <a:r>
              <a:rPr lang="fr-FR" b="1" dirty="0"/>
              <a:t>. </a:t>
            </a:r>
            <a:r>
              <a:rPr lang="fr-FR" b="1" dirty="0" err="1"/>
              <a:t>India’s</a:t>
            </a:r>
            <a:r>
              <a:rPr lang="fr-FR" b="1" dirty="0"/>
              <a:t> caste system: </a:t>
            </a:r>
            <a:r>
              <a:rPr lang="fr-FR" b="1" dirty="0" err="1"/>
              <a:t>three</a:t>
            </a:r>
            <a:r>
              <a:rPr lang="fr-FR" b="1" dirty="0"/>
              <a:t> </a:t>
            </a:r>
            <a:r>
              <a:rPr lang="fr-FR" b="1" dirty="0" err="1"/>
              <a:t>upper</a:t>
            </a:r>
            <a:r>
              <a:rPr lang="fr-FR" b="1" dirty="0"/>
              <a:t> castes </a:t>
            </a:r>
            <a:r>
              <a:rPr lang="fr-FR" b="1" dirty="0" smtClean="0"/>
              <a:t>(</a:t>
            </a:r>
            <a:r>
              <a:rPr lang="fr-FR" b="1" dirty="0" err="1" smtClean="0"/>
              <a:t>brahmins</a:t>
            </a:r>
            <a:r>
              <a:rPr lang="fr-FR" b="1" dirty="0" smtClean="0"/>
              <a:t>, kshatryas, vaishyas: free </a:t>
            </a:r>
            <a:r>
              <a:rPr lang="fr-FR" b="1" dirty="0"/>
              <a:t>men) vs shudras (</a:t>
            </a:r>
            <a:r>
              <a:rPr lang="fr-FR" b="1" dirty="0" err="1"/>
              <a:t>common</a:t>
            </a:r>
            <a:r>
              <a:rPr lang="fr-FR" b="1" dirty="0"/>
              <a:t> </a:t>
            </a:r>
            <a:r>
              <a:rPr lang="fr-FR" b="1" dirty="0" err="1" smtClean="0"/>
              <a:t>laborers</a:t>
            </a:r>
            <a:r>
              <a:rPr lang="fr-FR" b="1" dirty="0"/>
              <a:t>, </a:t>
            </a:r>
            <a:r>
              <a:rPr lang="fr-FR" b="1" dirty="0" smtClean="0"/>
              <a:t>serfs</a:t>
            </a:r>
            <a:r>
              <a:rPr lang="fr-FR" b="1" dirty="0"/>
              <a:t>) vs dalits (untouchables</a:t>
            </a:r>
            <a:r>
              <a:rPr lang="fr-FR" b="1" dirty="0" smtClean="0"/>
              <a:t>)</a:t>
            </a:r>
          </a:p>
          <a:p>
            <a:r>
              <a:rPr lang="fr-FR" dirty="0" smtClean="0"/>
              <a:t>In the European </a:t>
            </a:r>
            <a:r>
              <a:rPr lang="fr-FR" dirty="0" err="1" smtClean="0"/>
              <a:t>context</a:t>
            </a:r>
            <a:r>
              <a:rPr lang="fr-FR" dirty="0" smtClean="0"/>
              <a:t>, </a:t>
            </a:r>
            <a:r>
              <a:rPr lang="fr-FR" dirty="0" err="1" smtClean="0"/>
              <a:t>it</a:t>
            </a:r>
            <a:r>
              <a:rPr lang="fr-FR" dirty="0" smtClean="0"/>
              <a:t> has been </a:t>
            </a:r>
            <a:r>
              <a:rPr lang="fr-FR" dirty="0" err="1" smtClean="0"/>
              <a:t>often</a:t>
            </a:r>
            <a:r>
              <a:rPr lang="fr-FR" dirty="0" smtClean="0"/>
              <a:t> </a:t>
            </a:r>
            <a:r>
              <a:rPr lang="fr-FR" dirty="0" err="1" smtClean="0"/>
              <a:t>claimed</a:t>
            </a:r>
            <a:r>
              <a:rPr lang="fr-FR" dirty="0" smtClean="0"/>
              <a:t> that </a:t>
            </a:r>
            <a:r>
              <a:rPr lang="fr-FR" dirty="0" err="1" smtClean="0"/>
              <a:t>serfom</a:t>
            </a:r>
            <a:r>
              <a:rPr lang="fr-FR" dirty="0" smtClean="0"/>
              <a:t> </a:t>
            </a:r>
            <a:r>
              <a:rPr lang="fr-FR" dirty="0" err="1" smtClean="0"/>
              <a:t>disappeared</a:t>
            </a:r>
            <a:r>
              <a:rPr lang="fr-FR" dirty="0" smtClean="0"/>
              <a:t> </a:t>
            </a:r>
            <a:r>
              <a:rPr lang="fr-FR" dirty="0" err="1" smtClean="0"/>
              <a:t>following</a:t>
            </a:r>
            <a:r>
              <a:rPr lang="fr-FR" dirty="0" smtClean="0"/>
              <a:t> the Black Death 1347-1350 (labor </a:t>
            </a:r>
            <a:r>
              <a:rPr lang="fr-FR" dirty="0" err="1" smtClean="0"/>
              <a:t>shortage</a:t>
            </a:r>
            <a:r>
              <a:rPr lang="fr-FR" dirty="0" smtClean="0"/>
              <a:t> → rising </a:t>
            </a:r>
            <a:r>
              <a:rPr lang="fr-FR" dirty="0" err="1" smtClean="0"/>
              <a:t>bargaining</a:t>
            </a:r>
            <a:r>
              <a:rPr lang="fr-FR" dirty="0" smtClean="0"/>
              <a:t> power of workers). </a:t>
            </a:r>
            <a:r>
              <a:rPr lang="fr-FR" dirty="0" err="1" smtClean="0"/>
              <a:t>True</a:t>
            </a:r>
            <a:r>
              <a:rPr lang="fr-FR" dirty="0" smtClean="0"/>
              <a:t> in Western Europe (to </a:t>
            </a:r>
            <a:r>
              <a:rPr lang="fr-FR" dirty="0" err="1" smtClean="0"/>
              <a:t>some</a:t>
            </a:r>
            <a:r>
              <a:rPr lang="fr-FR" dirty="0" smtClean="0"/>
              <a:t> </a:t>
            </a:r>
            <a:r>
              <a:rPr lang="fr-FR" dirty="0" err="1" smtClean="0"/>
              <a:t>extent</a:t>
            </a:r>
            <a:r>
              <a:rPr lang="fr-FR" dirty="0" smtClean="0"/>
              <a:t>), but the opposite </a:t>
            </a:r>
            <a:r>
              <a:rPr lang="fr-FR" dirty="0" err="1" smtClean="0"/>
              <a:t>evolution</a:t>
            </a:r>
            <a:r>
              <a:rPr lang="fr-FR" dirty="0" smtClean="0"/>
              <a:t> </a:t>
            </a:r>
            <a:r>
              <a:rPr lang="fr-FR" dirty="0" err="1" smtClean="0"/>
              <a:t>happenned</a:t>
            </a:r>
            <a:r>
              <a:rPr lang="fr-FR" dirty="0" smtClean="0"/>
              <a:t> in Eastern Europe </a:t>
            </a:r>
            <a:r>
              <a:rPr lang="fr-FR" dirty="0"/>
              <a:t>&amp;</a:t>
            </a:r>
            <a:r>
              <a:rPr lang="fr-FR" dirty="0" smtClean="0"/>
              <a:t> the </a:t>
            </a:r>
            <a:r>
              <a:rPr lang="fr-FR" dirty="0" err="1" smtClean="0"/>
              <a:t>Baltics</a:t>
            </a:r>
            <a:r>
              <a:rPr lang="fr-FR" dirty="0" smtClean="0"/>
              <a:t>: </a:t>
            </a:r>
            <a:r>
              <a:rPr lang="fr-FR" dirty="0" err="1" smtClean="0"/>
              <a:t>reinforcement</a:t>
            </a:r>
            <a:r>
              <a:rPr lang="fr-FR" dirty="0" smtClean="0"/>
              <a:t> of serfdom </a:t>
            </a:r>
            <a:r>
              <a:rPr lang="fr-FR" dirty="0" err="1" smtClean="0"/>
              <a:t>partly</a:t>
            </a:r>
            <a:r>
              <a:rPr lang="fr-FR" dirty="0" smtClean="0"/>
              <a:t> due to rising grain exports to the West (</a:t>
            </a:r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en-US" dirty="0" smtClean="0">
                <a:hlinkClick r:id="rId2"/>
              </a:rPr>
              <a:t>Raster "Serfs and the Market" 2019</a:t>
            </a:r>
            <a:r>
              <a:rPr lang="fr-FR" dirty="0" smtClean="0"/>
              <a:t>)</a:t>
            </a:r>
          </a:p>
          <a:p>
            <a:r>
              <a:rPr lang="fr-FR" b="1" dirty="0" err="1" smtClean="0"/>
              <a:t>Depending</a:t>
            </a:r>
            <a:r>
              <a:rPr lang="fr-FR" b="1" dirty="0" smtClean="0"/>
              <a:t> on the politico-</a:t>
            </a:r>
            <a:r>
              <a:rPr lang="fr-FR" b="1" dirty="0" err="1" smtClean="0"/>
              <a:t>ideological</a:t>
            </a:r>
            <a:r>
              <a:rPr lang="fr-FR" b="1" dirty="0" smtClean="0"/>
              <a:t> </a:t>
            </a:r>
            <a:r>
              <a:rPr lang="fr-FR" b="1" dirty="0" err="1" smtClean="0"/>
              <a:t>context</a:t>
            </a:r>
            <a:r>
              <a:rPr lang="fr-FR" b="1" dirty="0" smtClean="0"/>
              <a:t> and the balance of power, </a:t>
            </a:r>
            <a:r>
              <a:rPr lang="fr-FR" b="1" dirty="0" err="1" smtClean="0"/>
              <a:t>modernity</a:t>
            </a:r>
            <a:r>
              <a:rPr lang="fr-FR" b="1" dirty="0" smtClean="0"/>
              <a:t> </a:t>
            </a:r>
            <a:r>
              <a:rPr lang="fr-FR" b="1" dirty="0" err="1" smtClean="0"/>
              <a:t>can</a:t>
            </a:r>
            <a:r>
              <a:rPr lang="fr-FR" b="1" dirty="0" smtClean="0"/>
              <a:t> come </a:t>
            </a:r>
            <a:r>
              <a:rPr lang="fr-FR" b="1" dirty="0" err="1" smtClean="0"/>
              <a:t>with</a:t>
            </a:r>
            <a:r>
              <a:rPr lang="fr-FR" b="1" dirty="0" smtClean="0"/>
              <a:t> </a:t>
            </a:r>
            <a:r>
              <a:rPr lang="fr-FR" b="1" dirty="0" err="1" smtClean="0"/>
              <a:t>increased</a:t>
            </a:r>
            <a:r>
              <a:rPr lang="fr-FR" b="1" dirty="0" smtClean="0"/>
              <a:t> labor </a:t>
            </a:r>
            <a:r>
              <a:rPr lang="fr-FR" b="1" dirty="0" err="1" smtClean="0"/>
              <a:t>coercion</a:t>
            </a:r>
            <a:r>
              <a:rPr lang="fr-FR" b="1" dirty="0" smtClean="0"/>
              <a:t> (serfdom, slavery)</a:t>
            </a:r>
          </a:p>
          <a:p>
            <a:pPr marL="0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72769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>
                <a:latin typeface="+mn-lt"/>
              </a:rPr>
              <a:t>Roadmap of the lecture</a:t>
            </a:r>
            <a:endParaRPr lang="fr-FR" b="1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540566"/>
            <a:ext cx="10515600" cy="4929808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hlinkClick r:id="rId2" action="ppaction://hlinksldjump"/>
              </a:rPr>
              <a:t>Introduction: </a:t>
            </a:r>
            <a:r>
              <a:rPr lang="fr-FR" sz="3600" b="1" dirty="0" err="1" smtClean="0">
                <a:hlinkClick r:id="rId2" action="ppaction://hlinksldjump"/>
              </a:rPr>
              <a:t>development</a:t>
            </a:r>
            <a:r>
              <a:rPr lang="fr-FR" sz="3600" b="1" dirty="0" smtClean="0">
                <a:hlinkClick r:id="rId2" action="ppaction://hlinksldjump"/>
              </a:rPr>
              <a:t> as a </a:t>
            </a:r>
            <a:r>
              <a:rPr lang="fr-FR" sz="3600" b="1" dirty="0" err="1" smtClean="0">
                <a:hlinkClick r:id="rId2" action="ppaction://hlinksldjump"/>
              </a:rPr>
              <a:t>quest</a:t>
            </a:r>
            <a:r>
              <a:rPr lang="fr-FR" sz="3600" b="1" dirty="0" smtClean="0">
                <a:hlinkClick r:id="rId2" action="ppaction://hlinksldjump"/>
              </a:rPr>
              <a:t> for justice</a:t>
            </a:r>
            <a:endParaRPr lang="fr-FR" sz="3600" b="1" dirty="0" smtClean="0"/>
          </a:p>
          <a:p>
            <a:r>
              <a:rPr lang="fr-FR" sz="3600" b="1" dirty="0" err="1" smtClean="0">
                <a:hlinkClick r:id="rId3" action="ppaction://hlinksldjump"/>
              </a:rPr>
              <a:t>Ternary</a:t>
            </a:r>
            <a:r>
              <a:rPr lang="fr-FR" sz="3600" b="1" dirty="0" smtClean="0">
                <a:hlinkClick r:id="rId3" action="ppaction://hlinksldjump"/>
              </a:rPr>
              <a:t> societies: </a:t>
            </a:r>
            <a:r>
              <a:rPr lang="fr-FR" sz="3600" b="1" dirty="0" err="1" smtClean="0">
                <a:hlinkClick r:id="rId3" action="ppaction://hlinksldjump"/>
              </a:rPr>
              <a:t>trifonctionnal</a:t>
            </a:r>
            <a:r>
              <a:rPr lang="fr-FR" sz="3600" b="1" dirty="0" smtClean="0">
                <a:hlinkClick r:id="rId3" action="ppaction://hlinksldjump"/>
              </a:rPr>
              <a:t> inequality</a:t>
            </a:r>
            <a:endParaRPr lang="fr-FR" sz="3600" b="1" dirty="0" smtClean="0"/>
          </a:p>
          <a:p>
            <a:r>
              <a:rPr lang="fr-FR" sz="3600" b="1" dirty="0" smtClean="0">
                <a:hlinkClick r:id="rId4" action="ppaction://hlinksldjump"/>
              </a:rPr>
              <a:t>The </a:t>
            </a:r>
            <a:r>
              <a:rPr lang="fr-FR" sz="3600" b="1" dirty="0" err="1" smtClean="0">
                <a:hlinkClick r:id="rId4" action="ppaction://hlinksldjump"/>
              </a:rPr>
              <a:t>changing</a:t>
            </a:r>
            <a:r>
              <a:rPr lang="fr-FR" sz="3600" b="1" dirty="0" smtClean="0">
                <a:hlinkClick r:id="rId4" action="ppaction://hlinksldjump"/>
              </a:rPr>
              <a:t> size of the </a:t>
            </a:r>
            <a:r>
              <a:rPr lang="fr-FR" sz="3600" b="1" dirty="0" err="1" smtClean="0">
                <a:hlinkClick r:id="rId4" action="ppaction://hlinksldjump"/>
              </a:rPr>
              <a:t>clergy</a:t>
            </a:r>
            <a:r>
              <a:rPr lang="fr-FR" sz="3600" b="1" dirty="0" smtClean="0">
                <a:hlinkClick r:id="rId4" action="ppaction://hlinksldjump"/>
              </a:rPr>
              <a:t> and the </a:t>
            </a:r>
            <a:r>
              <a:rPr lang="fr-FR" sz="3600" b="1" dirty="0" err="1" smtClean="0">
                <a:hlinkClick r:id="rId4" action="ppaction://hlinksldjump"/>
              </a:rPr>
              <a:t>nobility</a:t>
            </a:r>
            <a:endParaRPr lang="fr-FR" sz="3600" b="1" dirty="0" smtClean="0"/>
          </a:p>
          <a:p>
            <a:r>
              <a:rPr lang="fr-FR" sz="3600" b="1" dirty="0" err="1" smtClean="0">
                <a:hlinkClick r:id="rId5" action="ppaction://hlinksldjump"/>
              </a:rPr>
              <a:t>Nobility</a:t>
            </a:r>
            <a:r>
              <a:rPr lang="fr-FR" sz="3600" b="1" dirty="0" smtClean="0">
                <a:hlinkClick r:id="rId5" action="ppaction://hlinksldjump"/>
              </a:rPr>
              <a:t> and </a:t>
            </a:r>
            <a:r>
              <a:rPr lang="fr-FR" sz="3600" b="1" dirty="0" err="1" smtClean="0">
                <a:hlinkClick r:id="rId5" action="ppaction://hlinksldjump"/>
              </a:rPr>
              <a:t>clergy</a:t>
            </a:r>
            <a:r>
              <a:rPr lang="fr-FR" sz="3600" b="1" dirty="0" smtClean="0">
                <a:hlinkClick r:id="rId5" action="ppaction://hlinksldjump"/>
              </a:rPr>
              <a:t> as property-</a:t>
            </a:r>
            <a:r>
              <a:rPr lang="fr-FR" sz="3600" b="1" dirty="0" err="1" smtClean="0">
                <a:hlinkClick r:id="rId5" action="ppaction://hlinksldjump"/>
              </a:rPr>
              <a:t>owning</a:t>
            </a:r>
            <a:r>
              <a:rPr lang="fr-FR" sz="3600" b="1" dirty="0" smtClean="0">
                <a:hlinkClick r:id="rId5" action="ppaction://hlinksldjump"/>
              </a:rPr>
              <a:t> classes</a:t>
            </a:r>
            <a:endParaRPr lang="fr-FR" sz="3600" b="1" dirty="0" smtClean="0"/>
          </a:p>
          <a:p>
            <a:r>
              <a:rPr lang="fr-FR" sz="3600" b="1" smtClean="0">
                <a:hlinkClick r:id="rId6" action="ppaction://hlinksldjump"/>
              </a:rPr>
              <a:t>From </a:t>
            </a:r>
            <a:r>
              <a:rPr lang="fr-FR" sz="3600" b="1" dirty="0" err="1" smtClean="0">
                <a:hlinkClick r:id="rId6" action="ppaction://hlinksldjump"/>
              </a:rPr>
              <a:t>ternary</a:t>
            </a:r>
            <a:r>
              <a:rPr lang="fr-FR" sz="3600" b="1" dirty="0" smtClean="0">
                <a:hlinkClick r:id="rId6" action="ppaction://hlinksldjump"/>
              </a:rPr>
              <a:t> to </a:t>
            </a:r>
            <a:r>
              <a:rPr lang="fr-FR" sz="3600" b="1" dirty="0" err="1" smtClean="0">
                <a:hlinkClick r:id="rId6" action="ppaction://hlinksldjump"/>
              </a:rPr>
              <a:t>proprietarian</a:t>
            </a:r>
            <a:r>
              <a:rPr lang="fr-FR" sz="3600" b="1" dirty="0" smtClean="0">
                <a:hlinkClick r:id="rId6" action="ppaction://hlinksldjump"/>
              </a:rPr>
              <a:t> societies: the French Revolution and the invention of modern property</a:t>
            </a:r>
            <a:endParaRPr lang="fr-FR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144831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600" b="1" dirty="0" smtClean="0">
                <a:latin typeface="+mn-lt"/>
              </a:rPr>
              <a:t>The </a:t>
            </a:r>
            <a:r>
              <a:rPr lang="fr-FR" sz="3600" b="1" dirty="0" err="1" smtClean="0">
                <a:latin typeface="+mn-lt"/>
              </a:rPr>
              <a:t>changing</a:t>
            </a:r>
            <a:r>
              <a:rPr lang="fr-FR" sz="3600" b="1" dirty="0" smtClean="0">
                <a:latin typeface="+mn-lt"/>
              </a:rPr>
              <a:t> size of the </a:t>
            </a:r>
            <a:r>
              <a:rPr lang="fr-FR" sz="3600" b="1" dirty="0" err="1" smtClean="0">
                <a:latin typeface="+mn-lt"/>
              </a:rPr>
              <a:t>clergy</a:t>
            </a:r>
            <a:r>
              <a:rPr lang="fr-FR" sz="3600" b="1" dirty="0" smtClean="0">
                <a:latin typeface="+mn-lt"/>
              </a:rPr>
              <a:t> and </a:t>
            </a:r>
            <a:r>
              <a:rPr lang="fr-FR" sz="3600" b="1" dirty="0" err="1" smtClean="0">
                <a:latin typeface="+mn-lt"/>
              </a:rPr>
              <a:t>nobility</a:t>
            </a:r>
            <a:r>
              <a:rPr lang="fr-FR" sz="3600" b="1" dirty="0" smtClean="0">
                <a:latin typeface="+mn-lt"/>
              </a:rPr>
              <a:t> in European societies of </a:t>
            </a:r>
            <a:r>
              <a:rPr lang="fr-FR" sz="3600" b="1" dirty="0" err="1" smtClean="0">
                <a:latin typeface="+mn-lt"/>
              </a:rPr>
              <a:t>orders</a:t>
            </a:r>
            <a:r>
              <a:rPr lang="fr-FR" sz="3600" b="1" dirty="0" smtClean="0">
                <a:latin typeface="+mn-lt"/>
              </a:rPr>
              <a:t>: the case of France</a:t>
            </a:r>
            <a:endParaRPr lang="fr-FR" sz="3600" b="1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In France, Britain and </a:t>
            </a:r>
            <a:r>
              <a:rPr lang="fr-FR" dirty="0" err="1" smtClean="0"/>
              <a:t>most</a:t>
            </a:r>
            <a:r>
              <a:rPr lang="fr-FR" dirty="0" smtClean="0"/>
              <a:t> European countries, no </a:t>
            </a:r>
            <a:r>
              <a:rPr lang="fr-FR" dirty="0" err="1" smtClean="0"/>
              <a:t>systematic</a:t>
            </a:r>
            <a:r>
              <a:rPr lang="fr-FR" dirty="0" smtClean="0"/>
              <a:t> census was </a:t>
            </a:r>
            <a:r>
              <a:rPr lang="fr-FR" dirty="0" err="1" smtClean="0"/>
              <a:t>organized</a:t>
            </a:r>
            <a:r>
              <a:rPr lang="fr-FR" dirty="0" smtClean="0"/>
              <a:t> </a:t>
            </a:r>
            <a:r>
              <a:rPr lang="fr-FR" dirty="0" err="1" smtClean="0"/>
              <a:t>until</a:t>
            </a:r>
            <a:r>
              <a:rPr lang="fr-FR" dirty="0" smtClean="0"/>
              <a:t> 19c. </a:t>
            </a:r>
            <a:r>
              <a:rPr lang="fr-FR" dirty="0" err="1"/>
              <a:t>N</a:t>
            </a:r>
            <a:r>
              <a:rPr lang="fr-FR" dirty="0" err="1" smtClean="0"/>
              <a:t>obody</a:t>
            </a:r>
            <a:r>
              <a:rPr lang="fr-FR" dirty="0" smtClean="0"/>
              <a:t> </a:t>
            </a:r>
            <a:r>
              <a:rPr lang="fr-FR" dirty="0" err="1" smtClean="0"/>
              <a:t>knows</a:t>
            </a:r>
            <a:r>
              <a:rPr lang="fr-FR" dirty="0" smtClean="0"/>
              <a:t> the exact size of the </a:t>
            </a:r>
            <a:r>
              <a:rPr lang="fr-FR" dirty="0" err="1" smtClean="0"/>
              <a:t>nobility</a:t>
            </a:r>
            <a:r>
              <a:rPr lang="fr-FR" dirty="0" smtClean="0"/>
              <a:t> and the </a:t>
            </a:r>
            <a:r>
              <a:rPr lang="fr-FR" dirty="0" err="1" smtClean="0"/>
              <a:t>clergy</a:t>
            </a:r>
            <a:r>
              <a:rPr lang="fr-FR" dirty="0" smtClean="0"/>
              <a:t> in the 15c-18c</a:t>
            </a:r>
          </a:p>
          <a:p>
            <a:r>
              <a:rPr lang="fr-FR" dirty="0" err="1" smtClean="0"/>
              <a:t>Although</a:t>
            </a:r>
            <a:r>
              <a:rPr lang="fr-FR" dirty="0" smtClean="0"/>
              <a:t> </a:t>
            </a:r>
            <a:r>
              <a:rPr lang="fr-FR" dirty="0" err="1" smtClean="0"/>
              <a:t>there</a:t>
            </a:r>
            <a:r>
              <a:rPr lang="fr-FR" dirty="0" smtClean="0"/>
              <a:t> is </a:t>
            </a:r>
            <a:r>
              <a:rPr lang="fr-FR" dirty="0" err="1" smtClean="0"/>
              <a:t>considerable</a:t>
            </a:r>
            <a:r>
              <a:rPr lang="fr-FR" dirty="0" smtClean="0"/>
              <a:t> </a:t>
            </a:r>
            <a:r>
              <a:rPr lang="fr-FR" dirty="0" err="1" smtClean="0"/>
              <a:t>uncertainty</a:t>
            </a:r>
            <a:r>
              <a:rPr lang="fr-FR" dirty="0" smtClean="0"/>
              <a:t> about the exact </a:t>
            </a:r>
            <a:r>
              <a:rPr lang="fr-FR" dirty="0" err="1" smtClean="0"/>
              <a:t>levels</a:t>
            </a:r>
            <a:r>
              <a:rPr lang="fr-FR" dirty="0" smtClean="0"/>
              <a:t>, </a:t>
            </a:r>
            <a:r>
              <a:rPr lang="fr-FR" dirty="0" err="1" smtClean="0"/>
              <a:t>there</a:t>
            </a:r>
            <a:r>
              <a:rPr lang="fr-FR" dirty="0" smtClean="0"/>
              <a:t> is a relative consensus about the </a:t>
            </a:r>
            <a:r>
              <a:rPr lang="fr-FR" dirty="0" err="1" smtClean="0"/>
              <a:t>orders</a:t>
            </a:r>
            <a:r>
              <a:rPr lang="fr-FR" dirty="0" smtClean="0"/>
              <a:t> of magnitude and about the </a:t>
            </a:r>
            <a:r>
              <a:rPr lang="fr-FR" dirty="0" err="1" smtClean="0"/>
              <a:t>downward</a:t>
            </a:r>
            <a:r>
              <a:rPr lang="fr-FR" dirty="0" smtClean="0"/>
              <a:t> trend in the size of the </a:t>
            </a:r>
            <a:r>
              <a:rPr lang="fr-FR" dirty="0" err="1" smtClean="0"/>
              <a:t>nobility</a:t>
            </a:r>
            <a:r>
              <a:rPr lang="fr-FR" dirty="0" smtClean="0"/>
              <a:t> and the </a:t>
            </a:r>
            <a:r>
              <a:rPr lang="fr-FR" dirty="0" err="1" smtClean="0"/>
              <a:t>clergy</a:t>
            </a:r>
            <a:r>
              <a:rPr lang="fr-FR" dirty="0" smtClean="0"/>
              <a:t> </a:t>
            </a:r>
            <a:r>
              <a:rPr lang="fr-FR" dirty="0" err="1" smtClean="0"/>
              <a:t>during</a:t>
            </a:r>
            <a:r>
              <a:rPr lang="fr-FR" dirty="0" smtClean="0"/>
              <a:t> the 17c-18c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20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534" y="0"/>
            <a:ext cx="111269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10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419" y="0"/>
            <a:ext cx="104171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36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500" y="0"/>
            <a:ext cx="10659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84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78565" y="536713"/>
            <a:ext cx="10515600" cy="5317435"/>
          </a:xfrm>
        </p:spPr>
        <p:txBody>
          <a:bodyPr/>
          <a:lstStyle/>
          <a:p>
            <a:r>
              <a:rPr lang="fr-FR" b="1" dirty="0" smtClean="0"/>
              <a:t>How </a:t>
            </a:r>
            <a:r>
              <a:rPr lang="fr-FR" b="1" dirty="0" err="1" smtClean="0"/>
              <a:t>can</a:t>
            </a:r>
            <a:r>
              <a:rPr lang="fr-FR" b="1" dirty="0" smtClean="0"/>
              <a:t> we </a:t>
            </a:r>
            <a:r>
              <a:rPr lang="fr-FR" b="1" dirty="0" err="1" smtClean="0"/>
              <a:t>explain</a:t>
            </a:r>
            <a:r>
              <a:rPr lang="fr-FR" b="1" dirty="0" smtClean="0"/>
              <a:t> the </a:t>
            </a:r>
            <a:r>
              <a:rPr lang="fr-FR" b="1" dirty="0" err="1" smtClean="0"/>
              <a:t>decline</a:t>
            </a:r>
            <a:r>
              <a:rPr lang="fr-FR" b="1" dirty="0" smtClean="0"/>
              <a:t> in the size of the </a:t>
            </a:r>
            <a:r>
              <a:rPr lang="fr-FR" b="1" dirty="0" err="1" smtClean="0"/>
              <a:t>nobility</a:t>
            </a:r>
            <a:r>
              <a:rPr lang="fr-FR" b="1" dirty="0" smtClean="0"/>
              <a:t>?</a:t>
            </a:r>
          </a:p>
          <a:p>
            <a:r>
              <a:rPr lang="fr-FR" dirty="0" smtClean="0"/>
              <a:t>Large </a:t>
            </a:r>
            <a:r>
              <a:rPr lang="fr-FR" dirty="0" err="1" smtClean="0"/>
              <a:t>demographic</a:t>
            </a:r>
            <a:r>
              <a:rPr lang="fr-FR" dirty="0" smtClean="0"/>
              <a:t> rise of the population (</a:t>
            </a:r>
            <a:r>
              <a:rPr lang="fr-FR" dirty="0" err="1" smtClean="0"/>
              <a:t>deforestation</a:t>
            </a:r>
            <a:r>
              <a:rPr lang="fr-FR" dirty="0" smtClean="0"/>
              <a:t>, new </a:t>
            </a:r>
            <a:r>
              <a:rPr lang="fr-FR" dirty="0" err="1" smtClean="0"/>
              <a:t>territories</a:t>
            </a:r>
            <a:r>
              <a:rPr lang="fr-FR" dirty="0" smtClean="0"/>
              <a:t>, new </a:t>
            </a:r>
            <a:r>
              <a:rPr lang="fr-FR" dirty="0" err="1" smtClean="0"/>
              <a:t>economic</a:t>
            </a:r>
            <a:r>
              <a:rPr lang="fr-FR" dirty="0" smtClean="0"/>
              <a:t> </a:t>
            </a:r>
            <a:r>
              <a:rPr lang="fr-FR" dirty="0" err="1" smtClean="0"/>
              <a:t>sectors</a:t>
            </a:r>
            <a:r>
              <a:rPr lang="fr-FR" dirty="0" smtClean="0"/>
              <a:t>, etc.)</a:t>
            </a:r>
          </a:p>
          <a:p>
            <a:r>
              <a:rPr lang="fr-FR" dirty="0" err="1" smtClean="0"/>
              <a:t>Beginning</a:t>
            </a:r>
            <a:r>
              <a:rPr lang="fr-FR" dirty="0" smtClean="0"/>
              <a:t> in the 1660s-1680s (Louis XIV), </a:t>
            </a:r>
            <a:r>
              <a:rPr lang="fr-FR" dirty="0" err="1" smtClean="0"/>
              <a:t>there</a:t>
            </a:r>
            <a:r>
              <a:rPr lang="fr-FR" dirty="0" smtClean="0"/>
              <a:t> is a </a:t>
            </a:r>
            <a:r>
              <a:rPr lang="fr-FR" dirty="0" err="1" smtClean="0"/>
              <a:t>clear</a:t>
            </a:r>
            <a:r>
              <a:rPr lang="fr-FR" dirty="0" smtClean="0"/>
              <a:t> </a:t>
            </a:r>
            <a:r>
              <a:rPr lang="fr-FR" dirty="0" err="1" smtClean="0"/>
              <a:t>attempt</a:t>
            </a:r>
            <a:r>
              <a:rPr lang="fr-FR" dirty="0" smtClean="0"/>
              <a:t> by the </a:t>
            </a:r>
            <a:r>
              <a:rPr lang="fr-FR" dirty="0" err="1" smtClean="0"/>
              <a:t>absolute</a:t>
            </a:r>
            <a:r>
              <a:rPr lang="fr-FR" dirty="0" smtClean="0"/>
              <a:t> </a:t>
            </a:r>
            <a:r>
              <a:rPr lang="fr-FR" dirty="0" err="1" smtClean="0"/>
              <a:t>monarchy</a:t>
            </a:r>
            <a:r>
              <a:rPr lang="fr-FR" dirty="0" smtClean="0"/>
              <a:t> to </a:t>
            </a:r>
            <a:r>
              <a:rPr lang="fr-FR" dirty="0" err="1" smtClean="0"/>
              <a:t>restrict</a:t>
            </a:r>
            <a:r>
              <a:rPr lang="fr-FR" dirty="0" smtClean="0"/>
              <a:t> the size of the </a:t>
            </a:r>
            <a:r>
              <a:rPr lang="fr-FR" dirty="0" err="1" smtClean="0"/>
              <a:t>priliveged</a:t>
            </a:r>
            <a:r>
              <a:rPr lang="fr-FR" dirty="0" smtClean="0"/>
              <a:t> groups (</a:t>
            </a:r>
            <a:r>
              <a:rPr lang="fr-FR" dirty="0" err="1" smtClean="0"/>
              <a:t>partly</a:t>
            </a:r>
            <a:r>
              <a:rPr lang="fr-FR" dirty="0" smtClean="0"/>
              <a:t> for fiscal </a:t>
            </a:r>
            <a:r>
              <a:rPr lang="fr-FR" dirty="0" err="1" smtClean="0"/>
              <a:t>reasons</a:t>
            </a:r>
            <a:r>
              <a:rPr lang="fr-FR" dirty="0" smtClean="0"/>
              <a:t>): « official » </a:t>
            </a:r>
            <a:r>
              <a:rPr lang="fr-FR" dirty="0" err="1" smtClean="0"/>
              <a:t>proofs</a:t>
            </a:r>
            <a:r>
              <a:rPr lang="fr-FR" dirty="0" smtClean="0"/>
              <a:t> of the </a:t>
            </a:r>
            <a:r>
              <a:rPr lang="fr-FR" dirty="0" err="1" smtClean="0"/>
              <a:t>nobility</a:t>
            </a:r>
            <a:r>
              <a:rPr lang="fr-FR" dirty="0" smtClean="0"/>
              <a:t> </a:t>
            </a:r>
            <a:r>
              <a:rPr lang="fr-FR" dirty="0" err="1" smtClean="0"/>
              <a:t>status</a:t>
            </a:r>
            <a:r>
              <a:rPr lang="fr-FR" dirty="0" smtClean="0"/>
              <a:t>, etc.</a:t>
            </a:r>
          </a:p>
          <a:p>
            <a:r>
              <a:rPr lang="fr-FR" dirty="0" err="1" smtClean="0"/>
              <a:t>Malthusian</a:t>
            </a:r>
            <a:r>
              <a:rPr lang="fr-FR" dirty="0" smtClean="0"/>
              <a:t> </a:t>
            </a:r>
            <a:r>
              <a:rPr lang="fr-FR" dirty="0" err="1" smtClean="0"/>
              <a:t>strategies</a:t>
            </a:r>
            <a:r>
              <a:rPr lang="fr-FR" dirty="0" smtClean="0"/>
              <a:t> by the </a:t>
            </a:r>
            <a:r>
              <a:rPr lang="fr-FR" dirty="0" err="1" smtClean="0"/>
              <a:t>nobility</a:t>
            </a:r>
            <a:r>
              <a:rPr lang="fr-FR" dirty="0" smtClean="0"/>
              <a:t> </a:t>
            </a:r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err="1" smtClean="0"/>
              <a:t>seem</a:t>
            </a:r>
            <a:r>
              <a:rPr lang="fr-FR" dirty="0" smtClean="0"/>
              <a:t> to have a </a:t>
            </a:r>
            <a:r>
              <a:rPr lang="fr-FR" dirty="0" err="1" smtClean="0"/>
              <a:t>played</a:t>
            </a:r>
            <a:r>
              <a:rPr lang="fr-FR" dirty="0" smtClean="0"/>
              <a:t> </a:t>
            </a:r>
            <a:r>
              <a:rPr lang="fr-FR" dirty="0" err="1" smtClean="0"/>
              <a:t>role</a:t>
            </a:r>
            <a:r>
              <a:rPr lang="fr-FR" dirty="0" smtClean="0"/>
              <a:t>: </a:t>
            </a:r>
            <a:r>
              <a:rPr lang="fr-FR" dirty="0" err="1" smtClean="0"/>
              <a:t>fewer</a:t>
            </a:r>
            <a:r>
              <a:rPr lang="fr-FR" dirty="0" smtClean="0"/>
              <a:t> </a:t>
            </a:r>
            <a:r>
              <a:rPr lang="fr-FR" dirty="0" err="1" smtClean="0"/>
              <a:t>children</a:t>
            </a:r>
            <a:r>
              <a:rPr lang="fr-FR" dirty="0" smtClean="0"/>
              <a:t> + </a:t>
            </a:r>
            <a:r>
              <a:rPr lang="fr-FR" dirty="0" err="1" smtClean="0"/>
              <a:t>primogeniture</a:t>
            </a:r>
            <a:r>
              <a:rPr lang="fr-FR" dirty="0" smtClean="0"/>
              <a:t>, due to </a:t>
            </a:r>
            <a:r>
              <a:rPr lang="fr-FR" dirty="0" err="1" smtClean="0"/>
              <a:t>defensive</a:t>
            </a:r>
            <a:r>
              <a:rPr lang="fr-FR" dirty="0" smtClean="0"/>
              <a:t> </a:t>
            </a:r>
            <a:r>
              <a:rPr lang="fr-FR" dirty="0" err="1" smtClean="0"/>
              <a:t>reasons</a:t>
            </a:r>
            <a:r>
              <a:rPr lang="fr-FR" dirty="0" smtClean="0"/>
              <a:t> (</a:t>
            </a:r>
            <a:r>
              <a:rPr lang="fr-FR" dirty="0" err="1" smtClean="0"/>
              <a:t>nobility</a:t>
            </a:r>
            <a:r>
              <a:rPr lang="fr-FR" dirty="0" smtClean="0"/>
              <a:t> </a:t>
            </a:r>
            <a:r>
              <a:rPr lang="fr-FR" dirty="0" err="1" smtClean="0"/>
              <a:t>response</a:t>
            </a:r>
            <a:r>
              <a:rPr lang="fr-FR" dirty="0" smtClean="0"/>
              <a:t> to the </a:t>
            </a:r>
            <a:r>
              <a:rPr lang="fr-FR" dirty="0" err="1" smtClean="0"/>
              <a:t>competition</a:t>
            </a:r>
            <a:r>
              <a:rPr lang="fr-FR" dirty="0" smtClean="0"/>
              <a:t> of new </a:t>
            </a:r>
            <a:r>
              <a:rPr lang="fr-FR" dirty="0" err="1" smtClean="0"/>
              <a:t>elites</a:t>
            </a:r>
            <a:r>
              <a:rPr lang="fr-FR" dirty="0" smtClean="0"/>
              <a:t>) and/or offensive </a:t>
            </a:r>
            <a:r>
              <a:rPr lang="fr-FR" dirty="0" err="1" smtClean="0"/>
              <a:t>reasons</a:t>
            </a:r>
            <a:r>
              <a:rPr lang="fr-FR" dirty="0" smtClean="0"/>
              <a:t> (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centralized</a:t>
            </a:r>
            <a:r>
              <a:rPr lang="fr-FR" dirty="0" smtClean="0"/>
              <a:t> state power, no </a:t>
            </a:r>
            <a:r>
              <a:rPr lang="fr-FR" dirty="0" err="1" smtClean="0"/>
              <a:t>need</a:t>
            </a:r>
            <a:r>
              <a:rPr lang="fr-FR" dirty="0" smtClean="0"/>
              <a:t> to have </a:t>
            </a:r>
            <a:r>
              <a:rPr lang="fr-FR" dirty="0" err="1" smtClean="0"/>
              <a:t>many</a:t>
            </a:r>
            <a:r>
              <a:rPr lang="fr-FR" dirty="0" smtClean="0"/>
              <a:t> sons to take </a:t>
            </a:r>
            <a:r>
              <a:rPr lang="fr-FR" dirty="0" err="1" smtClean="0"/>
              <a:t>arms</a:t>
            </a:r>
            <a:r>
              <a:rPr lang="fr-FR" dirty="0" smtClean="0"/>
              <a:t> in </a:t>
            </a:r>
            <a:r>
              <a:rPr lang="fr-FR" dirty="0" err="1" smtClean="0"/>
              <a:t>order</a:t>
            </a:r>
            <a:r>
              <a:rPr lang="fr-FR" dirty="0" smtClean="0"/>
              <a:t> to </a:t>
            </a:r>
            <a:r>
              <a:rPr lang="fr-FR" dirty="0" err="1" smtClean="0"/>
              <a:t>protect</a:t>
            </a:r>
            <a:r>
              <a:rPr lang="fr-FR" dirty="0" smtClean="0"/>
              <a:t> </a:t>
            </a:r>
            <a:r>
              <a:rPr lang="fr-FR" dirty="0" err="1" smtClean="0"/>
              <a:t>one’s</a:t>
            </a:r>
            <a:r>
              <a:rPr lang="fr-FR" dirty="0" smtClean="0"/>
              <a:t> property) 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593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59548" cy="1325563"/>
          </a:xfrm>
        </p:spPr>
        <p:txBody>
          <a:bodyPr/>
          <a:lstStyle/>
          <a:p>
            <a:pPr algn="ctr"/>
            <a:r>
              <a:rPr lang="fr-FR" b="1" dirty="0" err="1" smtClean="0">
                <a:latin typeface="+mn-lt"/>
              </a:rPr>
              <a:t>Nobility</a:t>
            </a:r>
            <a:r>
              <a:rPr lang="fr-FR" b="1" dirty="0" smtClean="0">
                <a:latin typeface="+mn-lt"/>
              </a:rPr>
              <a:t> and </a:t>
            </a:r>
            <a:r>
              <a:rPr lang="fr-FR" b="1" dirty="0" err="1" smtClean="0">
                <a:latin typeface="+mn-lt"/>
              </a:rPr>
              <a:t>clergy</a:t>
            </a:r>
            <a:r>
              <a:rPr lang="fr-FR" b="1" dirty="0" smtClean="0">
                <a:latin typeface="+mn-lt"/>
              </a:rPr>
              <a:t> as property-</a:t>
            </a:r>
            <a:r>
              <a:rPr lang="fr-FR" b="1" dirty="0" err="1" smtClean="0">
                <a:latin typeface="+mn-lt"/>
              </a:rPr>
              <a:t>owning</a:t>
            </a:r>
            <a:r>
              <a:rPr lang="fr-FR" b="1" dirty="0" smtClean="0">
                <a:latin typeface="+mn-lt"/>
              </a:rPr>
              <a:t> classes</a:t>
            </a:r>
            <a:endParaRPr lang="fr-FR" b="1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199" y="1825625"/>
            <a:ext cx="10830339" cy="4351338"/>
          </a:xfrm>
        </p:spPr>
        <p:txBody>
          <a:bodyPr/>
          <a:lstStyle/>
          <a:p>
            <a:r>
              <a:rPr lang="fr-FR" dirty="0" smtClean="0"/>
              <a:t>The </a:t>
            </a:r>
            <a:r>
              <a:rPr lang="fr-FR" dirty="0" err="1" smtClean="0"/>
              <a:t>nobility</a:t>
            </a:r>
            <a:r>
              <a:rPr lang="fr-FR" dirty="0" smtClean="0"/>
              <a:t> and the </a:t>
            </a:r>
            <a:r>
              <a:rPr lang="fr-FR" dirty="0" err="1" smtClean="0"/>
              <a:t>clergy</a:t>
            </a:r>
            <a:r>
              <a:rPr lang="fr-FR" dirty="0" smtClean="0"/>
              <a:t> made up </a:t>
            </a:r>
            <a:r>
              <a:rPr lang="fr-FR" dirty="0" err="1" smtClean="0"/>
              <a:t>only</a:t>
            </a:r>
            <a:r>
              <a:rPr lang="fr-FR" dirty="0" smtClean="0"/>
              <a:t> 1%-2% of total population in 18th century France, but </a:t>
            </a:r>
            <a:r>
              <a:rPr lang="fr-FR" dirty="0" err="1" smtClean="0"/>
              <a:t>they</a:t>
            </a:r>
            <a:r>
              <a:rPr lang="fr-FR" dirty="0" smtClean="0"/>
              <a:t> </a:t>
            </a:r>
            <a:r>
              <a:rPr lang="fr-FR" dirty="0" err="1" smtClean="0"/>
              <a:t>owned</a:t>
            </a:r>
            <a:r>
              <a:rPr lang="fr-FR" dirty="0" smtClean="0"/>
              <a:t> over 50% of total land and wealth</a:t>
            </a:r>
          </a:p>
          <a:p>
            <a:r>
              <a:rPr lang="fr-FR" dirty="0" err="1" smtClean="0"/>
              <a:t>Nobility</a:t>
            </a:r>
            <a:r>
              <a:rPr lang="fr-FR" dirty="0" smtClean="0"/>
              <a:t>: about 25%-30% of total property (up to 50% </a:t>
            </a:r>
            <a:r>
              <a:rPr lang="fr-FR" dirty="0" err="1" smtClean="0"/>
              <a:t>among</a:t>
            </a:r>
            <a:r>
              <a:rPr lang="fr-FR" dirty="0" smtClean="0"/>
              <a:t> top 0,1% property </a:t>
            </a:r>
            <a:r>
              <a:rPr lang="fr-FR" dirty="0" err="1" smtClean="0"/>
              <a:t>owners</a:t>
            </a:r>
            <a:r>
              <a:rPr lang="fr-FR" dirty="0" smtClean="0"/>
              <a:t>)</a:t>
            </a:r>
          </a:p>
          <a:p>
            <a:r>
              <a:rPr lang="fr-FR" dirty="0" err="1" smtClean="0"/>
              <a:t>Clergy</a:t>
            </a:r>
            <a:r>
              <a:rPr lang="fr-FR" dirty="0" smtClean="0"/>
              <a:t>: about 25% of total property (</a:t>
            </a:r>
            <a:r>
              <a:rPr lang="fr-FR" dirty="0" err="1" smtClean="0"/>
              <a:t>including</a:t>
            </a:r>
            <a:r>
              <a:rPr lang="fr-FR" dirty="0" smtClean="0"/>
              <a:t> </a:t>
            </a:r>
            <a:r>
              <a:rPr lang="fr-FR" dirty="0" err="1" smtClean="0"/>
              <a:t>capitalization</a:t>
            </a:r>
            <a:r>
              <a:rPr lang="fr-FR" dirty="0" smtClean="0"/>
              <a:t> of </a:t>
            </a:r>
            <a:r>
              <a:rPr lang="fr-FR" dirty="0" err="1" smtClean="0"/>
              <a:t>ecclesiatical</a:t>
            </a:r>
            <a:r>
              <a:rPr lang="fr-FR" dirty="0" smtClean="0"/>
              <a:t> </a:t>
            </a:r>
            <a:r>
              <a:rPr lang="fr-FR" dirty="0" err="1" smtClean="0"/>
              <a:t>tythe</a:t>
            </a:r>
            <a:r>
              <a:rPr lang="fr-FR" dirty="0" smtClean="0"/>
              <a:t> (dîme): the Church as a quasi-state)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24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535" y="0"/>
            <a:ext cx="111289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86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047" y="0"/>
            <a:ext cx="112519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40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6287" y="127381"/>
            <a:ext cx="11072191" cy="841883"/>
          </a:xfrm>
        </p:spPr>
        <p:txBody>
          <a:bodyPr>
            <a:noAutofit/>
          </a:bodyPr>
          <a:lstStyle/>
          <a:p>
            <a:pPr algn="ctr"/>
            <a:r>
              <a:rPr lang="fr-FR" sz="3600" b="1" dirty="0" smtClean="0">
                <a:latin typeface="+mn-lt"/>
              </a:rPr>
              <a:t>From </a:t>
            </a:r>
            <a:r>
              <a:rPr lang="fr-FR" sz="3600" b="1" dirty="0" err="1" smtClean="0">
                <a:latin typeface="+mn-lt"/>
              </a:rPr>
              <a:t>ternary</a:t>
            </a:r>
            <a:r>
              <a:rPr lang="fr-FR" sz="3600" b="1" dirty="0" smtClean="0">
                <a:latin typeface="+mn-lt"/>
              </a:rPr>
              <a:t> to </a:t>
            </a:r>
            <a:r>
              <a:rPr lang="fr-FR" sz="3600" b="1" dirty="0" err="1" smtClean="0">
                <a:latin typeface="+mn-lt"/>
              </a:rPr>
              <a:t>proprietarian</a:t>
            </a:r>
            <a:r>
              <a:rPr lang="fr-FR" sz="3600" b="1" dirty="0" smtClean="0">
                <a:latin typeface="+mn-lt"/>
              </a:rPr>
              <a:t> societies: the French Revolution &amp; the invention of modern property</a:t>
            </a:r>
            <a:endParaRPr lang="fr-FR" sz="3600" b="1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277377"/>
            <a:ext cx="11960352" cy="5207699"/>
          </a:xfrm>
        </p:spPr>
        <p:txBody>
          <a:bodyPr>
            <a:normAutofit/>
          </a:bodyPr>
          <a:lstStyle/>
          <a:p>
            <a:r>
              <a:rPr lang="fr-FR" dirty="0" smtClean="0"/>
              <a:t>In </a:t>
            </a:r>
            <a:r>
              <a:rPr lang="fr-FR" dirty="0" err="1" smtClean="0"/>
              <a:t>ternary</a:t>
            </a:r>
            <a:r>
              <a:rPr lang="fr-FR" dirty="0" smtClean="0"/>
              <a:t> </a:t>
            </a:r>
            <a:r>
              <a:rPr lang="fr-FR" dirty="0"/>
              <a:t>societies, property rights and </a:t>
            </a:r>
            <a:r>
              <a:rPr lang="fr-FR" dirty="0" err="1"/>
              <a:t>political</a:t>
            </a:r>
            <a:r>
              <a:rPr lang="fr-FR" dirty="0"/>
              <a:t> rights are </a:t>
            </a:r>
            <a:r>
              <a:rPr lang="fr-FR" dirty="0" err="1"/>
              <a:t>inextricably</a:t>
            </a:r>
            <a:r>
              <a:rPr lang="fr-FR" dirty="0"/>
              <a:t> and </a:t>
            </a:r>
            <a:r>
              <a:rPr lang="fr-FR" dirty="0" err="1"/>
              <a:t>directly</a:t>
            </a:r>
            <a:r>
              <a:rPr lang="fr-FR" dirty="0"/>
              <a:t> </a:t>
            </a:r>
            <a:r>
              <a:rPr lang="fr-FR" dirty="0" err="1"/>
              <a:t>linked</a:t>
            </a:r>
            <a:r>
              <a:rPr lang="fr-FR" dirty="0"/>
              <a:t>. </a:t>
            </a:r>
            <a:r>
              <a:rPr lang="fr-FR" dirty="0" smtClean="0"/>
              <a:t>The </a:t>
            </a:r>
            <a:r>
              <a:rPr lang="fr-FR" dirty="0" err="1" smtClean="0"/>
              <a:t>clergy</a:t>
            </a:r>
            <a:r>
              <a:rPr lang="fr-FR" dirty="0" smtClean="0"/>
              <a:t> &amp; the </a:t>
            </a:r>
            <a:r>
              <a:rPr lang="fr-FR" dirty="0" err="1" smtClean="0"/>
              <a:t>nobility</a:t>
            </a:r>
            <a:r>
              <a:rPr lang="fr-FR" dirty="0" smtClean="0"/>
              <a:t> are property-</a:t>
            </a:r>
            <a:r>
              <a:rPr lang="fr-FR" dirty="0" err="1" smtClean="0"/>
              <a:t>owning</a:t>
            </a:r>
            <a:r>
              <a:rPr lang="fr-FR" dirty="0" smtClean="0"/>
              <a:t> classes and </a:t>
            </a:r>
            <a:r>
              <a:rPr lang="fr-FR" dirty="0" err="1"/>
              <a:t>also</a:t>
            </a:r>
            <a:r>
              <a:rPr lang="fr-FR" dirty="0"/>
              <a:t> </a:t>
            </a:r>
            <a:r>
              <a:rPr lang="fr-FR" dirty="0" err="1"/>
              <a:t>exert</a:t>
            </a:r>
            <a:r>
              <a:rPr lang="fr-FR" dirty="0"/>
              <a:t> </a:t>
            </a:r>
            <a:r>
              <a:rPr lang="fr-FR" dirty="0" err="1"/>
              <a:t>political</a:t>
            </a:r>
            <a:r>
              <a:rPr lang="fr-FR" dirty="0"/>
              <a:t>, </a:t>
            </a:r>
            <a:r>
              <a:rPr lang="fr-FR" dirty="0" err="1"/>
              <a:t>military</a:t>
            </a:r>
            <a:r>
              <a:rPr lang="fr-FR" dirty="0"/>
              <a:t> and </a:t>
            </a:r>
            <a:r>
              <a:rPr lang="fr-FR" dirty="0" err="1"/>
              <a:t>judicial</a:t>
            </a:r>
            <a:r>
              <a:rPr lang="fr-FR" dirty="0"/>
              <a:t> power. </a:t>
            </a:r>
            <a:endParaRPr lang="fr-FR" dirty="0" smtClean="0"/>
          </a:p>
          <a:p>
            <a:r>
              <a:rPr lang="fr-FR" dirty="0" smtClean="0"/>
              <a:t>In </a:t>
            </a:r>
            <a:r>
              <a:rPr lang="fr-FR" dirty="0" err="1" smtClean="0"/>
              <a:t>contrast</a:t>
            </a:r>
            <a:r>
              <a:rPr lang="fr-FR" dirty="0" smtClean="0"/>
              <a:t>, </a:t>
            </a:r>
            <a:r>
              <a:rPr lang="fr-FR" dirty="0" err="1" smtClean="0"/>
              <a:t>proprietarian</a:t>
            </a:r>
            <a:r>
              <a:rPr lang="fr-FR" dirty="0" smtClean="0"/>
              <a:t> societies </a:t>
            </a:r>
            <a:r>
              <a:rPr lang="fr-FR" dirty="0" err="1" smtClean="0"/>
              <a:t>attempt</a:t>
            </a:r>
            <a:r>
              <a:rPr lang="fr-FR" dirty="0" smtClean="0"/>
              <a:t> to </a:t>
            </a:r>
            <a:r>
              <a:rPr lang="fr-FR" dirty="0" err="1" smtClean="0"/>
              <a:t>draw</a:t>
            </a:r>
            <a:r>
              <a:rPr lang="fr-FR" dirty="0" smtClean="0"/>
              <a:t> </a:t>
            </a:r>
            <a:r>
              <a:rPr lang="fr-FR" dirty="0" err="1" smtClean="0"/>
              <a:t>sharp</a:t>
            </a:r>
            <a:r>
              <a:rPr lang="fr-FR" dirty="0" smtClean="0"/>
              <a:t> distinction </a:t>
            </a:r>
            <a:r>
              <a:rPr lang="fr-FR" dirty="0" err="1" smtClean="0"/>
              <a:t>between</a:t>
            </a:r>
            <a:r>
              <a:rPr lang="fr-FR" dirty="0" smtClean="0"/>
              <a:t> property rights (open to </a:t>
            </a:r>
            <a:r>
              <a:rPr lang="fr-FR" dirty="0" err="1" smtClean="0"/>
              <a:t>everybody</a:t>
            </a:r>
            <a:r>
              <a:rPr lang="fr-FR" dirty="0" smtClean="0"/>
              <a:t>, under state protection) and </a:t>
            </a:r>
            <a:r>
              <a:rPr lang="fr-FR" dirty="0" err="1" smtClean="0"/>
              <a:t>political-military-judicial</a:t>
            </a:r>
            <a:r>
              <a:rPr lang="fr-FR" dirty="0" smtClean="0"/>
              <a:t> rights (</a:t>
            </a:r>
            <a:r>
              <a:rPr lang="fr-FR" dirty="0" err="1" smtClean="0"/>
              <a:t>regalian</a:t>
            </a:r>
            <a:r>
              <a:rPr lang="fr-FR" dirty="0" smtClean="0"/>
              <a:t> power </a:t>
            </a:r>
            <a:r>
              <a:rPr lang="fr-FR" dirty="0" err="1" smtClean="0"/>
              <a:t>becomes</a:t>
            </a:r>
            <a:r>
              <a:rPr lang="fr-FR" dirty="0" smtClean="0"/>
              <a:t> state </a:t>
            </a:r>
            <a:r>
              <a:rPr lang="fr-FR" dirty="0" err="1" smtClean="0"/>
              <a:t>monopoly</a:t>
            </a:r>
            <a:r>
              <a:rPr lang="fr-FR" dirty="0" smtClean="0"/>
              <a:t>)</a:t>
            </a:r>
          </a:p>
          <a:p>
            <a:r>
              <a:rPr lang="fr-FR" dirty="0"/>
              <a:t>I</a:t>
            </a:r>
            <a:r>
              <a:rPr lang="fr-FR" dirty="0" smtClean="0"/>
              <a:t>n </a:t>
            </a:r>
            <a:r>
              <a:rPr lang="fr-FR" dirty="0" err="1" smtClean="0"/>
              <a:t>order</a:t>
            </a:r>
            <a:r>
              <a:rPr lang="fr-FR" dirty="0" smtClean="0"/>
              <a:t> to </a:t>
            </a:r>
            <a:r>
              <a:rPr lang="fr-FR" dirty="0" err="1" smtClean="0"/>
              <a:t>better</a:t>
            </a:r>
            <a:r>
              <a:rPr lang="fr-FR" dirty="0" smtClean="0"/>
              <a:t> </a:t>
            </a:r>
            <a:r>
              <a:rPr lang="fr-FR" dirty="0" err="1" smtClean="0"/>
              <a:t>understand</a:t>
            </a:r>
            <a:r>
              <a:rPr lang="fr-FR" dirty="0" smtClean="0"/>
              <a:t> the « </a:t>
            </a:r>
            <a:r>
              <a:rPr lang="fr-FR" dirty="0" err="1" smtClean="0"/>
              <a:t>great</a:t>
            </a:r>
            <a:r>
              <a:rPr lang="fr-FR" dirty="0" smtClean="0"/>
              <a:t> </a:t>
            </a:r>
            <a:r>
              <a:rPr lang="fr-FR" dirty="0" err="1" smtClean="0"/>
              <a:t>demarcation</a:t>
            </a:r>
            <a:r>
              <a:rPr lang="fr-FR" dirty="0" smtClean="0"/>
              <a:t> » </a:t>
            </a:r>
            <a:r>
              <a:rPr lang="fr-FR" dirty="0" err="1" smtClean="0"/>
              <a:t>between</a:t>
            </a:r>
            <a:r>
              <a:rPr lang="fr-FR" dirty="0" smtClean="0"/>
              <a:t> </a:t>
            </a:r>
            <a:r>
              <a:rPr lang="fr-FR" dirty="0" err="1" smtClean="0"/>
              <a:t>ternary</a:t>
            </a:r>
            <a:r>
              <a:rPr lang="fr-FR" dirty="0" smtClean="0"/>
              <a:t> and </a:t>
            </a:r>
            <a:r>
              <a:rPr lang="fr-FR" dirty="0" err="1" smtClean="0"/>
              <a:t>proprietarian</a:t>
            </a:r>
            <a:r>
              <a:rPr lang="fr-FR" dirty="0" smtClean="0"/>
              <a:t> societies, </a:t>
            </a:r>
            <a:r>
              <a:rPr lang="fr-FR" dirty="0" err="1"/>
              <a:t>l</a:t>
            </a:r>
            <a:r>
              <a:rPr lang="fr-FR" dirty="0" err="1" smtClean="0"/>
              <a:t>et’s</a:t>
            </a:r>
            <a:r>
              <a:rPr lang="fr-FR" dirty="0" smtClean="0"/>
              <a:t> </a:t>
            </a:r>
            <a:r>
              <a:rPr lang="fr-FR" dirty="0" err="1" smtClean="0"/>
              <a:t>start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the </a:t>
            </a:r>
            <a:r>
              <a:rPr lang="fr-FR" dirty="0" err="1" smtClean="0"/>
              <a:t>following</a:t>
            </a:r>
            <a:r>
              <a:rPr lang="fr-FR" dirty="0" smtClean="0"/>
              <a:t> book:  R. </a:t>
            </a:r>
            <a:r>
              <a:rPr lang="fr-FR" dirty="0" err="1" smtClean="0"/>
              <a:t>Blaufard</a:t>
            </a:r>
            <a:r>
              <a:rPr lang="fr-FR" dirty="0" smtClean="0"/>
              <a:t>, </a:t>
            </a:r>
            <a:r>
              <a:rPr lang="fr-FR" altLang="fr-FR" b="1" i="1" dirty="0"/>
              <a:t>The Great </a:t>
            </a:r>
            <a:r>
              <a:rPr lang="fr-FR" altLang="fr-FR" b="1" i="1" dirty="0" err="1"/>
              <a:t>Demarcation</a:t>
            </a:r>
            <a:r>
              <a:rPr lang="fr-FR" altLang="fr-FR" b="1" i="1" dirty="0"/>
              <a:t>: The French </a:t>
            </a:r>
            <a:r>
              <a:rPr lang="fr-FR" altLang="fr-FR" b="1" i="1" dirty="0" err="1"/>
              <a:t>Revolution</a:t>
            </a:r>
            <a:r>
              <a:rPr lang="fr-FR" altLang="fr-FR" b="1" i="1" dirty="0"/>
              <a:t> and the Invention of Modern </a:t>
            </a:r>
            <a:r>
              <a:rPr lang="fr-FR" altLang="fr-FR" b="1" i="1" dirty="0" err="1"/>
              <a:t>Property</a:t>
            </a:r>
            <a:r>
              <a:rPr lang="fr-FR" altLang="fr-FR" i="1" dirty="0"/>
              <a:t> </a:t>
            </a:r>
            <a:r>
              <a:rPr lang="fr-FR" altLang="fr-FR" dirty="0" smtClean="0"/>
              <a:t> (Oxford UP </a:t>
            </a:r>
            <a:r>
              <a:rPr lang="fr-FR" altLang="fr-FR" dirty="0"/>
              <a:t>2014)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2338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Espace réservé du contenu 2"/>
          <p:cNvSpPr>
            <a:spLocks noGrp="1"/>
          </p:cNvSpPr>
          <p:nvPr>
            <p:ph idx="1"/>
          </p:nvPr>
        </p:nvSpPr>
        <p:spPr>
          <a:xfrm>
            <a:off x="178055" y="73152"/>
            <a:ext cx="7402321" cy="6784847"/>
          </a:xfrm>
        </p:spPr>
        <p:txBody>
          <a:bodyPr>
            <a:noAutofit/>
          </a:bodyPr>
          <a:lstStyle/>
          <a:p>
            <a:r>
              <a:rPr lang="fr-FR" sz="2400" dirty="0" smtClean="0"/>
              <a:t>Pre-1789 </a:t>
            </a:r>
            <a:r>
              <a:rPr lang="fr-FR" sz="2400" dirty="0"/>
              <a:t>France (Ancien Régime): </a:t>
            </a:r>
            <a:r>
              <a:rPr lang="fr-FR" sz="2400" dirty="0" err="1"/>
              <a:t>nobility</a:t>
            </a:r>
            <a:r>
              <a:rPr lang="fr-FR" sz="2400" dirty="0"/>
              <a:t> (1%) + </a:t>
            </a:r>
            <a:r>
              <a:rPr lang="fr-FR" sz="2400" dirty="0" err="1"/>
              <a:t>clergy</a:t>
            </a:r>
            <a:r>
              <a:rPr lang="fr-FR" sz="2400" dirty="0"/>
              <a:t> (&lt;1%) + Tiers-Etat (« </a:t>
            </a:r>
            <a:r>
              <a:rPr lang="fr-FR" sz="2400" dirty="0" err="1"/>
              <a:t>third</a:t>
            </a:r>
            <a:r>
              <a:rPr lang="fr-FR" sz="2400" dirty="0"/>
              <a:t> </a:t>
            </a:r>
            <a:r>
              <a:rPr lang="fr-FR" sz="2400" dirty="0" err="1"/>
              <a:t>estate</a:t>
            </a:r>
            <a:r>
              <a:rPr lang="fr-FR" sz="2400" dirty="0"/>
              <a:t> ») (98-99%)</a:t>
            </a:r>
          </a:p>
          <a:p>
            <a:r>
              <a:rPr lang="fr-FR" sz="2400" dirty="0" err="1" smtClean="0"/>
              <a:t>Status-based</a:t>
            </a:r>
            <a:r>
              <a:rPr lang="fr-FR" sz="2400" dirty="0" smtClean="0"/>
              <a:t> society </a:t>
            </a:r>
            <a:r>
              <a:rPr lang="fr-FR" sz="2400" dirty="0" err="1" smtClean="0"/>
              <a:t>involving</a:t>
            </a:r>
            <a:r>
              <a:rPr lang="fr-FR" sz="2400" dirty="0" smtClean="0"/>
              <a:t> </a:t>
            </a:r>
            <a:r>
              <a:rPr lang="fr-FR" sz="2400" dirty="0" err="1" smtClean="0"/>
              <a:t>strong</a:t>
            </a:r>
            <a:r>
              <a:rPr lang="fr-FR" sz="2400" dirty="0" smtClean="0"/>
              <a:t> </a:t>
            </a:r>
            <a:r>
              <a:rPr lang="fr-FR" sz="2400" dirty="0" err="1"/>
              <a:t>inequality</a:t>
            </a:r>
            <a:r>
              <a:rPr lang="fr-FR" sz="2400" dirty="0"/>
              <a:t> of </a:t>
            </a:r>
            <a:r>
              <a:rPr lang="fr-FR" sz="2400" dirty="0" err="1"/>
              <a:t>rights</a:t>
            </a:r>
            <a:r>
              <a:rPr lang="fr-FR" sz="2400" dirty="0"/>
              <a:t>: </a:t>
            </a:r>
            <a:r>
              <a:rPr lang="fr-FR" sz="2400" dirty="0" err="1"/>
              <a:t>aristocrats</a:t>
            </a:r>
            <a:r>
              <a:rPr lang="fr-FR" sz="2400" dirty="0"/>
              <a:t> do not </a:t>
            </a:r>
            <a:r>
              <a:rPr lang="fr-FR" sz="2400" dirty="0" err="1"/>
              <a:t>pay</a:t>
            </a:r>
            <a:r>
              <a:rPr lang="fr-FR" sz="2400" dirty="0"/>
              <a:t> the </a:t>
            </a:r>
            <a:r>
              <a:rPr lang="fr-FR" sz="2400" dirty="0" err="1"/>
              <a:t>same</a:t>
            </a:r>
            <a:r>
              <a:rPr lang="fr-FR" sz="2400" dirty="0"/>
              <a:t> taxes &amp; do not have the </a:t>
            </a:r>
            <a:r>
              <a:rPr lang="fr-FR" sz="2400" dirty="0" err="1"/>
              <a:t>same</a:t>
            </a:r>
            <a:r>
              <a:rPr lang="fr-FR" sz="2400" dirty="0"/>
              <a:t> </a:t>
            </a:r>
            <a:r>
              <a:rPr lang="fr-FR" sz="2400" dirty="0" err="1"/>
              <a:t>political</a:t>
            </a:r>
            <a:r>
              <a:rPr lang="fr-FR" sz="2400" dirty="0"/>
              <a:t> and </a:t>
            </a:r>
            <a:r>
              <a:rPr lang="fr-FR" sz="2400" dirty="0" err="1"/>
              <a:t>legal</a:t>
            </a:r>
            <a:r>
              <a:rPr lang="fr-FR" sz="2400" dirty="0"/>
              <a:t> </a:t>
            </a:r>
            <a:r>
              <a:rPr lang="fr-FR" sz="2400" dirty="0" err="1"/>
              <a:t>rights</a:t>
            </a:r>
            <a:r>
              <a:rPr lang="fr-FR" sz="2400" dirty="0"/>
              <a:t> as Tiers-Etat; </a:t>
            </a:r>
            <a:r>
              <a:rPr lang="fr-FR" sz="2400" dirty="0" smtClean="0"/>
              <a:t>    at the </a:t>
            </a:r>
            <a:r>
              <a:rPr lang="fr-FR" sz="2400" dirty="0" err="1" smtClean="0"/>
              <a:t>beginning</a:t>
            </a:r>
            <a:r>
              <a:rPr lang="fr-FR" sz="2400" dirty="0" smtClean="0"/>
              <a:t> of the </a:t>
            </a:r>
            <a:r>
              <a:rPr lang="fr-FR" sz="2400" dirty="0" err="1" smtClean="0"/>
              <a:t>Revolution</a:t>
            </a:r>
            <a:r>
              <a:rPr lang="fr-FR" sz="2400" dirty="0" smtClean="0"/>
              <a:t>, </a:t>
            </a:r>
            <a:r>
              <a:rPr lang="fr-FR" sz="2400" dirty="0" err="1"/>
              <a:t>they</a:t>
            </a:r>
            <a:r>
              <a:rPr lang="fr-FR" sz="2400" dirty="0"/>
              <a:t> </a:t>
            </a:r>
            <a:r>
              <a:rPr lang="fr-FR" sz="2400" dirty="0" err="1"/>
              <a:t>sit</a:t>
            </a:r>
            <a:r>
              <a:rPr lang="fr-FR" sz="2400" dirty="0"/>
              <a:t> in </a:t>
            </a:r>
            <a:r>
              <a:rPr lang="fr-FR" sz="2400" dirty="0" err="1"/>
              <a:t>different</a:t>
            </a:r>
            <a:r>
              <a:rPr lang="fr-FR" sz="2400" dirty="0"/>
              <a:t> </a:t>
            </a:r>
            <a:r>
              <a:rPr lang="fr-FR" sz="2400" dirty="0" err="1" smtClean="0"/>
              <a:t>assemblies</a:t>
            </a:r>
            <a:r>
              <a:rPr lang="fr-FR" sz="2400" dirty="0" smtClean="0"/>
              <a:t>, </a:t>
            </a:r>
            <a:r>
              <a:rPr lang="fr-FR" sz="2400" dirty="0" err="1"/>
              <a:t>just</a:t>
            </a:r>
            <a:r>
              <a:rPr lang="fr-FR" sz="2400" dirty="0"/>
              <a:t> </a:t>
            </a:r>
            <a:r>
              <a:rPr lang="fr-FR" sz="2400" dirty="0" err="1"/>
              <a:t>like</a:t>
            </a:r>
            <a:r>
              <a:rPr lang="fr-FR" sz="2400" dirty="0"/>
              <a:t> House of Lords vs House of Commons in </a:t>
            </a:r>
            <a:r>
              <a:rPr lang="fr-FR" sz="2400" dirty="0" err="1" smtClean="0"/>
              <a:t>Britain</a:t>
            </a:r>
            <a:r>
              <a:rPr lang="fr-FR" sz="2400" dirty="0"/>
              <a:t>;</a:t>
            </a:r>
            <a:r>
              <a:rPr lang="fr-FR" sz="2400" dirty="0" smtClean="0"/>
              <a:t> </a:t>
            </a:r>
            <a:r>
              <a:rPr lang="fr-FR" sz="2400" dirty="0" err="1" smtClean="0"/>
              <a:t>then</a:t>
            </a:r>
            <a:r>
              <a:rPr lang="fr-FR" sz="2400" dirty="0" smtClean="0"/>
              <a:t> </a:t>
            </a:r>
            <a:r>
              <a:rPr lang="fr-FR" sz="2400" dirty="0" err="1" smtClean="0"/>
              <a:t>sit</a:t>
            </a:r>
            <a:r>
              <a:rPr lang="fr-FR" sz="2400" dirty="0" smtClean="0"/>
              <a:t> </a:t>
            </a:r>
            <a:r>
              <a:rPr lang="fr-FR" sz="2400" dirty="0" err="1" smtClean="0"/>
              <a:t>together</a:t>
            </a:r>
            <a:r>
              <a:rPr lang="fr-FR" sz="2400" dirty="0"/>
              <a:t> </a:t>
            </a:r>
            <a:r>
              <a:rPr lang="fr-FR" sz="2400" dirty="0" smtClean="0"/>
              <a:t>(Young </a:t>
            </a:r>
            <a:r>
              <a:rPr lang="fr-FR" sz="2400" dirty="0" err="1" smtClean="0"/>
              <a:t>horrified</a:t>
            </a:r>
            <a:r>
              <a:rPr lang="fr-FR" sz="2400" dirty="0" smtClean="0"/>
              <a:t>)</a:t>
            </a:r>
            <a:endParaRPr lang="fr-FR" sz="2400" dirty="0"/>
          </a:p>
          <a:p>
            <a:pPr eaLnBrk="1" hangingPunct="1"/>
            <a:r>
              <a:rPr lang="fr-FR" altLang="fr-FR" sz="2400" dirty="0" smtClean="0"/>
              <a:t>Most </a:t>
            </a:r>
            <a:r>
              <a:rPr lang="fr-FR" altLang="fr-FR" sz="2400" dirty="0" err="1" smtClean="0"/>
              <a:t>importantly</a:t>
            </a:r>
            <a:r>
              <a:rPr lang="fr-FR" altLang="fr-FR" sz="2400" dirty="0" smtClean="0"/>
              <a:t>, « feudal </a:t>
            </a:r>
            <a:r>
              <a:rPr lang="fr-FR" altLang="fr-FR" sz="2400" dirty="0" err="1" smtClean="0"/>
              <a:t>property</a:t>
            </a:r>
            <a:r>
              <a:rPr lang="fr-FR" altLang="fr-FR" sz="2400" dirty="0" smtClean="0"/>
              <a:t> » </a:t>
            </a:r>
            <a:r>
              <a:rPr lang="fr-FR" altLang="fr-FR" sz="2400" dirty="0" err="1" smtClean="0"/>
              <a:t>involved</a:t>
            </a:r>
            <a:r>
              <a:rPr lang="fr-FR" altLang="fr-FR" sz="2400" dirty="0" smtClean="0"/>
              <a:t> </a:t>
            </a:r>
            <a:r>
              <a:rPr lang="fr-FR" altLang="fr-FR" sz="2400" dirty="0" err="1"/>
              <a:t>various</a:t>
            </a:r>
            <a:r>
              <a:rPr lang="fr-FR" altLang="fr-FR" sz="2400" dirty="0"/>
              <a:t> </a:t>
            </a:r>
            <a:r>
              <a:rPr lang="fr-FR" altLang="fr-FR" sz="2400" dirty="0" err="1"/>
              <a:t>forms</a:t>
            </a:r>
            <a:r>
              <a:rPr lang="fr-FR" altLang="fr-FR" sz="2400" dirty="0"/>
              <a:t> of « </a:t>
            </a:r>
            <a:r>
              <a:rPr lang="fr-FR" altLang="fr-FR" sz="2400" dirty="0" err="1"/>
              <a:t>political</a:t>
            </a:r>
            <a:r>
              <a:rPr lang="fr-FR" altLang="fr-FR" sz="2400" dirty="0"/>
              <a:t> » power over </a:t>
            </a:r>
            <a:r>
              <a:rPr lang="fr-FR" altLang="fr-FR" sz="2400" dirty="0" smtClean="0"/>
              <a:t>non-</a:t>
            </a:r>
            <a:r>
              <a:rPr lang="fr-FR" altLang="fr-FR" sz="2400" dirty="0" err="1" smtClean="0"/>
              <a:t>owners</a:t>
            </a:r>
            <a:r>
              <a:rPr lang="fr-FR" altLang="fr-FR" sz="2400" dirty="0" smtClean="0"/>
              <a:t>, </a:t>
            </a:r>
            <a:r>
              <a:rPr lang="fr-FR" altLang="fr-FR" sz="2400" dirty="0" err="1"/>
              <a:t>e.g</a:t>
            </a:r>
            <a:r>
              <a:rPr lang="fr-FR" altLang="fr-FR" sz="2400" dirty="0"/>
              <a:t>. </a:t>
            </a:r>
            <a:r>
              <a:rPr lang="fr-FR" altLang="fr-FR" sz="2400" dirty="0" err="1"/>
              <a:t>judicial</a:t>
            </a:r>
            <a:r>
              <a:rPr lang="fr-FR" altLang="fr-FR" sz="2400" dirty="0"/>
              <a:t> power, </a:t>
            </a:r>
            <a:r>
              <a:rPr lang="fr-FR" altLang="fr-FR" sz="2400" dirty="0" err="1"/>
              <a:t>forced</a:t>
            </a:r>
            <a:r>
              <a:rPr lang="fr-FR" altLang="fr-FR" sz="2400" dirty="0"/>
              <a:t> </a:t>
            </a:r>
            <a:r>
              <a:rPr lang="fr-FR" altLang="fr-FR" sz="2400" dirty="0" err="1"/>
              <a:t>labor</a:t>
            </a:r>
            <a:r>
              <a:rPr lang="fr-FR" altLang="fr-FR" sz="2400" dirty="0"/>
              <a:t>, etc.</a:t>
            </a:r>
          </a:p>
          <a:p>
            <a:r>
              <a:rPr lang="fr-FR" altLang="fr-FR" sz="2400" dirty="0"/>
              <a:t>French </a:t>
            </a:r>
            <a:r>
              <a:rPr lang="fr-FR" altLang="fr-FR" sz="2400" dirty="0" smtClean="0"/>
              <a:t>Revolution</a:t>
            </a:r>
            <a:r>
              <a:rPr lang="fr-FR" altLang="fr-FR" sz="2400" dirty="0"/>
              <a:t>: </a:t>
            </a:r>
            <a:r>
              <a:rPr lang="fr-FR" altLang="fr-FR" sz="2400" dirty="0" err="1"/>
              <a:t>attempt</a:t>
            </a:r>
            <a:r>
              <a:rPr lang="fr-FR" altLang="fr-FR" sz="2400" dirty="0"/>
              <a:t> to </a:t>
            </a:r>
            <a:r>
              <a:rPr lang="fr-FR" altLang="fr-FR" sz="2400" dirty="0" err="1"/>
              <a:t>separate</a:t>
            </a:r>
            <a:r>
              <a:rPr lang="fr-FR" altLang="fr-FR" sz="2400" dirty="0"/>
              <a:t> pure </a:t>
            </a:r>
            <a:r>
              <a:rPr lang="fr-FR" altLang="fr-FR" sz="2400" dirty="0" err="1"/>
              <a:t>private</a:t>
            </a:r>
            <a:r>
              <a:rPr lang="fr-FR" altLang="fr-FR" sz="2400" dirty="0"/>
              <a:t> property rights (→ </a:t>
            </a:r>
            <a:r>
              <a:rPr lang="fr-FR" altLang="fr-FR" sz="2400" dirty="0" err="1"/>
              <a:t>legitimate</a:t>
            </a:r>
            <a:r>
              <a:rPr lang="fr-FR" altLang="fr-FR" sz="2400" dirty="0"/>
              <a:t>) from </a:t>
            </a:r>
            <a:r>
              <a:rPr lang="fr-FR" altLang="fr-FR" sz="2400" dirty="0" err="1"/>
              <a:t>political</a:t>
            </a:r>
            <a:r>
              <a:rPr lang="fr-FR" altLang="fr-FR" sz="2400" dirty="0"/>
              <a:t> power </a:t>
            </a:r>
            <a:r>
              <a:rPr lang="fr-FR" altLang="fr-FR" sz="2400" dirty="0" smtClean="0"/>
              <a:t>          (→ state </a:t>
            </a:r>
            <a:r>
              <a:rPr lang="fr-FR" altLang="fr-FR" sz="2400" dirty="0" err="1"/>
              <a:t>monopoly</a:t>
            </a:r>
            <a:r>
              <a:rPr lang="fr-FR" altLang="fr-FR" sz="2400" dirty="0"/>
              <a:t>). </a:t>
            </a:r>
            <a:r>
              <a:rPr lang="fr-FR" altLang="fr-FR" sz="2400" dirty="0" smtClean="0"/>
              <a:t>But </a:t>
            </a:r>
            <a:r>
              <a:rPr lang="fr-FR" altLang="fr-FR" sz="2400" dirty="0"/>
              <a:t>in practice not </a:t>
            </a:r>
            <a:r>
              <a:rPr lang="fr-FR" altLang="fr-FR" sz="2400" dirty="0" err="1"/>
              <a:t>easy</a:t>
            </a:r>
            <a:r>
              <a:rPr lang="fr-FR" altLang="fr-FR" sz="2400" dirty="0"/>
              <a:t> to </a:t>
            </a:r>
            <a:r>
              <a:rPr lang="fr-FR" altLang="fr-FR" sz="2400" dirty="0" err="1"/>
              <a:t>draw</a:t>
            </a:r>
            <a:r>
              <a:rPr lang="fr-FR" altLang="fr-FR" sz="2400" dirty="0"/>
              <a:t> the </a:t>
            </a:r>
            <a:r>
              <a:rPr lang="fr-FR" altLang="fr-FR" sz="2400" dirty="0" smtClean="0"/>
              <a:t>line </a:t>
            </a:r>
            <a:r>
              <a:rPr lang="fr-FR" altLang="fr-FR" sz="2400" dirty="0" err="1" smtClean="0"/>
              <a:t>between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property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rights</a:t>
            </a:r>
            <a:r>
              <a:rPr lang="fr-FR" altLang="fr-FR" sz="2400" dirty="0" smtClean="0"/>
              <a:t> and </a:t>
            </a:r>
            <a:r>
              <a:rPr lang="fr-FR" altLang="fr-FR" sz="2400" dirty="0" err="1" smtClean="0"/>
              <a:t>political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rights</a:t>
            </a:r>
            <a:r>
              <a:rPr lang="fr-FR" altLang="fr-FR" sz="2400" dirty="0" smtClean="0"/>
              <a:t>.</a:t>
            </a:r>
            <a:endParaRPr lang="fr-FR" altLang="fr-FR" sz="2400" dirty="0"/>
          </a:p>
          <a:p>
            <a:pPr eaLnBrk="1" hangingPunct="1"/>
            <a:r>
              <a:rPr lang="fr-FR" altLang="fr-FR" sz="2400" b="1" dirty="0" err="1"/>
              <a:t>Blaufard</a:t>
            </a:r>
            <a:r>
              <a:rPr lang="fr-FR" altLang="fr-FR" sz="2400" b="1" dirty="0"/>
              <a:t>, </a:t>
            </a:r>
            <a:r>
              <a:rPr lang="fr-FR" altLang="fr-FR" sz="2400" b="1" i="1" dirty="0"/>
              <a:t>The Great </a:t>
            </a:r>
            <a:r>
              <a:rPr lang="fr-FR" altLang="fr-FR" sz="2400" b="1" i="1" dirty="0" err="1" smtClean="0"/>
              <a:t>Demarcation</a:t>
            </a:r>
            <a:r>
              <a:rPr lang="fr-FR" altLang="fr-FR" sz="2400" dirty="0" smtClean="0"/>
              <a:t>. August 4</a:t>
            </a:r>
            <a:r>
              <a:rPr lang="fr-FR" altLang="fr-FR" sz="2400" baseline="30000" dirty="0" smtClean="0"/>
              <a:t>th</a:t>
            </a:r>
            <a:r>
              <a:rPr lang="fr-FR" altLang="fr-FR" sz="2400" dirty="0" smtClean="0"/>
              <a:t> 1789</a:t>
            </a:r>
            <a:r>
              <a:rPr lang="fr-FR" altLang="fr-FR" sz="2400" dirty="0"/>
              <a:t>: « abolition of feudal </a:t>
            </a:r>
            <a:r>
              <a:rPr lang="fr-FR" altLang="fr-FR" sz="2400" dirty="0" err="1"/>
              <a:t>privileges</a:t>
            </a:r>
            <a:r>
              <a:rPr lang="fr-FR" altLang="fr-FR" sz="2400" dirty="0"/>
              <a:t> </a:t>
            </a:r>
            <a:r>
              <a:rPr lang="fr-FR" altLang="fr-FR" sz="2400" dirty="0" smtClean="0"/>
              <a:t>» (</a:t>
            </a:r>
            <a:r>
              <a:rPr lang="fr-FR" altLang="fr-FR" sz="2400" i="1" dirty="0" smtClean="0"/>
              <a:t>nuit du 4 août</a:t>
            </a:r>
            <a:r>
              <a:rPr lang="fr-FR" altLang="fr-FR" sz="2400" dirty="0" smtClean="0"/>
              <a:t>). But </a:t>
            </a:r>
            <a:r>
              <a:rPr lang="fr-FR" altLang="fr-FR" sz="2400" dirty="0" err="1" smtClean="0"/>
              <a:t>what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is</a:t>
            </a:r>
            <a:r>
              <a:rPr lang="fr-FR" altLang="fr-FR" sz="2400" dirty="0" smtClean="0"/>
              <a:t> the exact </a:t>
            </a:r>
            <a:r>
              <a:rPr lang="fr-FR" altLang="fr-FR" sz="2400" dirty="0" err="1" smtClean="0"/>
              <a:t>definition</a:t>
            </a:r>
            <a:r>
              <a:rPr lang="fr-FR" altLang="fr-FR" sz="2400" dirty="0" smtClean="0"/>
              <a:t> of « feudal </a:t>
            </a:r>
            <a:r>
              <a:rPr lang="fr-FR" altLang="fr-FR" sz="2400" dirty="0" err="1" smtClean="0"/>
              <a:t>privileges</a:t>
            </a:r>
            <a:r>
              <a:rPr lang="fr-FR" altLang="fr-FR" sz="2400" dirty="0" smtClean="0"/>
              <a:t> »?        = the key </a:t>
            </a:r>
            <a:r>
              <a:rPr lang="fr-FR" altLang="fr-FR" sz="2400" dirty="0" err="1" smtClean="0"/>
              <a:t>political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conflict</a:t>
            </a:r>
            <a:r>
              <a:rPr lang="fr-FR" altLang="fr-FR" sz="2400" dirty="0" smtClean="0"/>
              <a:t> of the French </a:t>
            </a:r>
            <a:r>
              <a:rPr lang="fr-FR" altLang="fr-FR" sz="2400" dirty="0" err="1" smtClean="0"/>
              <a:t>Revolution</a:t>
            </a:r>
            <a:endParaRPr lang="fr-FR" altLang="fr-FR" sz="24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1635" y="73152"/>
            <a:ext cx="46605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85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2046" y="27194"/>
            <a:ext cx="11111948" cy="996536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smtClean="0">
                <a:latin typeface="+mn-lt"/>
              </a:rPr>
              <a:t>Introduction: </a:t>
            </a:r>
            <a:r>
              <a:rPr lang="fr-FR" b="1" dirty="0" err="1" smtClean="0">
                <a:latin typeface="+mn-lt"/>
              </a:rPr>
              <a:t>development</a:t>
            </a:r>
            <a:r>
              <a:rPr lang="fr-FR" b="1" dirty="0" smtClean="0">
                <a:latin typeface="+mn-lt"/>
              </a:rPr>
              <a:t> as a </a:t>
            </a:r>
            <a:r>
              <a:rPr lang="fr-FR" b="1" dirty="0" err="1" smtClean="0">
                <a:latin typeface="+mn-lt"/>
              </a:rPr>
              <a:t>quest</a:t>
            </a:r>
            <a:r>
              <a:rPr lang="fr-FR" b="1" dirty="0" smtClean="0">
                <a:latin typeface="+mn-lt"/>
              </a:rPr>
              <a:t> for justice</a:t>
            </a:r>
            <a:endParaRPr lang="fr-FR" b="1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7929" y="1023730"/>
            <a:ext cx="11400183" cy="5715000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Social and </a:t>
            </a:r>
            <a:r>
              <a:rPr lang="fr-FR" dirty="0" err="1" smtClean="0"/>
              <a:t>economic</a:t>
            </a:r>
            <a:r>
              <a:rPr lang="fr-FR" dirty="0" smtClean="0"/>
              <a:t> </a:t>
            </a:r>
            <a:r>
              <a:rPr lang="fr-FR" dirty="0" err="1" smtClean="0"/>
              <a:t>progress</a:t>
            </a:r>
            <a:r>
              <a:rPr lang="fr-FR" dirty="0" smtClean="0"/>
              <a:t> is a long-</a:t>
            </a:r>
            <a:r>
              <a:rPr lang="fr-FR" dirty="0" err="1" smtClean="0"/>
              <a:t>term</a:t>
            </a:r>
            <a:r>
              <a:rPr lang="fr-FR" dirty="0" smtClean="0"/>
              <a:t> reality (education, </a:t>
            </a:r>
            <a:r>
              <a:rPr lang="fr-FR" dirty="0" err="1" smtClean="0"/>
              <a:t>health</a:t>
            </a:r>
            <a:r>
              <a:rPr lang="fr-FR" dirty="0" smtClean="0"/>
              <a:t>, income, population, etc.); but </a:t>
            </a:r>
            <a:r>
              <a:rPr lang="fr-FR" dirty="0" err="1" smtClean="0"/>
              <a:t>it</a:t>
            </a:r>
            <a:r>
              <a:rPr lang="fr-FR" dirty="0" smtClean="0"/>
              <a:t> is a </a:t>
            </a:r>
            <a:r>
              <a:rPr lang="fr-FR" dirty="0" err="1" smtClean="0"/>
              <a:t>very</a:t>
            </a:r>
            <a:r>
              <a:rPr lang="fr-FR" dirty="0" smtClean="0"/>
              <a:t> fragile </a:t>
            </a:r>
            <a:r>
              <a:rPr lang="fr-FR" dirty="0" err="1" smtClean="0"/>
              <a:t>process</a:t>
            </a:r>
            <a:endParaRPr lang="fr-FR" dirty="0" smtClean="0"/>
          </a:p>
          <a:p>
            <a:r>
              <a:rPr lang="fr-FR" dirty="0" smtClean="0"/>
              <a:t>Development </a:t>
            </a:r>
            <a:r>
              <a:rPr lang="fr-FR" dirty="0" err="1" smtClean="0"/>
              <a:t>requires</a:t>
            </a:r>
            <a:r>
              <a:rPr lang="fr-FR" dirty="0" smtClean="0"/>
              <a:t> state formation, a stable </a:t>
            </a:r>
            <a:r>
              <a:rPr lang="fr-FR" dirty="0" err="1" smtClean="0"/>
              <a:t>legal</a:t>
            </a:r>
            <a:r>
              <a:rPr lang="fr-FR" dirty="0" smtClean="0"/>
              <a:t> system and a </a:t>
            </a:r>
            <a:r>
              <a:rPr lang="fr-FR" dirty="0" err="1" smtClean="0"/>
              <a:t>relatively</a:t>
            </a:r>
            <a:r>
              <a:rPr lang="fr-FR" dirty="0" smtClean="0"/>
              <a:t> </a:t>
            </a:r>
            <a:r>
              <a:rPr lang="fr-FR" dirty="0" err="1" smtClean="0"/>
              <a:t>egalitarian</a:t>
            </a:r>
            <a:r>
              <a:rPr lang="fr-FR" dirty="0" smtClean="0"/>
              <a:t> </a:t>
            </a:r>
            <a:r>
              <a:rPr lang="fr-FR" dirty="0" err="1" smtClean="0"/>
              <a:t>educational</a:t>
            </a:r>
            <a:r>
              <a:rPr lang="fr-FR" dirty="0" smtClean="0"/>
              <a:t> system;  more </a:t>
            </a:r>
            <a:r>
              <a:rPr lang="fr-FR" dirty="0" err="1" smtClean="0"/>
              <a:t>generally</a:t>
            </a:r>
            <a:r>
              <a:rPr lang="fr-FR" dirty="0" smtClean="0"/>
              <a:t>, </a:t>
            </a:r>
            <a:r>
              <a:rPr lang="fr-FR" b="1" dirty="0" err="1" smtClean="0"/>
              <a:t>development</a:t>
            </a:r>
            <a:r>
              <a:rPr lang="fr-FR" b="1" dirty="0" smtClean="0"/>
              <a:t> </a:t>
            </a:r>
            <a:r>
              <a:rPr lang="fr-FR" b="1" dirty="0" err="1" smtClean="0"/>
              <a:t>requires</a:t>
            </a:r>
            <a:r>
              <a:rPr lang="fr-FR" b="1" dirty="0" smtClean="0"/>
              <a:t> acceptable </a:t>
            </a:r>
            <a:r>
              <a:rPr lang="fr-FR" b="1" dirty="0" err="1" smtClean="0"/>
              <a:t>levels</a:t>
            </a:r>
            <a:r>
              <a:rPr lang="fr-FR" b="1" dirty="0" smtClean="0"/>
              <a:t> of inequality and social justice and a minimal social consensus about the basic </a:t>
            </a:r>
            <a:r>
              <a:rPr lang="fr-FR" b="1" dirty="0" err="1" smtClean="0"/>
              <a:t>socio-economic</a:t>
            </a:r>
            <a:r>
              <a:rPr lang="fr-FR" b="1" dirty="0" smtClean="0"/>
              <a:t> structures and institutions</a:t>
            </a:r>
          </a:p>
          <a:p>
            <a:r>
              <a:rPr lang="fr-FR" dirty="0" smtClean="0"/>
              <a:t>In 18c-19c, </a:t>
            </a:r>
            <a:r>
              <a:rPr lang="fr-FR" dirty="0" err="1" smtClean="0"/>
              <a:t>development</a:t>
            </a:r>
            <a:r>
              <a:rPr lang="fr-FR" dirty="0" smtClean="0"/>
              <a:t> came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extreme</a:t>
            </a:r>
            <a:r>
              <a:rPr lang="fr-FR" dirty="0" smtClean="0"/>
              <a:t> inequality and violence: slavery, </a:t>
            </a:r>
            <a:r>
              <a:rPr lang="fr-FR" dirty="0" err="1" smtClean="0"/>
              <a:t>colonialism</a:t>
            </a:r>
            <a:r>
              <a:rPr lang="fr-FR" dirty="0" smtClean="0"/>
              <a:t>, </a:t>
            </a:r>
            <a:r>
              <a:rPr lang="fr-FR" dirty="0" err="1" smtClean="0"/>
              <a:t>unsustainable</a:t>
            </a:r>
            <a:r>
              <a:rPr lang="fr-FR" dirty="0" smtClean="0"/>
              <a:t> rise of international and </a:t>
            </a:r>
            <a:r>
              <a:rPr lang="fr-FR" dirty="0" err="1" smtClean="0"/>
              <a:t>domestic</a:t>
            </a:r>
            <a:r>
              <a:rPr lang="fr-FR" dirty="0" smtClean="0"/>
              <a:t> inequality 1880-1914, self-destruction of European societies 1914-1945</a:t>
            </a:r>
          </a:p>
          <a:p>
            <a:r>
              <a:rPr lang="fr-FR" dirty="0"/>
              <a:t>R</a:t>
            </a:r>
            <a:r>
              <a:rPr lang="fr-FR" dirty="0" smtClean="0"/>
              <a:t>ising inequality 1990-2020 </a:t>
            </a:r>
            <a:r>
              <a:rPr lang="fr-FR" dirty="0" err="1" smtClean="0"/>
              <a:t>might</a:t>
            </a:r>
            <a:r>
              <a:rPr lang="fr-FR" dirty="0" smtClean="0"/>
              <a:t> </a:t>
            </a:r>
            <a:r>
              <a:rPr lang="fr-FR" dirty="0" err="1" smtClean="0"/>
              <a:t>also</a:t>
            </a:r>
            <a:r>
              <a:rPr lang="fr-FR" dirty="0" smtClean="0"/>
              <a:t> lead to major </a:t>
            </a:r>
            <a:r>
              <a:rPr lang="fr-FR" dirty="0" err="1" smtClean="0"/>
              <a:t>shocks</a:t>
            </a:r>
            <a:r>
              <a:rPr lang="fr-FR" dirty="0" smtClean="0"/>
              <a:t>: social </a:t>
            </a:r>
            <a:r>
              <a:rPr lang="fr-FR" dirty="0" err="1" smtClean="0"/>
              <a:t>conflict</a:t>
            </a:r>
            <a:r>
              <a:rPr lang="fr-FR" dirty="0" smtClean="0"/>
              <a:t>, </a:t>
            </a:r>
            <a:r>
              <a:rPr lang="fr-FR" dirty="0" err="1" smtClean="0"/>
              <a:t>antimigrant</a:t>
            </a:r>
            <a:r>
              <a:rPr lang="fr-FR" dirty="0" smtClean="0"/>
              <a:t> </a:t>
            </a:r>
            <a:r>
              <a:rPr lang="fr-FR" dirty="0" err="1" smtClean="0"/>
              <a:t>politics</a:t>
            </a:r>
            <a:r>
              <a:rPr lang="fr-FR" dirty="0" smtClean="0"/>
              <a:t>, </a:t>
            </a:r>
            <a:r>
              <a:rPr lang="fr-FR" dirty="0" err="1" smtClean="0"/>
              <a:t>conflicts</a:t>
            </a:r>
            <a:r>
              <a:rPr lang="fr-FR" dirty="0" smtClean="0"/>
              <a:t> about </a:t>
            </a:r>
            <a:r>
              <a:rPr lang="fr-FR" dirty="0" err="1" smtClean="0"/>
              <a:t>identity</a:t>
            </a:r>
            <a:r>
              <a:rPr lang="fr-FR" dirty="0"/>
              <a:t> </a:t>
            </a:r>
            <a:r>
              <a:rPr lang="fr-FR" dirty="0" smtClean="0"/>
              <a:t>and the </a:t>
            </a:r>
            <a:r>
              <a:rPr lang="fr-FR" dirty="0" err="1" smtClean="0"/>
              <a:t>sustainability</a:t>
            </a:r>
            <a:r>
              <a:rPr lang="fr-FR" dirty="0" smtClean="0"/>
              <a:t> of </a:t>
            </a:r>
            <a:r>
              <a:rPr lang="fr-FR" dirty="0" err="1" smtClean="0"/>
              <a:t>globalization</a:t>
            </a:r>
            <a:endParaRPr lang="fr-FR" dirty="0" smtClean="0"/>
          </a:p>
          <a:p>
            <a:r>
              <a:rPr lang="fr-FR" b="1" dirty="0" smtClean="0"/>
              <a:t>In </a:t>
            </a:r>
            <a:r>
              <a:rPr lang="fr-FR" b="1" dirty="0" err="1" smtClean="0"/>
              <a:t>order</a:t>
            </a:r>
            <a:r>
              <a:rPr lang="fr-FR" b="1" dirty="0" smtClean="0"/>
              <a:t> to address future challenges, we </a:t>
            </a:r>
            <a:r>
              <a:rPr lang="fr-FR" b="1" dirty="0" err="1" smtClean="0"/>
              <a:t>need</a:t>
            </a:r>
            <a:r>
              <a:rPr lang="fr-FR" b="1" dirty="0" smtClean="0"/>
              <a:t> a long-</a:t>
            </a:r>
            <a:r>
              <a:rPr lang="fr-FR" b="1" dirty="0" err="1" smtClean="0"/>
              <a:t>run</a:t>
            </a:r>
            <a:r>
              <a:rPr lang="fr-FR" b="1" dirty="0" smtClean="0"/>
              <a:t> comparative and </a:t>
            </a:r>
            <a:r>
              <a:rPr lang="fr-FR" b="1" dirty="0" err="1" smtClean="0"/>
              <a:t>historical</a:t>
            </a:r>
            <a:r>
              <a:rPr lang="fr-FR" b="1" dirty="0" smtClean="0"/>
              <a:t> perspective on inequality </a:t>
            </a:r>
            <a:r>
              <a:rPr lang="fr-FR" b="1" dirty="0" err="1" smtClean="0"/>
              <a:t>regimes</a:t>
            </a:r>
            <a:r>
              <a:rPr lang="fr-FR" b="1" dirty="0" smtClean="0"/>
              <a:t> and </a:t>
            </a:r>
            <a:r>
              <a:rPr lang="fr-FR" b="1" dirty="0" err="1" smtClean="0"/>
              <a:t>development</a:t>
            </a:r>
            <a:r>
              <a:rPr lang="fr-FR" b="1" dirty="0" smtClean="0"/>
              <a:t>                        </a:t>
            </a:r>
            <a:r>
              <a:rPr lang="fr-FR" dirty="0" smtClean="0"/>
              <a:t>Inequality is </a:t>
            </a:r>
            <a:r>
              <a:rPr lang="fr-FR" dirty="0" err="1" smtClean="0"/>
              <a:t>ideological</a:t>
            </a:r>
            <a:r>
              <a:rPr lang="fr-FR" dirty="0" smtClean="0"/>
              <a:t> and </a:t>
            </a:r>
            <a:r>
              <a:rPr lang="fr-FR" dirty="0" err="1" smtClean="0"/>
              <a:t>political</a:t>
            </a:r>
            <a:r>
              <a:rPr lang="fr-FR" dirty="0" smtClean="0"/>
              <a:t>, not </a:t>
            </a:r>
            <a:r>
              <a:rPr lang="fr-FR" dirty="0" err="1" smtClean="0"/>
              <a:t>economic</a:t>
            </a:r>
            <a:r>
              <a:rPr lang="fr-FR" dirty="0" smtClean="0"/>
              <a:t> and </a:t>
            </a:r>
            <a:r>
              <a:rPr lang="fr-FR" dirty="0" err="1" smtClean="0"/>
              <a:t>technological</a:t>
            </a:r>
            <a:r>
              <a:rPr lang="fr-FR" dirty="0" smtClean="0"/>
              <a:t>: at </a:t>
            </a:r>
            <a:r>
              <a:rPr lang="fr-FR" dirty="0" err="1" smtClean="0"/>
              <a:t>every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r>
              <a:rPr lang="fr-FR" dirty="0" smtClean="0"/>
              <a:t> of </a:t>
            </a:r>
            <a:r>
              <a:rPr lang="fr-FR" dirty="0" err="1" smtClean="0"/>
              <a:t>devt</a:t>
            </a:r>
            <a:r>
              <a:rPr lang="fr-FR" dirty="0" smtClean="0"/>
              <a:t>, </a:t>
            </a:r>
            <a:r>
              <a:rPr lang="fr-FR" dirty="0" err="1" smtClean="0"/>
              <a:t>there</a:t>
            </a:r>
            <a:r>
              <a:rPr lang="fr-FR" dirty="0" smtClean="0"/>
              <a:t> are multiple </a:t>
            </a:r>
            <a:r>
              <a:rPr lang="fr-FR" dirty="0" err="1" smtClean="0"/>
              <a:t>ways</a:t>
            </a:r>
            <a:r>
              <a:rPr lang="fr-FR" dirty="0" smtClean="0"/>
              <a:t> to </a:t>
            </a:r>
            <a:r>
              <a:rPr lang="fr-FR" dirty="0" err="1" smtClean="0"/>
              <a:t>organize</a:t>
            </a:r>
            <a:r>
              <a:rPr lang="fr-FR" dirty="0" smtClean="0"/>
              <a:t> the property </a:t>
            </a:r>
            <a:r>
              <a:rPr lang="fr-FR" dirty="0" err="1" smtClean="0"/>
              <a:t>regime</a:t>
            </a:r>
            <a:r>
              <a:rPr lang="fr-FR" dirty="0" smtClean="0"/>
              <a:t>, the </a:t>
            </a:r>
            <a:r>
              <a:rPr lang="fr-FR" dirty="0" err="1" smtClean="0"/>
              <a:t>educational</a:t>
            </a:r>
            <a:r>
              <a:rPr lang="fr-FR" dirty="0" smtClean="0"/>
              <a:t> </a:t>
            </a:r>
            <a:r>
              <a:rPr lang="fr-FR" smtClean="0"/>
              <a:t>system or </a:t>
            </a:r>
            <a:r>
              <a:rPr lang="fr-FR" dirty="0" smtClean="0"/>
              <a:t>the fiscal system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706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Espace réservé du contenu 2"/>
          <p:cNvSpPr>
            <a:spLocks noGrp="1"/>
          </p:cNvSpPr>
          <p:nvPr>
            <p:ph idx="1"/>
          </p:nvPr>
        </p:nvSpPr>
        <p:spPr>
          <a:xfrm>
            <a:off x="265176" y="237744"/>
            <a:ext cx="11759184" cy="6473951"/>
          </a:xfrm>
        </p:spPr>
        <p:txBody>
          <a:bodyPr>
            <a:noAutofit/>
          </a:bodyPr>
          <a:lstStyle/>
          <a:p>
            <a:r>
              <a:rPr lang="fr-FR" altLang="fr-FR" sz="2400" dirty="0" smtClean="0"/>
              <a:t>Key </a:t>
            </a:r>
            <a:r>
              <a:rPr lang="fr-FR" altLang="fr-FR" sz="2400" dirty="0" err="1" smtClean="0"/>
              <a:t>difficulty</a:t>
            </a:r>
            <a:r>
              <a:rPr lang="fr-FR" altLang="fr-FR" sz="2400" dirty="0" smtClean="0"/>
              <a:t> = pre-1789 </a:t>
            </a:r>
            <a:r>
              <a:rPr lang="fr-FR" altLang="fr-FR" sz="2400" dirty="0" err="1" smtClean="0"/>
              <a:t>property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rights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always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involved</a:t>
            </a:r>
            <a:r>
              <a:rPr lang="fr-FR" altLang="fr-FR" sz="2400" dirty="0" smtClean="0"/>
              <a:t> a mixture of « modern » </a:t>
            </a:r>
            <a:r>
              <a:rPr lang="fr-FR" altLang="fr-FR" sz="2400" dirty="0" err="1" smtClean="0"/>
              <a:t>property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rights</a:t>
            </a:r>
            <a:r>
              <a:rPr lang="fr-FR" altLang="fr-FR" sz="2400" dirty="0" smtClean="0"/>
              <a:t> and « feudal » </a:t>
            </a:r>
            <a:r>
              <a:rPr lang="fr-FR" altLang="fr-FR" sz="2400" dirty="0" err="1" smtClean="0"/>
              <a:t>political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rights</a:t>
            </a:r>
            <a:r>
              <a:rPr lang="fr-FR" altLang="fr-FR" sz="2400" dirty="0" smtClean="0"/>
              <a:t>, </a:t>
            </a:r>
            <a:r>
              <a:rPr lang="fr-FR" altLang="fr-FR" sz="2400" dirty="0" err="1" smtClean="0"/>
              <a:t>including</a:t>
            </a:r>
            <a:r>
              <a:rPr lang="fr-FR" altLang="fr-FR" sz="2400" dirty="0" smtClean="0"/>
              <a:t> in the </a:t>
            </a:r>
            <a:r>
              <a:rPr lang="fr-FR" altLang="fr-FR" sz="2400" dirty="0" err="1" smtClean="0"/>
              <a:t>language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used</a:t>
            </a:r>
            <a:r>
              <a:rPr lang="fr-FR" altLang="fr-FR" sz="2400" dirty="0" smtClean="0"/>
              <a:t> to </a:t>
            </a:r>
            <a:r>
              <a:rPr lang="fr-FR" altLang="fr-FR" sz="2400" dirty="0" err="1" smtClean="0"/>
              <a:t>refer</a:t>
            </a:r>
            <a:r>
              <a:rPr lang="fr-FR" altLang="fr-FR" sz="2400" dirty="0" smtClean="0"/>
              <a:t> to </a:t>
            </a:r>
            <a:r>
              <a:rPr lang="fr-FR" altLang="fr-FR" sz="2400" dirty="0" err="1" smtClean="0"/>
              <a:t>these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rights</a:t>
            </a:r>
            <a:endParaRPr lang="fr-FR" altLang="fr-FR" sz="2400" dirty="0" smtClean="0"/>
          </a:p>
          <a:p>
            <a:r>
              <a:rPr lang="fr-FR" altLang="fr-FR" sz="2400" dirty="0" err="1" smtClean="0"/>
              <a:t>Typically</a:t>
            </a:r>
            <a:r>
              <a:rPr lang="fr-FR" altLang="fr-FR" sz="2400" dirty="0" smtClean="0"/>
              <a:t>, land </a:t>
            </a:r>
            <a:r>
              <a:rPr lang="fr-FR" altLang="fr-FR" sz="2400" dirty="0" err="1" smtClean="0"/>
              <a:t>property</a:t>
            </a:r>
            <a:r>
              <a:rPr lang="fr-FR" altLang="fr-FR" sz="2400" dirty="0" smtClean="0"/>
              <a:t> by the local </a:t>
            </a:r>
            <a:r>
              <a:rPr lang="fr-FR" altLang="fr-FR" sz="2400" dirty="0" err="1" smtClean="0"/>
              <a:t>nobility</a:t>
            </a:r>
            <a:r>
              <a:rPr lang="fr-FR" altLang="fr-FR" sz="2400" dirty="0" smtClean="0"/>
              <a:t> and </a:t>
            </a:r>
            <a:r>
              <a:rPr lang="fr-FR" altLang="fr-FR" sz="2400" dirty="0" err="1" smtClean="0"/>
              <a:t>clergy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also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involved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judicial</a:t>
            </a:r>
            <a:r>
              <a:rPr lang="fr-FR" altLang="fr-FR" sz="2400" dirty="0" smtClean="0"/>
              <a:t> power, i.e. the right to </a:t>
            </a:r>
            <a:r>
              <a:rPr lang="fr-FR" altLang="fr-FR" sz="2400" dirty="0" err="1" smtClean="0"/>
              <a:t>exert</a:t>
            </a:r>
            <a:r>
              <a:rPr lang="fr-FR" altLang="fr-FR" sz="2400" dirty="0" smtClean="0"/>
              <a:t> justice, to issue </a:t>
            </a:r>
            <a:r>
              <a:rPr lang="fr-FR" altLang="fr-FR" sz="2400" dirty="0" err="1" smtClean="0"/>
              <a:t>judgments</a:t>
            </a:r>
            <a:r>
              <a:rPr lang="fr-FR" altLang="fr-FR" sz="2400" dirty="0" smtClean="0"/>
              <a:t> and to monitor local police force </a:t>
            </a:r>
          </a:p>
          <a:p>
            <a:r>
              <a:rPr lang="fr-FR" altLang="fr-FR" sz="2400" dirty="0" smtClean="0"/>
              <a:t>General </a:t>
            </a:r>
            <a:r>
              <a:rPr lang="fr-FR" altLang="fr-FR" sz="2400" dirty="0" err="1" smtClean="0"/>
              <a:t>principle</a:t>
            </a:r>
            <a:r>
              <a:rPr lang="fr-FR" altLang="fr-FR" sz="2400" dirty="0" smtClean="0"/>
              <a:t> of the </a:t>
            </a:r>
            <a:r>
              <a:rPr lang="fr-FR" altLang="fr-FR" sz="2400" dirty="0" err="1" smtClean="0"/>
              <a:t>law</a:t>
            </a:r>
            <a:r>
              <a:rPr lang="fr-FR" altLang="fr-FR" sz="2400" dirty="0" smtClean="0"/>
              <a:t> of August 4th 1789 (and </a:t>
            </a:r>
            <a:r>
              <a:rPr lang="fr-FR" altLang="fr-FR" sz="2400" dirty="0" err="1" smtClean="0"/>
              <a:t>decree</a:t>
            </a:r>
            <a:r>
              <a:rPr lang="fr-FR" altLang="fr-FR" sz="2400" dirty="0" smtClean="0"/>
              <a:t> of August 11th 1789) :             </a:t>
            </a:r>
            <a:r>
              <a:rPr lang="fr-FR" altLang="fr-FR" sz="2400" b="1" dirty="0" smtClean="0"/>
              <a:t>« pure » land </a:t>
            </a:r>
            <a:r>
              <a:rPr lang="fr-FR" altLang="fr-FR" sz="2400" b="1" dirty="0" err="1" smtClean="0"/>
              <a:t>rents</a:t>
            </a:r>
            <a:r>
              <a:rPr lang="fr-FR" altLang="fr-FR" sz="2400" b="1" dirty="0" smtClean="0"/>
              <a:t> are </a:t>
            </a:r>
            <a:r>
              <a:rPr lang="fr-FR" altLang="fr-FR" sz="2400" b="1" dirty="0" err="1" smtClean="0"/>
              <a:t>legitimate</a:t>
            </a:r>
            <a:r>
              <a:rPr lang="fr-FR" altLang="fr-FR" sz="2400" b="1" dirty="0" smtClean="0"/>
              <a:t> </a:t>
            </a:r>
            <a:r>
              <a:rPr lang="fr-FR" altLang="fr-FR" sz="2400" dirty="0" smtClean="0"/>
              <a:t>and </a:t>
            </a:r>
            <a:r>
              <a:rPr lang="fr-FR" altLang="fr-FR" sz="2400" dirty="0" err="1" smtClean="0"/>
              <a:t>should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be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consolidated</a:t>
            </a:r>
            <a:r>
              <a:rPr lang="fr-FR" altLang="fr-FR" sz="2400" dirty="0" smtClean="0"/>
              <a:t> or </a:t>
            </a:r>
            <a:r>
              <a:rPr lang="fr-FR" altLang="fr-FR" sz="2400" dirty="0" err="1" smtClean="0"/>
              <a:t>compensated</a:t>
            </a:r>
            <a:r>
              <a:rPr lang="fr-FR" altLang="fr-FR" sz="2400" dirty="0" smtClean="0"/>
              <a:t> (</a:t>
            </a:r>
            <a:r>
              <a:rPr lang="fr-FR" altLang="fr-FR" sz="2400" i="1" dirty="0" smtClean="0"/>
              <a:t>seigneuries privées</a:t>
            </a:r>
            <a:r>
              <a:rPr lang="fr-FR" altLang="fr-FR" sz="2400" dirty="0" smtClean="0"/>
              <a:t>) (i.e. the </a:t>
            </a:r>
            <a:r>
              <a:rPr lang="fr-FR" altLang="fr-FR" sz="2400" dirty="0" err="1" smtClean="0"/>
              <a:t>fact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that</a:t>
            </a:r>
            <a:r>
              <a:rPr lang="fr-FR" altLang="fr-FR" sz="2400" dirty="0" smtClean="0"/>
              <a:t> nobles </a:t>
            </a:r>
            <a:r>
              <a:rPr lang="fr-FR" altLang="fr-FR" sz="2400" dirty="0" err="1" smtClean="0"/>
              <a:t>own</a:t>
            </a:r>
            <a:r>
              <a:rPr lang="fr-FR" altLang="fr-FR" sz="2400" dirty="0" smtClean="0"/>
              <a:t> land and </a:t>
            </a:r>
            <a:r>
              <a:rPr lang="fr-FR" altLang="fr-FR" sz="2400" dirty="0" err="1" smtClean="0"/>
              <a:t>peasants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pay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rent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is</a:t>
            </a:r>
            <a:r>
              <a:rPr lang="fr-FR" altLang="fr-FR" sz="2400" dirty="0" smtClean="0"/>
              <a:t> not a </a:t>
            </a:r>
            <a:r>
              <a:rPr lang="fr-FR" altLang="fr-FR" sz="2400" dirty="0" err="1" smtClean="0"/>
              <a:t>problem</a:t>
            </a:r>
            <a:r>
              <a:rPr lang="fr-FR" altLang="fr-FR" sz="2400" dirty="0" smtClean="0"/>
              <a:t> in </a:t>
            </a:r>
            <a:r>
              <a:rPr lang="fr-FR" altLang="fr-FR" sz="2400" dirty="0" err="1" smtClean="0"/>
              <a:t>itself</a:t>
            </a:r>
            <a:r>
              <a:rPr lang="fr-FR" altLang="fr-FR" sz="2400" dirty="0" smtClean="0"/>
              <a:t>: no </a:t>
            </a:r>
            <a:r>
              <a:rPr lang="fr-FR" altLang="fr-FR" sz="2400" dirty="0" err="1" smtClean="0"/>
              <a:t>attempt</a:t>
            </a:r>
            <a:r>
              <a:rPr lang="fr-FR" altLang="fr-FR" sz="2400" dirty="0" smtClean="0"/>
              <a:t> to </a:t>
            </a:r>
            <a:r>
              <a:rPr lang="fr-FR" altLang="fr-FR" sz="2400" dirty="0" err="1" smtClean="0"/>
              <a:t>redistribute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property</a:t>
            </a:r>
            <a:r>
              <a:rPr lang="fr-FR" altLang="fr-FR" sz="2400" dirty="0" smtClean="0"/>
              <a:t> or </a:t>
            </a:r>
            <a:r>
              <a:rPr lang="fr-FR" altLang="fr-FR" sz="2400" dirty="0" err="1" smtClean="0"/>
              <a:t>limit</a:t>
            </a:r>
            <a:r>
              <a:rPr lang="fr-FR" altLang="fr-FR" sz="2400" dirty="0" smtClean="0"/>
              <a:t> concentration of land) </a:t>
            </a:r>
          </a:p>
          <a:p>
            <a:r>
              <a:rPr lang="fr-FR" altLang="fr-FR" sz="2400" b="1" dirty="0"/>
              <a:t>B</a:t>
            </a:r>
            <a:r>
              <a:rPr lang="fr-FR" altLang="fr-FR" sz="2400" b="1" dirty="0" smtClean="0"/>
              <a:t>ut </a:t>
            </a:r>
            <a:r>
              <a:rPr lang="fr-FR" altLang="fr-FR" sz="2400" b="1" dirty="0" err="1" smtClean="0"/>
              <a:t>judicial</a:t>
            </a:r>
            <a:r>
              <a:rPr lang="fr-FR" altLang="fr-FR" sz="2400" b="1" dirty="0" smtClean="0"/>
              <a:t> or quasi-</a:t>
            </a:r>
            <a:r>
              <a:rPr lang="fr-FR" altLang="fr-FR" sz="2400" b="1" dirty="0" err="1" smtClean="0"/>
              <a:t>political</a:t>
            </a:r>
            <a:r>
              <a:rPr lang="fr-FR" altLang="fr-FR" sz="2400" b="1" dirty="0" smtClean="0"/>
              <a:t> rights </a:t>
            </a:r>
            <a:r>
              <a:rPr lang="fr-FR" altLang="fr-FR" sz="2400" dirty="0" smtClean="0"/>
              <a:t>(</a:t>
            </a:r>
            <a:r>
              <a:rPr lang="fr-FR" altLang="fr-FR" sz="2400" i="1" dirty="0" smtClean="0"/>
              <a:t>seigneuries publiques</a:t>
            </a:r>
            <a:r>
              <a:rPr lang="fr-FR" altLang="fr-FR" sz="2400" dirty="0" smtClean="0"/>
              <a:t>, </a:t>
            </a:r>
            <a:r>
              <a:rPr lang="fr-FR" altLang="fr-FR" sz="2400" i="1" dirty="0" smtClean="0"/>
              <a:t>charges et offices</a:t>
            </a:r>
            <a:r>
              <a:rPr lang="fr-FR" altLang="fr-FR" sz="2400" dirty="0" smtClean="0"/>
              <a:t>, </a:t>
            </a:r>
            <a:r>
              <a:rPr lang="fr-FR" altLang="fr-FR" sz="2400" i="1" dirty="0" smtClean="0"/>
              <a:t>dîmes ecclésiastiques</a:t>
            </a:r>
            <a:r>
              <a:rPr lang="fr-FR" altLang="fr-FR" sz="2400" dirty="0" smtClean="0"/>
              <a:t>, </a:t>
            </a:r>
            <a:r>
              <a:rPr lang="fr-FR" altLang="fr-FR" sz="2400" i="1" dirty="0" smtClean="0"/>
              <a:t>corvées</a:t>
            </a:r>
            <a:r>
              <a:rPr lang="fr-FR" altLang="fr-FR" sz="2400" dirty="0" smtClean="0"/>
              <a:t>, </a:t>
            </a:r>
            <a:r>
              <a:rPr lang="fr-FR" altLang="fr-FR" sz="2400" i="1" dirty="0" smtClean="0"/>
              <a:t>banalités</a:t>
            </a:r>
            <a:r>
              <a:rPr lang="fr-FR" altLang="fr-FR" sz="2400" dirty="0" smtClean="0"/>
              <a:t>, etc.) </a:t>
            </a:r>
            <a:r>
              <a:rPr lang="fr-FR" altLang="fr-FR" sz="2400" b="1" dirty="0" err="1" smtClean="0"/>
              <a:t>should</a:t>
            </a:r>
            <a:r>
              <a:rPr lang="fr-FR" altLang="fr-FR" sz="2400" b="1" dirty="0" smtClean="0"/>
              <a:t> </a:t>
            </a:r>
            <a:r>
              <a:rPr lang="fr-FR" altLang="fr-FR" sz="2400" b="1" dirty="0" err="1" smtClean="0"/>
              <a:t>be</a:t>
            </a:r>
            <a:r>
              <a:rPr lang="fr-FR" altLang="fr-FR" sz="2400" b="1" dirty="0" smtClean="0"/>
              <a:t> </a:t>
            </a:r>
            <a:r>
              <a:rPr lang="fr-FR" altLang="fr-FR" sz="2400" b="1" dirty="0" err="1" smtClean="0"/>
              <a:t>abolished</a:t>
            </a:r>
            <a:r>
              <a:rPr lang="fr-FR" altLang="fr-FR" sz="2400" b="1" dirty="0" smtClean="0"/>
              <a:t> and </a:t>
            </a:r>
            <a:r>
              <a:rPr lang="fr-FR" altLang="fr-FR" sz="2400" b="1" dirty="0" err="1" smtClean="0"/>
              <a:t>transferred</a:t>
            </a:r>
            <a:r>
              <a:rPr lang="fr-FR" altLang="fr-FR" sz="2400" b="1" dirty="0" smtClean="0"/>
              <a:t> to the central state</a:t>
            </a:r>
            <a:r>
              <a:rPr lang="fr-FR" altLang="fr-FR" sz="2400" dirty="0" smtClean="0"/>
              <a:t>. </a:t>
            </a:r>
            <a:r>
              <a:rPr lang="fr-FR" altLang="fr-FR" sz="2400" dirty="0" err="1" smtClean="0"/>
              <a:t>E.g</a:t>
            </a:r>
            <a:r>
              <a:rPr lang="fr-FR" altLang="fr-FR" sz="2400" dirty="0" smtClean="0"/>
              <a:t>. the </a:t>
            </a:r>
            <a:r>
              <a:rPr lang="fr-FR" altLang="fr-FR" sz="2400" dirty="0" err="1" smtClean="0"/>
              <a:t>fact</a:t>
            </a:r>
            <a:r>
              <a:rPr lang="fr-FR" altLang="fr-FR" sz="2400" dirty="0" smtClean="0"/>
              <a:t> that nobles </a:t>
            </a:r>
            <a:r>
              <a:rPr lang="fr-FR" altLang="fr-FR" sz="2400" dirty="0" err="1" smtClean="0"/>
              <a:t>hold</a:t>
            </a:r>
            <a:r>
              <a:rPr lang="fr-FR" altLang="fr-FR" sz="2400" dirty="0" smtClean="0"/>
              <a:t> local </a:t>
            </a:r>
            <a:r>
              <a:rPr lang="fr-FR" altLang="fr-FR" sz="2400" dirty="0" err="1" smtClean="0"/>
              <a:t>judicial</a:t>
            </a:r>
            <a:r>
              <a:rPr lang="fr-FR" altLang="fr-FR" sz="2400" dirty="0" smtClean="0"/>
              <a:t> power (or are tax-exempt) is a </a:t>
            </a:r>
            <a:r>
              <a:rPr lang="fr-FR" altLang="fr-FR" sz="2400" dirty="0" err="1" smtClean="0"/>
              <a:t>problem</a:t>
            </a:r>
            <a:r>
              <a:rPr lang="fr-FR" altLang="fr-FR" sz="2400" dirty="0" smtClean="0"/>
              <a:t> = the </a:t>
            </a:r>
            <a:r>
              <a:rPr lang="fr-FR" altLang="fr-FR" sz="2400" dirty="0" err="1" smtClean="0"/>
              <a:t>easy</a:t>
            </a:r>
            <a:r>
              <a:rPr lang="fr-FR" altLang="fr-FR" sz="2400" dirty="0" smtClean="0"/>
              <a:t> part on </a:t>
            </a:r>
            <a:r>
              <a:rPr lang="fr-FR" altLang="fr-FR" sz="2400" dirty="0" err="1" smtClean="0"/>
              <a:t>which</a:t>
            </a:r>
            <a:r>
              <a:rPr lang="fr-FR" altLang="fr-FR" sz="2400" dirty="0" smtClean="0"/>
              <a:t> (</a:t>
            </a:r>
            <a:r>
              <a:rPr lang="fr-FR" altLang="fr-FR" sz="2400" dirty="0" err="1" smtClean="0"/>
              <a:t>almost</a:t>
            </a:r>
            <a:r>
              <a:rPr lang="fr-FR" altLang="fr-FR" sz="2400" dirty="0" smtClean="0"/>
              <a:t>) </a:t>
            </a:r>
            <a:r>
              <a:rPr lang="fr-FR" altLang="fr-FR" sz="2400" dirty="0" err="1" smtClean="0"/>
              <a:t>everybody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agrees</a:t>
            </a:r>
            <a:r>
              <a:rPr lang="fr-FR" altLang="fr-FR" sz="2400" dirty="0" smtClean="0"/>
              <a:t>. </a:t>
            </a:r>
          </a:p>
          <a:p>
            <a:r>
              <a:rPr lang="fr-FR" altLang="fr-FR" sz="2400" b="1" dirty="0" smtClean="0"/>
              <a:t>In practice, the complication </a:t>
            </a:r>
            <a:r>
              <a:rPr lang="fr-FR" altLang="fr-FR" sz="2400" b="1" dirty="0" err="1" smtClean="0"/>
              <a:t>comes</a:t>
            </a:r>
            <a:r>
              <a:rPr lang="fr-FR" altLang="fr-FR" sz="2400" b="1" dirty="0" smtClean="0"/>
              <a:t> </a:t>
            </a:r>
            <a:r>
              <a:rPr lang="fr-FR" altLang="fr-FR" sz="2400" b="1" dirty="0" err="1" smtClean="0"/>
              <a:t>from</a:t>
            </a:r>
            <a:r>
              <a:rPr lang="fr-FR" altLang="fr-FR" sz="2400" b="1" dirty="0" smtClean="0"/>
              <a:t> the </a:t>
            </a:r>
            <a:r>
              <a:rPr lang="fr-FR" altLang="fr-FR" sz="2400" b="1" dirty="0" err="1" smtClean="0"/>
              <a:t>fact</a:t>
            </a:r>
            <a:r>
              <a:rPr lang="fr-FR" altLang="fr-FR" sz="2400" b="1" dirty="0" smtClean="0"/>
              <a:t> </a:t>
            </a:r>
            <a:r>
              <a:rPr lang="fr-FR" altLang="fr-FR" sz="2400" b="1" dirty="0" err="1" smtClean="0"/>
              <a:t>that</a:t>
            </a:r>
            <a:r>
              <a:rPr lang="fr-FR" altLang="fr-FR" sz="2400" b="1" dirty="0" smtClean="0"/>
              <a:t> </a:t>
            </a:r>
            <a:r>
              <a:rPr lang="fr-FR" altLang="fr-FR" sz="2400" b="1" dirty="0" err="1" smtClean="0"/>
              <a:t>many</a:t>
            </a:r>
            <a:r>
              <a:rPr lang="fr-FR" altLang="fr-FR" sz="2400" b="1" dirty="0" smtClean="0"/>
              <a:t> </a:t>
            </a:r>
            <a:r>
              <a:rPr lang="fr-FR" altLang="fr-FR" sz="2400" b="1" dirty="0" err="1" smtClean="0"/>
              <a:t>payments</a:t>
            </a:r>
            <a:r>
              <a:rPr lang="fr-FR" altLang="fr-FR" sz="2400" b="1" dirty="0" smtClean="0"/>
              <a:t> </a:t>
            </a:r>
            <a:r>
              <a:rPr lang="fr-FR" altLang="fr-FR" sz="2400" b="1" dirty="0" err="1" smtClean="0"/>
              <a:t>had</a:t>
            </a:r>
            <a:r>
              <a:rPr lang="fr-FR" altLang="fr-FR" sz="2400" b="1" dirty="0" smtClean="0"/>
              <a:t> a dual nature: </a:t>
            </a:r>
            <a:r>
              <a:rPr lang="fr-FR" altLang="fr-FR" sz="2400" b="1" dirty="0" err="1" smtClean="0"/>
              <a:t>they</a:t>
            </a:r>
            <a:r>
              <a:rPr lang="fr-FR" altLang="fr-FR" sz="2400" b="1" dirty="0" smtClean="0"/>
              <a:t> </a:t>
            </a:r>
            <a:r>
              <a:rPr lang="fr-FR" altLang="fr-FR" sz="2400" b="1" dirty="0" err="1" smtClean="0"/>
              <a:t>expressed</a:t>
            </a:r>
            <a:r>
              <a:rPr lang="fr-FR" altLang="fr-FR" sz="2400" b="1" dirty="0" smtClean="0"/>
              <a:t> </a:t>
            </a:r>
            <a:r>
              <a:rPr lang="fr-FR" altLang="fr-FR" sz="2400" b="1" dirty="0" err="1" smtClean="0"/>
              <a:t>both</a:t>
            </a:r>
            <a:r>
              <a:rPr lang="fr-FR" altLang="fr-FR" sz="2400" b="1" dirty="0" smtClean="0"/>
              <a:t> « </a:t>
            </a:r>
            <a:r>
              <a:rPr lang="fr-FR" altLang="fr-FR" sz="2400" b="1" dirty="0" err="1" smtClean="0"/>
              <a:t>legitimate</a:t>
            </a:r>
            <a:r>
              <a:rPr lang="fr-FR" altLang="fr-FR" sz="2400" b="1" dirty="0" smtClean="0"/>
              <a:t> » </a:t>
            </a:r>
            <a:r>
              <a:rPr lang="fr-FR" altLang="fr-FR" sz="2400" b="1" dirty="0" err="1" smtClean="0"/>
              <a:t>property</a:t>
            </a:r>
            <a:r>
              <a:rPr lang="fr-FR" altLang="fr-FR" sz="2400" b="1" dirty="0" smtClean="0"/>
              <a:t> </a:t>
            </a:r>
            <a:r>
              <a:rPr lang="fr-FR" altLang="fr-FR" sz="2400" b="1" dirty="0" err="1" smtClean="0"/>
              <a:t>rights</a:t>
            </a:r>
            <a:r>
              <a:rPr lang="fr-FR" altLang="fr-FR" sz="2400" b="1" dirty="0" smtClean="0"/>
              <a:t> and « </a:t>
            </a:r>
            <a:r>
              <a:rPr lang="fr-FR" altLang="fr-FR" sz="2400" b="1" dirty="0" err="1" smtClean="0"/>
              <a:t>illegitimate</a:t>
            </a:r>
            <a:r>
              <a:rPr lang="fr-FR" altLang="fr-FR" sz="2400" b="1" dirty="0" smtClean="0"/>
              <a:t> » </a:t>
            </a:r>
            <a:r>
              <a:rPr lang="fr-FR" altLang="fr-FR" sz="2400" b="1" dirty="0" err="1" smtClean="0"/>
              <a:t>political</a:t>
            </a:r>
            <a:r>
              <a:rPr lang="fr-FR" altLang="fr-FR" sz="2400" b="1" dirty="0" smtClean="0"/>
              <a:t> </a:t>
            </a:r>
            <a:r>
              <a:rPr lang="fr-FR" altLang="fr-FR" sz="2400" b="1" dirty="0" err="1" smtClean="0"/>
              <a:t>rights</a:t>
            </a:r>
            <a:r>
              <a:rPr lang="fr-FR" altLang="fr-FR" sz="2400" b="1" dirty="0" smtClean="0"/>
              <a:t> </a:t>
            </a:r>
          </a:p>
          <a:p>
            <a:r>
              <a:rPr lang="fr-FR" altLang="fr-FR" sz="2400" i="1" dirty="0" smtClean="0"/>
              <a:t>Lods, corvées, banalités, dîmes</a:t>
            </a:r>
            <a:r>
              <a:rPr lang="fr-FR" altLang="fr-FR" sz="2400" dirty="0" smtClean="0"/>
              <a:t>, </a:t>
            </a:r>
            <a:r>
              <a:rPr lang="fr-FR" altLang="fr-FR" sz="2400" dirty="0" err="1" smtClean="0"/>
              <a:t>etc</a:t>
            </a:r>
            <a:r>
              <a:rPr lang="fr-FR" altLang="fr-FR" sz="2400" dirty="0"/>
              <a:t>:</a:t>
            </a:r>
            <a:r>
              <a:rPr lang="fr-FR" altLang="fr-FR" sz="2400" dirty="0" smtClean="0"/>
              <a:t> are </a:t>
            </a:r>
            <a:r>
              <a:rPr lang="fr-FR" altLang="fr-FR" sz="2400" dirty="0" err="1" smtClean="0"/>
              <a:t>these</a:t>
            </a:r>
            <a:r>
              <a:rPr lang="fr-FR" altLang="fr-FR" sz="2400" dirty="0" smtClean="0"/>
              <a:t> expressions of local oppressive power by </a:t>
            </a:r>
            <a:r>
              <a:rPr lang="fr-FR" altLang="fr-FR" sz="2400" dirty="0" err="1" smtClean="0"/>
              <a:t>nobility</a:t>
            </a:r>
            <a:r>
              <a:rPr lang="fr-FR" altLang="fr-FR" sz="2400" dirty="0" smtClean="0"/>
              <a:t> and </a:t>
            </a:r>
            <a:r>
              <a:rPr lang="fr-FR" altLang="fr-FR" sz="2400" dirty="0" err="1" smtClean="0"/>
              <a:t>clergy</a:t>
            </a:r>
            <a:r>
              <a:rPr lang="fr-FR" altLang="fr-FR" sz="2400" dirty="0" smtClean="0"/>
              <a:t> on </a:t>
            </a:r>
            <a:r>
              <a:rPr lang="fr-FR" altLang="fr-FR" sz="2400" dirty="0" err="1" smtClean="0"/>
              <a:t>commoners</a:t>
            </a:r>
            <a:r>
              <a:rPr lang="fr-FR" altLang="fr-FR" sz="2400" dirty="0" smtClean="0"/>
              <a:t>, and </a:t>
            </a:r>
            <a:r>
              <a:rPr lang="fr-FR" altLang="fr-FR" sz="2400" dirty="0" err="1" smtClean="0"/>
              <a:t>can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this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be</a:t>
            </a:r>
            <a:r>
              <a:rPr lang="fr-FR" altLang="fr-FR" sz="2400" dirty="0" smtClean="0"/>
              <a:t> part of </a:t>
            </a:r>
            <a:r>
              <a:rPr lang="fr-FR" altLang="fr-FR" sz="2400" dirty="0" err="1" smtClean="0"/>
              <a:t>legitimate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property</a:t>
            </a:r>
            <a:r>
              <a:rPr lang="fr-FR" altLang="fr-FR" sz="2400" dirty="0" smtClean="0"/>
              <a:t> and social relations </a:t>
            </a:r>
            <a:r>
              <a:rPr lang="fr-FR" altLang="fr-FR" sz="2400" dirty="0" err="1" smtClean="0"/>
              <a:t>which</a:t>
            </a:r>
            <a:r>
              <a:rPr lang="fr-FR" altLang="fr-FR" sz="2400" dirty="0" smtClean="0"/>
              <a:t> the state </a:t>
            </a:r>
            <a:r>
              <a:rPr lang="fr-FR" altLang="fr-FR" sz="2400" dirty="0" err="1" smtClean="0"/>
              <a:t>needs</a:t>
            </a:r>
            <a:r>
              <a:rPr lang="fr-FR" altLang="fr-FR" sz="2400" dirty="0" smtClean="0"/>
              <a:t> to </a:t>
            </a:r>
            <a:r>
              <a:rPr lang="fr-FR" altLang="fr-FR" sz="2400" dirty="0" err="1" smtClean="0"/>
              <a:t>consolidate</a:t>
            </a:r>
            <a:r>
              <a:rPr lang="fr-FR" altLang="fr-FR" sz="2400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3835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Espace réservé du contenu 2"/>
          <p:cNvSpPr>
            <a:spLocks noGrp="1"/>
          </p:cNvSpPr>
          <p:nvPr>
            <p:ph idx="1"/>
          </p:nvPr>
        </p:nvSpPr>
        <p:spPr>
          <a:xfrm>
            <a:off x="905256" y="1207007"/>
            <a:ext cx="10021824" cy="4014217"/>
          </a:xfrm>
        </p:spPr>
        <p:txBody>
          <a:bodyPr>
            <a:noAutofit/>
          </a:bodyPr>
          <a:lstStyle/>
          <a:p>
            <a:r>
              <a:rPr lang="fr-FR" altLang="fr-FR" sz="2400" b="1" i="1" dirty="0" smtClean="0"/>
              <a:t>Lods</a:t>
            </a:r>
            <a:r>
              <a:rPr lang="fr-FR" altLang="fr-FR" sz="2400" dirty="0" smtClean="0"/>
              <a:t> = </a:t>
            </a:r>
            <a:r>
              <a:rPr lang="fr-FR" altLang="fr-FR" sz="2400" dirty="0" err="1" smtClean="0"/>
              <a:t>payment</a:t>
            </a:r>
            <a:r>
              <a:rPr lang="fr-FR" altLang="fr-FR" sz="2400" dirty="0" smtClean="0"/>
              <a:t> made by the </a:t>
            </a:r>
            <a:r>
              <a:rPr lang="fr-FR" altLang="fr-FR" sz="2400" dirty="0" err="1" smtClean="0"/>
              <a:t>peasant</a:t>
            </a:r>
            <a:r>
              <a:rPr lang="fr-FR" altLang="fr-FR" sz="2400" dirty="0" smtClean="0"/>
              <a:t> (or the </a:t>
            </a:r>
            <a:r>
              <a:rPr lang="fr-FR" altLang="fr-FR" sz="2400" dirty="0" err="1" smtClean="0"/>
              <a:t>holder</a:t>
            </a:r>
            <a:r>
              <a:rPr lang="fr-FR" altLang="fr-FR" sz="2400" dirty="0" smtClean="0"/>
              <a:t> of usage right or </a:t>
            </a:r>
            <a:r>
              <a:rPr lang="fr-FR" altLang="fr-FR" sz="2400" i="1" dirty="0" smtClean="0"/>
              <a:t>seigneurie utile</a:t>
            </a:r>
            <a:r>
              <a:rPr lang="fr-FR" altLang="fr-FR" sz="2400" dirty="0" smtClean="0"/>
              <a:t> on the land) to the landlord (or the </a:t>
            </a:r>
            <a:r>
              <a:rPr lang="fr-FR" altLang="fr-FR" sz="2400" dirty="0" err="1" smtClean="0"/>
              <a:t>holder</a:t>
            </a:r>
            <a:r>
              <a:rPr lang="fr-FR" altLang="fr-FR" sz="2400" dirty="0" smtClean="0"/>
              <a:t> of the full </a:t>
            </a:r>
            <a:r>
              <a:rPr lang="fr-FR" altLang="fr-FR" sz="2400" dirty="0" err="1" smtClean="0"/>
              <a:t>property</a:t>
            </a:r>
            <a:r>
              <a:rPr lang="fr-FR" altLang="fr-FR" sz="2400" dirty="0" smtClean="0"/>
              <a:t> right or </a:t>
            </a:r>
            <a:r>
              <a:rPr lang="fr-FR" altLang="fr-FR" sz="2400" i="1" dirty="0" smtClean="0"/>
              <a:t>seigneurie directe</a:t>
            </a:r>
            <a:r>
              <a:rPr lang="fr-FR" altLang="fr-FR" sz="2400" dirty="0" smtClean="0"/>
              <a:t> on the land) </a:t>
            </a:r>
            <a:r>
              <a:rPr lang="fr-FR" altLang="fr-FR" sz="2400" dirty="0" err="1" smtClean="0"/>
              <a:t>when</a:t>
            </a:r>
            <a:r>
              <a:rPr lang="fr-FR" altLang="fr-FR" sz="2400" dirty="0" smtClean="0"/>
              <a:t> the usage right </a:t>
            </a:r>
            <a:r>
              <a:rPr lang="fr-FR" altLang="fr-FR" sz="2400" dirty="0" err="1" smtClean="0"/>
              <a:t>is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sold</a:t>
            </a:r>
            <a:r>
              <a:rPr lang="fr-FR" altLang="fr-FR" sz="2400" dirty="0" smtClean="0"/>
              <a:t> to </a:t>
            </a:r>
            <a:r>
              <a:rPr lang="fr-FR" altLang="fr-FR" sz="2400" dirty="0" err="1" smtClean="0"/>
              <a:t>someone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else</a:t>
            </a:r>
            <a:r>
              <a:rPr lang="fr-FR" altLang="fr-FR" sz="2400" dirty="0"/>
              <a:t> </a:t>
            </a:r>
            <a:r>
              <a:rPr lang="fr-FR" altLang="fr-FR" sz="2400" dirty="0" smtClean="0"/>
              <a:t>= </a:t>
            </a:r>
            <a:r>
              <a:rPr lang="fr-FR" altLang="fr-FR" sz="2400" dirty="0" err="1"/>
              <a:t>similar</a:t>
            </a:r>
            <a:r>
              <a:rPr lang="fr-FR" altLang="fr-FR" sz="2400" dirty="0"/>
              <a:t> to modern real-</a:t>
            </a:r>
            <a:r>
              <a:rPr lang="fr-FR" altLang="fr-FR" sz="2400" dirty="0" err="1"/>
              <a:t>estate</a:t>
            </a:r>
            <a:r>
              <a:rPr lang="fr-FR" altLang="fr-FR" sz="2400" dirty="0"/>
              <a:t> transaction </a:t>
            </a:r>
            <a:r>
              <a:rPr lang="fr-FR" altLang="fr-FR" sz="2400" dirty="0" err="1" smtClean="0"/>
              <a:t>tax</a:t>
            </a:r>
            <a:r>
              <a:rPr lang="fr-FR" altLang="fr-FR" sz="2400" dirty="0" smtClean="0"/>
              <a:t> </a:t>
            </a:r>
            <a:r>
              <a:rPr lang="fr-FR" altLang="fr-FR" sz="2400" dirty="0"/>
              <a:t>(droits de mutation, </a:t>
            </a:r>
            <a:r>
              <a:rPr lang="fr-FR" altLang="fr-FR" sz="2400" dirty="0" err="1"/>
              <a:t>stamp</a:t>
            </a:r>
            <a:r>
              <a:rPr lang="fr-FR" altLang="fr-FR" sz="2400" dirty="0"/>
              <a:t> </a:t>
            </a:r>
            <a:r>
              <a:rPr lang="fr-FR" altLang="fr-FR" sz="2400" dirty="0" err="1"/>
              <a:t>duties</a:t>
            </a:r>
            <a:r>
              <a:rPr lang="fr-FR" altLang="fr-FR" sz="2400" dirty="0"/>
              <a:t>), </a:t>
            </a:r>
            <a:r>
              <a:rPr lang="fr-FR" altLang="fr-FR" sz="2400" dirty="0" err="1"/>
              <a:t>except</a:t>
            </a:r>
            <a:r>
              <a:rPr lang="fr-FR" altLang="fr-FR" sz="2400" dirty="0"/>
              <a:t> </a:t>
            </a:r>
            <a:r>
              <a:rPr lang="fr-FR" altLang="fr-FR" sz="2400" dirty="0" err="1"/>
              <a:t>that</a:t>
            </a:r>
            <a:r>
              <a:rPr lang="fr-FR" altLang="fr-FR" sz="2400" dirty="0"/>
              <a:t> </a:t>
            </a:r>
            <a:r>
              <a:rPr lang="fr-FR" altLang="fr-FR" sz="2400" dirty="0" err="1"/>
              <a:t>they</a:t>
            </a:r>
            <a:r>
              <a:rPr lang="fr-FR" altLang="fr-FR" sz="2400" dirty="0"/>
              <a:t> </a:t>
            </a:r>
            <a:r>
              <a:rPr lang="fr-FR" altLang="fr-FR" sz="2400" dirty="0" err="1" smtClean="0"/>
              <a:t>were</a:t>
            </a:r>
            <a:r>
              <a:rPr lang="fr-FR" altLang="fr-FR" sz="2400" dirty="0" smtClean="0"/>
              <a:t> </a:t>
            </a:r>
            <a:r>
              <a:rPr lang="fr-FR" altLang="fr-FR" sz="2400" dirty="0"/>
              <a:t>made to </a:t>
            </a:r>
            <a:r>
              <a:rPr lang="fr-FR" altLang="fr-FR" sz="2400" dirty="0" err="1"/>
              <a:t>private</a:t>
            </a:r>
            <a:r>
              <a:rPr lang="fr-FR" altLang="fr-FR" sz="2400" dirty="0"/>
              <a:t> landlords. </a:t>
            </a:r>
            <a:r>
              <a:rPr lang="fr-FR" altLang="fr-FR" sz="2400" dirty="0" smtClean="0"/>
              <a:t>         </a:t>
            </a:r>
            <a:r>
              <a:rPr lang="fr-FR" altLang="fr-FR" sz="2400" dirty="0" err="1" smtClean="0"/>
              <a:t>Very</a:t>
            </a:r>
            <a:r>
              <a:rPr lang="fr-FR" altLang="fr-FR" sz="2400" dirty="0" smtClean="0"/>
              <a:t> </a:t>
            </a:r>
            <a:r>
              <a:rPr lang="fr-FR" altLang="fr-FR" sz="2400" dirty="0" err="1"/>
              <a:t>closely</a:t>
            </a:r>
            <a:r>
              <a:rPr lang="fr-FR" altLang="fr-FR" sz="2400" dirty="0"/>
              <a:t> </a:t>
            </a:r>
            <a:r>
              <a:rPr lang="fr-FR" altLang="fr-FR" sz="2400" dirty="0" err="1"/>
              <a:t>linked</a:t>
            </a:r>
            <a:r>
              <a:rPr lang="fr-FR" altLang="fr-FR" sz="2400" dirty="0"/>
              <a:t> to </a:t>
            </a:r>
            <a:r>
              <a:rPr lang="fr-FR" altLang="fr-FR" sz="2400" dirty="0" err="1"/>
              <a:t>judicial</a:t>
            </a:r>
            <a:r>
              <a:rPr lang="fr-FR" altLang="fr-FR" sz="2400" dirty="0"/>
              <a:t>/</a:t>
            </a:r>
            <a:r>
              <a:rPr lang="fr-FR" altLang="fr-FR" sz="2400" dirty="0" err="1"/>
              <a:t>political</a:t>
            </a:r>
            <a:r>
              <a:rPr lang="fr-FR" altLang="fr-FR" sz="2400" dirty="0"/>
              <a:t> power </a:t>
            </a:r>
            <a:r>
              <a:rPr lang="fr-FR" altLang="fr-FR" sz="2400" dirty="0" err="1"/>
              <a:t>exerted</a:t>
            </a:r>
            <a:r>
              <a:rPr lang="fr-FR" altLang="fr-FR" sz="2400" dirty="0"/>
              <a:t> by local </a:t>
            </a:r>
            <a:r>
              <a:rPr lang="fr-FR" altLang="fr-FR" sz="2400" dirty="0" smtClean="0"/>
              <a:t>nobles (</a:t>
            </a:r>
            <a:r>
              <a:rPr lang="fr-FR" altLang="fr-FR" sz="2400" dirty="0" err="1" smtClean="0"/>
              <a:t>property</a:t>
            </a:r>
            <a:r>
              <a:rPr lang="fr-FR" altLang="fr-FR" sz="2400" dirty="0" smtClean="0"/>
              <a:t> registration). </a:t>
            </a:r>
          </a:p>
          <a:p>
            <a:pPr marL="0" indent="0">
              <a:buNone/>
            </a:pPr>
            <a:endParaRPr lang="fr-FR" altLang="fr-FR" sz="2400" dirty="0" smtClean="0"/>
          </a:p>
          <a:p>
            <a:r>
              <a:rPr lang="fr-FR" altLang="fr-FR" sz="2400" b="1" i="1" dirty="0" smtClean="0"/>
              <a:t>Lods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were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often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much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larger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than</a:t>
            </a:r>
            <a:r>
              <a:rPr lang="fr-FR" altLang="fr-FR" sz="2400" dirty="0" smtClean="0"/>
              <a:t> the land </a:t>
            </a:r>
            <a:r>
              <a:rPr lang="fr-FR" altLang="fr-FR" sz="2400" dirty="0" err="1" smtClean="0"/>
              <a:t>rents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themselves</a:t>
            </a:r>
            <a:r>
              <a:rPr lang="fr-FR" altLang="fr-FR" sz="2400" dirty="0" smtClean="0"/>
              <a:t>: </a:t>
            </a:r>
            <a:r>
              <a:rPr lang="fr-FR" altLang="fr-FR" sz="2400" dirty="0" err="1" smtClean="0"/>
              <a:t>typically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between</a:t>
            </a:r>
            <a:r>
              <a:rPr lang="fr-FR" altLang="fr-FR" sz="2400" dirty="0" smtClean="0"/>
              <a:t> 1/3 and 5/6 of land value (10-20 </a:t>
            </a:r>
            <a:r>
              <a:rPr lang="fr-FR" altLang="fr-FR" sz="2400" dirty="0" err="1" smtClean="0"/>
              <a:t>years</a:t>
            </a:r>
            <a:r>
              <a:rPr lang="fr-FR" altLang="fr-FR" sz="2400" dirty="0" smtClean="0"/>
              <a:t> of </a:t>
            </a:r>
            <a:r>
              <a:rPr lang="fr-FR" altLang="fr-FR" sz="2400" dirty="0" err="1" smtClean="0"/>
              <a:t>rent</a:t>
            </a:r>
            <a:r>
              <a:rPr lang="fr-FR" altLang="fr-FR" sz="2400" dirty="0" smtClean="0"/>
              <a:t>) for </a:t>
            </a:r>
            <a:r>
              <a:rPr lang="fr-FR" altLang="fr-FR" sz="2400" dirty="0" err="1" smtClean="0"/>
              <a:t>peasants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who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wanted</a:t>
            </a:r>
            <a:r>
              <a:rPr lang="fr-FR" altLang="fr-FR" sz="2400" dirty="0" smtClean="0"/>
              <a:t> to </a:t>
            </a:r>
            <a:r>
              <a:rPr lang="fr-FR" altLang="fr-FR" sz="2400" dirty="0" err="1" smtClean="0"/>
              <a:t>buy</a:t>
            </a:r>
            <a:r>
              <a:rPr lang="fr-FR" altLang="fr-FR" sz="2400" dirty="0" smtClean="0"/>
              <a:t> back lods </a:t>
            </a:r>
            <a:r>
              <a:rPr lang="fr-FR" altLang="fr-FR" sz="2400" dirty="0" err="1" smtClean="0"/>
              <a:t>from</a:t>
            </a:r>
            <a:r>
              <a:rPr lang="fr-FR" altLang="fr-FR" sz="2400" dirty="0" smtClean="0"/>
              <a:t> landlords </a:t>
            </a:r>
            <a:endParaRPr lang="fr-FR" altLang="fr-FR" sz="2400" dirty="0"/>
          </a:p>
        </p:txBody>
      </p:sp>
    </p:spTree>
    <p:extLst>
      <p:ext uri="{BB962C8B-B14F-4D97-AF65-F5344CB8AC3E}">
        <p14:creationId xmlns:p14="http://schemas.microsoft.com/office/powerpoint/2010/main" val="129770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Espace réservé du contenu 2"/>
          <p:cNvSpPr>
            <a:spLocks noGrp="1"/>
          </p:cNvSpPr>
          <p:nvPr>
            <p:ph idx="1"/>
          </p:nvPr>
        </p:nvSpPr>
        <p:spPr>
          <a:xfrm>
            <a:off x="1" y="109729"/>
            <a:ext cx="11841479" cy="6632386"/>
          </a:xfrm>
        </p:spPr>
        <p:txBody>
          <a:bodyPr>
            <a:noAutofit/>
          </a:bodyPr>
          <a:lstStyle/>
          <a:p>
            <a:r>
              <a:rPr lang="fr-FR" altLang="fr-FR" sz="2400" b="1" dirty="0" smtClean="0"/>
              <a:t>1789-1790: « </a:t>
            </a:r>
            <a:r>
              <a:rPr lang="fr-FR" altLang="fr-FR" sz="2400" b="1" dirty="0" err="1" smtClean="0"/>
              <a:t>historical</a:t>
            </a:r>
            <a:r>
              <a:rPr lang="fr-FR" altLang="fr-FR" sz="2400" b="1" dirty="0" smtClean="0"/>
              <a:t> doctrine » (</a:t>
            </a:r>
            <a:r>
              <a:rPr lang="fr-FR" altLang="fr-FR" sz="2400" b="1" dirty="0" err="1" smtClean="0"/>
              <a:t>very</a:t>
            </a:r>
            <a:r>
              <a:rPr lang="fr-FR" altLang="fr-FR" sz="2400" b="1" dirty="0" smtClean="0"/>
              <a:t> conservative)</a:t>
            </a:r>
            <a:r>
              <a:rPr lang="fr-FR" altLang="fr-FR" sz="2400" dirty="0" smtClean="0"/>
              <a:t>. I.e. as long the </a:t>
            </a:r>
            <a:r>
              <a:rPr lang="fr-FR" altLang="fr-FR" sz="2400" dirty="0" err="1" smtClean="0"/>
              <a:t>historical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origin</a:t>
            </a:r>
            <a:r>
              <a:rPr lang="fr-FR" altLang="fr-FR" sz="2400" dirty="0" smtClean="0"/>
              <a:t> of land </a:t>
            </a:r>
            <a:r>
              <a:rPr lang="fr-FR" altLang="fr-FR" sz="2400" dirty="0" err="1" smtClean="0"/>
              <a:t>rights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is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contractual</a:t>
            </a:r>
            <a:r>
              <a:rPr lang="fr-FR" altLang="fr-FR" sz="2400" dirty="0" smtClean="0"/>
              <a:t>, </a:t>
            </a:r>
            <a:r>
              <a:rPr lang="fr-FR" altLang="fr-FR" sz="2400" dirty="0" err="1" smtClean="0"/>
              <a:t>then</a:t>
            </a:r>
            <a:r>
              <a:rPr lang="fr-FR" altLang="fr-FR" sz="2400" dirty="0" smtClean="0"/>
              <a:t> all </a:t>
            </a:r>
            <a:r>
              <a:rPr lang="fr-FR" altLang="fr-FR" sz="2400" dirty="0" err="1" smtClean="0"/>
              <a:t>monetary</a:t>
            </a:r>
            <a:r>
              <a:rPr lang="fr-FR" altLang="fr-FR" sz="2400" dirty="0" smtClean="0"/>
              <a:t> land </a:t>
            </a:r>
            <a:r>
              <a:rPr lang="fr-FR" altLang="fr-FR" sz="2400" dirty="0" err="1" smtClean="0"/>
              <a:t>rights</a:t>
            </a:r>
            <a:r>
              <a:rPr lang="fr-FR" altLang="fr-FR" sz="2400" dirty="0" smtClean="0"/>
              <a:t> are </a:t>
            </a:r>
            <a:r>
              <a:rPr lang="fr-FR" altLang="fr-FR" sz="2400" dirty="0" err="1" smtClean="0"/>
              <a:t>legitimate</a:t>
            </a:r>
            <a:r>
              <a:rPr lang="fr-FR" altLang="fr-FR" sz="2400" dirty="0" smtClean="0"/>
              <a:t>, </a:t>
            </a:r>
            <a:r>
              <a:rPr lang="fr-FR" altLang="fr-FR" sz="2400" dirty="0" err="1" smtClean="0"/>
              <a:t>whether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they</a:t>
            </a:r>
            <a:r>
              <a:rPr lang="fr-FR" altLang="fr-FR" sz="2400" dirty="0" smtClean="0"/>
              <a:t> are </a:t>
            </a:r>
            <a:r>
              <a:rPr lang="fr-FR" altLang="fr-FR" sz="2400" dirty="0" err="1" smtClean="0"/>
              <a:t>called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rents</a:t>
            </a:r>
            <a:r>
              <a:rPr lang="fr-FR" altLang="fr-FR" sz="2400" dirty="0" smtClean="0"/>
              <a:t> or lods or cens or </a:t>
            </a:r>
            <a:r>
              <a:rPr lang="fr-FR" altLang="fr-FR" sz="2400" dirty="0" err="1" smtClean="0"/>
              <a:t>anything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else</a:t>
            </a:r>
            <a:r>
              <a:rPr lang="fr-FR" altLang="fr-FR" sz="2400" dirty="0" smtClean="0"/>
              <a:t> (</a:t>
            </a:r>
            <a:r>
              <a:rPr lang="fr-FR" altLang="fr-FR" sz="2400" dirty="0" err="1" smtClean="0"/>
              <a:t>except</a:t>
            </a:r>
            <a:r>
              <a:rPr lang="fr-FR" altLang="fr-FR" sz="2400" dirty="0" smtClean="0"/>
              <a:t> pure </a:t>
            </a:r>
            <a:r>
              <a:rPr lang="fr-FR" altLang="fr-FR" sz="2400" dirty="0" err="1" smtClean="0"/>
              <a:t>judicial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rights</a:t>
            </a:r>
            <a:r>
              <a:rPr lang="fr-FR" altLang="fr-FR" sz="2400" dirty="0" smtClean="0"/>
              <a:t>) and </a:t>
            </a:r>
            <a:r>
              <a:rPr lang="fr-FR" altLang="fr-FR" sz="2400" dirty="0" err="1" smtClean="0"/>
              <a:t>should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be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consolidated</a:t>
            </a:r>
            <a:r>
              <a:rPr lang="fr-FR" altLang="fr-FR" sz="2400" dirty="0" smtClean="0"/>
              <a:t> or </a:t>
            </a:r>
            <a:r>
              <a:rPr lang="fr-FR" altLang="fr-FR" sz="2400" dirty="0" err="1" smtClean="0"/>
              <a:t>compensated</a:t>
            </a:r>
            <a:r>
              <a:rPr lang="fr-FR" altLang="fr-FR" sz="2400" dirty="0" smtClean="0"/>
              <a:t>. Pb: how </a:t>
            </a:r>
            <a:r>
              <a:rPr lang="fr-FR" altLang="fr-FR" sz="2400" dirty="0" err="1" smtClean="0"/>
              <a:t>can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you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prove</a:t>
            </a:r>
            <a:r>
              <a:rPr lang="fr-FR" altLang="fr-FR" sz="2400" dirty="0" smtClean="0"/>
              <a:t> the </a:t>
            </a:r>
            <a:r>
              <a:rPr lang="fr-FR" altLang="fr-FR" sz="2400" dirty="0" err="1" smtClean="0"/>
              <a:t>contractual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origin</a:t>
            </a:r>
            <a:r>
              <a:rPr lang="fr-FR" altLang="fr-FR" sz="2400" dirty="0" smtClean="0"/>
              <a:t> of land </a:t>
            </a:r>
            <a:r>
              <a:rPr lang="fr-FR" altLang="fr-FR" sz="2400" dirty="0" err="1" smtClean="0"/>
              <a:t>rights</a:t>
            </a:r>
            <a:r>
              <a:rPr lang="fr-FR" altLang="fr-FR" sz="2400" dirty="0" smtClean="0"/>
              <a:t>?</a:t>
            </a:r>
          </a:p>
          <a:p>
            <a:r>
              <a:rPr lang="fr-FR" altLang="fr-FR" sz="2400" b="1" dirty="0" smtClean="0"/>
              <a:t>1789-1790</a:t>
            </a:r>
            <a:r>
              <a:rPr lang="fr-FR" altLang="fr-FR" sz="2400" dirty="0" smtClean="0"/>
              <a:t>: </a:t>
            </a:r>
            <a:r>
              <a:rPr lang="fr-FR" altLang="fr-FR" sz="2400" dirty="0" err="1" smtClean="0"/>
              <a:t>general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presumption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that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most</a:t>
            </a:r>
            <a:r>
              <a:rPr lang="fr-FR" altLang="fr-FR" sz="2400" dirty="0" smtClean="0"/>
              <a:t> land </a:t>
            </a:r>
            <a:r>
              <a:rPr lang="fr-FR" altLang="fr-FR" sz="2400" dirty="0" err="1" smtClean="0"/>
              <a:t>rights</a:t>
            </a:r>
            <a:r>
              <a:rPr lang="fr-FR" altLang="fr-FR" sz="2400" dirty="0" smtClean="0"/>
              <a:t> are </a:t>
            </a:r>
            <a:r>
              <a:rPr lang="fr-FR" altLang="fr-FR" sz="2400" dirty="0" err="1" smtClean="0"/>
              <a:t>legitimate</a:t>
            </a:r>
            <a:r>
              <a:rPr lang="fr-FR" altLang="fr-FR" sz="2400" dirty="0" smtClean="0"/>
              <a:t> and have a </a:t>
            </a:r>
            <a:r>
              <a:rPr lang="fr-FR" altLang="fr-FR" sz="2400" dirty="0" err="1" smtClean="0"/>
              <a:t>contractual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origin</a:t>
            </a:r>
            <a:r>
              <a:rPr lang="fr-FR" altLang="fr-FR" sz="2400" dirty="0" smtClean="0"/>
              <a:t> (</a:t>
            </a:r>
            <a:r>
              <a:rPr lang="fr-FR" altLang="fr-FR" sz="2400" dirty="0" err="1" smtClean="0"/>
              <a:t>unless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specific</a:t>
            </a:r>
            <a:r>
              <a:rPr lang="fr-FR" altLang="fr-FR" sz="2400" dirty="0"/>
              <a:t> </a:t>
            </a:r>
            <a:r>
              <a:rPr lang="fr-FR" altLang="fr-FR" sz="2400" dirty="0" smtClean="0"/>
              <a:t>documents </a:t>
            </a:r>
            <a:r>
              <a:rPr lang="fr-FR" altLang="fr-FR" sz="2400" dirty="0" err="1" smtClean="0"/>
              <a:t>prove</a:t>
            </a:r>
            <a:r>
              <a:rPr lang="fr-FR" altLang="fr-FR" sz="2400" dirty="0" smtClean="0"/>
              <a:t> the opposite): « </a:t>
            </a:r>
            <a:r>
              <a:rPr lang="fr-FR" altLang="fr-FR" sz="2400" i="1" dirty="0" smtClean="0"/>
              <a:t>Nulle terre sans seigneur</a:t>
            </a:r>
            <a:r>
              <a:rPr lang="fr-FR" altLang="fr-FR" sz="2400" dirty="0" smtClean="0"/>
              <a:t> ».            But in </a:t>
            </a:r>
            <a:r>
              <a:rPr lang="fr-FR" altLang="fr-FR" sz="2400" dirty="0" err="1" smtClean="0"/>
              <a:t>some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regions</a:t>
            </a:r>
            <a:r>
              <a:rPr lang="fr-FR" altLang="fr-FR" sz="2400" dirty="0" smtClean="0"/>
              <a:t> (</a:t>
            </a:r>
            <a:r>
              <a:rPr lang="fr-FR" altLang="fr-FR" sz="2400" dirty="0" err="1" smtClean="0"/>
              <a:t>south</a:t>
            </a:r>
            <a:r>
              <a:rPr lang="fr-FR" altLang="fr-FR" sz="2400" dirty="0" smtClean="0"/>
              <a:t>) the opposite </a:t>
            </a:r>
            <a:r>
              <a:rPr lang="fr-FR" altLang="fr-FR" sz="2400" dirty="0" err="1" smtClean="0"/>
              <a:t>presumption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applies</a:t>
            </a:r>
            <a:r>
              <a:rPr lang="fr-FR" altLang="fr-FR" sz="2400" dirty="0" smtClean="0"/>
              <a:t>: « </a:t>
            </a:r>
            <a:r>
              <a:rPr lang="fr-FR" altLang="fr-FR" sz="2400" i="1" dirty="0" smtClean="0"/>
              <a:t>Nul seigneur sans titre</a:t>
            </a:r>
            <a:r>
              <a:rPr lang="fr-FR" altLang="fr-FR" sz="2400" dirty="0" smtClean="0"/>
              <a:t> ».           In the </a:t>
            </a:r>
            <a:r>
              <a:rPr lang="fr-FR" altLang="fr-FR" sz="2400" dirty="0" err="1" smtClean="0"/>
              <a:t>summer</a:t>
            </a:r>
            <a:r>
              <a:rPr lang="fr-FR" altLang="fr-FR" sz="2400" dirty="0" smtClean="0"/>
              <a:t> of 1789, </a:t>
            </a:r>
            <a:r>
              <a:rPr lang="fr-FR" altLang="fr-FR" sz="2400" dirty="0" err="1" smtClean="0"/>
              <a:t>peasants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start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burning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castles</a:t>
            </a:r>
            <a:r>
              <a:rPr lang="fr-FR" altLang="fr-FR" sz="2400" dirty="0" smtClean="0"/>
              <a:t> and </a:t>
            </a:r>
            <a:r>
              <a:rPr lang="fr-FR" altLang="fr-FR" sz="2400" dirty="0" err="1" smtClean="0"/>
              <a:t>property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titles</a:t>
            </a:r>
            <a:r>
              <a:rPr lang="fr-FR" altLang="fr-FR" sz="2400" dirty="0" smtClean="0"/>
              <a:t>...</a:t>
            </a:r>
          </a:p>
          <a:p>
            <a:r>
              <a:rPr lang="fr-FR" altLang="fr-FR" sz="2400" b="1" dirty="0" smtClean="0"/>
              <a:t>1792-1794: « </a:t>
            </a:r>
            <a:r>
              <a:rPr lang="fr-FR" altLang="fr-FR" sz="2400" b="1" dirty="0" err="1" smtClean="0"/>
              <a:t>linguistic</a:t>
            </a:r>
            <a:r>
              <a:rPr lang="fr-FR" altLang="fr-FR" sz="2400" b="1" dirty="0" smtClean="0"/>
              <a:t> doctrine » (more </a:t>
            </a:r>
            <a:r>
              <a:rPr lang="fr-FR" altLang="fr-FR" sz="2400" b="1" dirty="0" err="1" smtClean="0"/>
              <a:t>redistributive</a:t>
            </a:r>
            <a:r>
              <a:rPr lang="fr-FR" altLang="fr-FR" sz="2400" b="1" dirty="0" smtClean="0"/>
              <a:t>)</a:t>
            </a:r>
            <a:r>
              <a:rPr lang="fr-FR" altLang="fr-FR" sz="2400" dirty="0" smtClean="0"/>
              <a:t>. I.e. if land </a:t>
            </a:r>
            <a:r>
              <a:rPr lang="fr-FR" altLang="fr-FR" sz="2400" dirty="0" err="1" smtClean="0"/>
              <a:t>rights</a:t>
            </a:r>
            <a:r>
              <a:rPr lang="fr-FR" altLang="fr-FR" sz="2400" dirty="0" smtClean="0"/>
              <a:t> use « feudal » </a:t>
            </a:r>
            <a:r>
              <a:rPr lang="fr-FR" altLang="fr-FR" sz="2400" dirty="0" err="1" smtClean="0"/>
              <a:t>language</a:t>
            </a:r>
            <a:r>
              <a:rPr lang="fr-FR" altLang="fr-FR" sz="2400" dirty="0"/>
              <a:t> </a:t>
            </a:r>
            <a:r>
              <a:rPr lang="fr-FR" altLang="fr-FR" sz="2400" dirty="0" err="1" smtClean="0"/>
              <a:t>such</a:t>
            </a:r>
            <a:r>
              <a:rPr lang="fr-FR" altLang="fr-FR" sz="2400" dirty="0" smtClean="0"/>
              <a:t> as lods, cens, corvée, banalité, etc., </a:t>
            </a:r>
            <a:r>
              <a:rPr lang="fr-FR" altLang="fr-FR" sz="2400" dirty="0" err="1" smtClean="0"/>
              <a:t>then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there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is</a:t>
            </a:r>
            <a:r>
              <a:rPr lang="fr-FR" altLang="fr-FR" sz="2400" dirty="0" smtClean="0"/>
              <a:t> a </a:t>
            </a:r>
            <a:r>
              <a:rPr lang="fr-FR" altLang="fr-FR" sz="2400" dirty="0" err="1" smtClean="0"/>
              <a:t>presumption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that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these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rights</a:t>
            </a:r>
            <a:r>
              <a:rPr lang="fr-FR" altLang="fr-FR" sz="2400" dirty="0" smtClean="0"/>
              <a:t> are </a:t>
            </a:r>
            <a:r>
              <a:rPr lang="fr-FR" altLang="fr-FR" sz="2400" dirty="0" err="1" smtClean="0"/>
              <a:t>illegitimate</a:t>
            </a:r>
            <a:r>
              <a:rPr lang="fr-FR" altLang="fr-FR" sz="2400" dirty="0" smtClean="0"/>
              <a:t> and </a:t>
            </a:r>
            <a:r>
              <a:rPr lang="fr-FR" altLang="fr-FR" sz="2400" dirty="0" err="1" smtClean="0"/>
              <a:t>should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be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abolished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with</a:t>
            </a:r>
            <a:r>
              <a:rPr lang="fr-FR" altLang="fr-FR" sz="2400" dirty="0" smtClean="0"/>
              <a:t> no compensation. </a:t>
            </a:r>
          </a:p>
          <a:p>
            <a:r>
              <a:rPr lang="fr-FR" altLang="fr-FR" sz="2400" dirty="0" smtClean="0"/>
              <a:t>Pb: lots of rural and </a:t>
            </a:r>
            <a:r>
              <a:rPr lang="fr-FR" altLang="fr-FR" sz="2400" dirty="0" err="1" smtClean="0"/>
              <a:t>urban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property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titles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bought</a:t>
            </a:r>
            <a:r>
              <a:rPr lang="fr-FR" altLang="fr-FR" sz="2400" dirty="0" smtClean="0"/>
              <a:t> by non-nobles </a:t>
            </a:r>
            <a:r>
              <a:rPr lang="fr-FR" altLang="fr-FR" sz="2400" dirty="0" err="1" smtClean="0"/>
              <a:t>before</a:t>
            </a:r>
            <a:r>
              <a:rPr lang="fr-FR" altLang="fr-FR" sz="2400" dirty="0" smtClean="0"/>
              <a:t> 1789 </a:t>
            </a:r>
            <a:r>
              <a:rPr lang="fr-FR" altLang="fr-FR" sz="2400" dirty="0" err="1" smtClean="0"/>
              <a:t>used</a:t>
            </a:r>
            <a:r>
              <a:rPr lang="fr-FR" altLang="fr-FR" sz="2400" dirty="0" smtClean="0"/>
              <a:t> « feudal » </a:t>
            </a:r>
            <a:r>
              <a:rPr lang="fr-FR" altLang="fr-FR" sz="2400" dirty="0" err="1" smtClean="0"/>
              <a:t>language</a:t>
            </a:r>
            <a:r>
              <a:rPr lang="fr-FR" altLang="fr-FR" sz="2400" dirty="0" smtClean="0"/>
              <a:t> (</a:t>
            </a:r>
            <a:r>
              <a:rPr lang="fr-FR" altLang="fr-FR" sz="2400" dirty="0" err="1" smtClean="0"/>
              <a:t>like</a:t>
            </a:r>
            <a:r>
              <a:rPr lang="fr-FR" altLang="fr-FR" sz="2400" dirty="0" smtClean="0"/>
              <a:t> lods) in </a:t>
            </a:r>
            <a:r>
              <a:rPr lang="fr-FR" altLang="fr-FR" sz="2400" dirty="0" err="1" smtClean="0"/>
              <a:t>order</a:t>
            </a:r>
            <a:r>
              <a:rPr lang="fr-FR" altLang="fr-FR" sz="2400" dirty="0" smtClean="0"/>
              <a:t> to </a:t>
            </a:r>
            <a:r>
              <a:rPr lang="fr-FR" altLang="fr-FR" sz="2400" dirty="0" err="1" smtClean="0"/>
              <a:t>refer</a:t>
            </a:r>
            <a:r>
              <a:rPr lang="fr-FR" altLang="fr-FR" sz="2400" dirty="0" smtClean="0"/>
              <a:t> to « </a:t>
            </a:r>
            <a:r>
              <a:rPr lang="fr-FR" altLang="fr-FR" sz="2400" dirty="0" err="1" smtClean="0"/>
              <a:t>legitimate</a:t>
            </a:r>
            <a:r>
              <a:rPr lang="fr-FR" altLang="fr-FR" sz="2400" dirty="0" smtClean="0"/>
              <a:t> » </a:t>
            </a:r>
            <a:r>
              <a:rPr lang="fr-FR" altLang="fr-FR" sz="2400" dirty="0" err="1" smtClean="0"/>
              <a:t>rental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income</a:t>
            </a:r>
            <a:r>
              <a:rPr lang="fr-FR" altLang="fr-FR" sz="2400" dirty="0"/>
              <a:t> </a:t>
            </a:r>
            <a:r>
              <a:rPr lang="fr-FR" altLang="fr-FR" sz="2400" dirty="0" smtClean="0"/>
              <a:t>→ a </a:t>
            </a:r>
            <a:r>
              <a:rPr lang="fr-FR" altLang="fr-FR" sz="2400" dirty="0" err="1" smtClean="0"/>
              <a:t>complete</a:t>
            </a:r>
            <a:r>
              <a:rPr lang="fr-FR" altLang="fr-FR" sz="2400" dirty="0" smtClean="0"/>
              <a:t> suppression of </a:t>
            </a:r>
            <a:r>
              <a:rPr lang="fr-FR" altLang="fr-FR" sz="2400" dirty="0" err="1" smtClean="0"/>
              <a:t>these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rights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would</a:t>
            </a:r>
            <a:r>
              <a:rPr lang="fr-FR" altLang="fr-FR" sz="2400" dirty="0" smtClean="0"/>
              <a:t> have </a:t>
            </a:r>
            <a:r>
              <a:rPr lang="fr-FR" altLang="fr-FR" sz="2400" dirty="0" err="1" smtClean="0"/>
              <a:t>led</a:t>
            </a:r>
            <a:r>
              <a:rPr lang="fr-FR" altLang="fr-FR" sz="2400" dirty="0" smtClean="0"/>
              <a:t> to massive and </a:t>
            </a:r>
            <a:r>
              <a:rPr lang="fr-FR" altLang="fr-FR" sz="2400" dirty="0" err="1" smtClean="0"/>
              <a:t>arbitrary</a:t>
            </a:r>
            <a:r>
              <a:rPr lang="fr-FR" altLang="fr-FR" sz="2400" dirty="0" smtClean="0"/>
              <a:t> redistribution </a:t>
            </a:r>
          </a:p>
          <a:p>
            <a:pPr marL="0" indent="0">
              <a:buNone/>
            </a:pPr>
            <a:r>
              <a:rPr lang="fr-FR" altLang="fr-FR" sz="2400" dirty="0" smtClean="0"/>
              <a:t>→ lots of exceptions (incl. in 1792-1794, </a:t>
            </a:r>
            <a:r>
              <a:rPr lang="fr-FR" altLang="fr-FR" sz="2400" dirty="0" err="1" smtClean="0"/>
              <a:t>e.g</a:t>
            </a:r>
            <a:r>
              <a:rPr lang="fr-FR" altLang="fr-FR" sz="2400" dirty="0" smtClean="0"/>
              <a:t>. in cases </a:t>
            </a:r>
            <a:r>
              <a:rPr lang="fr-FR" altLang="fr-FR" sz="2400" dirty="0" err="1" smtClean="0"/>
              <a:t>where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contractual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origins</a:t>
            </a:r>
            <a:r>
              <a:rPr lang="fr-FR" altLang="fr-FR" sz="2400" dirty="0" smtClean="0"/>
              <a:t> of lods </a:t>
            </a:r>
            <a:r>
              <a:rPr lang="fr-FR" altLang="fr-FR" sz="2400" dirty="0" err="1" smtClean="0"/>
              <a:t>could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be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established</a:t>
            </a:r>
            <a:r>
              <a:rPr lang="fr-FR" altLang="fr-FR" sz="2400" dirty="0" smtClean="0"/>
              <a:t>), lots of </a:t>
            </a:r>
            <a:r>
              <a:rPr lang="fr-FR" altLang="fr-FR" sz="2400" dirty="0" err="1" smtClean="0"/>
              <a:t>judicial</a:t>
            </a:r>
            <a:r>
              <a:rPr lang="fr-FR" altLang="fr-FR" sz="2400" dirty="0" smtClean="0"/>
              <a:t> disputes and court </a:t>
            </a:r>
            <a:r>
              <a:rPr lang="fr-FR" altLang="fr-FR" sz="2400" dirty="0" err="1" smtClean="0"/>
              <a:t>litigations</a:t>
            </a:r>
            <a:r>
              <a:rPr lang="fr-FR" altLang="fr-FR" sz="2400" dirty="0" smtClean="0"/>
              <a:t> all </a:t>
            </a:r>
            <a:r>
              <a:rPr lang="fr-FR" altLang="fr-FR" sz="2400" dirty="0" err="1" smtClean="0"/>
              <a:t>along</a:t>
            </a:r>
            <a:r>
              <a:rPr lang="fr-FR" altLang="fr-FR" sz="2400" dirty="0" smtClean="0"/>
              <a:t> the 19</a:t>
            </a:r>
            <a:r>
              <a:rPr lang="fr-FR" altLang="fr-FR" sz="2400" baseline="30000" dirty="0" smtClean="0"/>
              <a:t>th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century</a:t>
            </a:r>
            <a:endParaRPr lang="fr-FR" altLang="fr-FR" sz="2400" dirty="0"/>
          </a:p>
        </p:txBody>
      </p:sp>
    </p:spTree>
    <p:extLst>
      <p:ext uri="{BB962C8B-B14F-4D97-AF65-F5344CB8AC3E}">
        <p14:creationId xmlns:p14="http://schemas.microsoft.com/office/powerpoint/2010/main" val="158171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Espace réservé du contenu 2"/>
          <p:cNvSpPr>
            <a:spLocks noGrp="1"/>
          </p:cNvSpPr>
          <p:nvPr>
            <p:ph idx="1"/>
          </p:nvPr>
        </p:nvSpPr>
        <p:spPr>
          <a:xfrm>
            <a:off x="283464" y="713233"/>
            <a:ext cx="11686032" cy="4946903"/>
          </a:xfrm>
        </p:spPr>
        <p:txBody>
          <a:bodyPr>
            <a:noAutofit/>
          </a:bodyPr>
          <a:lstStyle/>
          <a:p>
            <a:r>
              <a:rPr lang="fr-FR" altLang="fr-FR" sz="2400" b="1" dirty="0" err="1" smtClean="0"/>
              <a:t>Other</a:t>
            </a:r>
            <a:r>
              <a:rPr lang="fr-FR" altLang="fr-FR" sz="2400" b="1" dirty="0" smtClean="0"/>
              <a:t> </a:t>
            </a:r>
            <a:r>
              <a:rPr lang="fr-FR" altLang="fr-FR" sz="2400" b="1" dirty="0" err="1" smtClean="0"/>
              <a:t>pb</a:t>
            </a:r>
            <a:r>
              <a:rPr lang="fr-FR" altLang="fr-FR" sz="2400" b="1" dirty="0" smtClean="0"/>
              <a:t>: « corvée » </a:t>
            </a:r>
            <a:r>
              <a:rPr lang="fr-FR" altLang="fr-FR" sz="2400" dirty="0" smtClean="0"/>
              <a:t>= in </a:t>
            </a:r>
            <a:r>
              <a:rPr lang="fr-FR" altLang="fr-FR" sz="2400" dirty="0" err="1" smtClean="0"/>
              <a:t>some</a:t>
            </a:r>
            <a:r>
              <a:rPr lang="fr-FR" altLang="fr-FR" sz="2400" dirty="0" smtClean="0"/>
              <a:t> cases, </a:t>
            </a:r>
            <a:r>
              <a:rPr lang="fr-FR" altLang="fr-FR" sz="2400" dirty="0" err="1" smtClean="0"/>
              <a:t>peasants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were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supposed</a:t>
            </a:r>
            <a:r>
              <a:rPr lang="fr-FR" altLang="fr-FR" sz="2400" dirty="0" smtClean="0"/>
              <a:t> to </a:t>
            </a:r>
            <a:r>
              <a:rPr lang="fr-FR" altLang="fr-FR" sz="2400" dirty="0" err="1" smtClean="0"/>
              <a:t>give</a:t>
            </a:r>
            <a:r>
              <a:rPr lang="fr-FR" altLang="fr-FR" sz="2400" dirty="0" smtClean="0"/>
              <a:t> one </a:t>
            </a:r>
            <a:r>
              <a:rPr lang="fr-FR" altLang="fr-FR" sz="2400" dirty="0" err="1" smtClean="0"/>
              <a:t>day</a:t>
            </a:r>
            <a:r>
              <a:rPr lang="fr-FR" altLang="fr-FR" sz="2400" dirty="0" smtClean="0"/>
              <a:t> (or </a:t>
            </a:r>
            <a:r>
              <a:rPr lang="fr-FR" altLang="fr-FR" sz="2400" dirty="0" err="1" smtClean="0"/>
              <a:t>two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days</a:t>
            </a:r>
            <a:r>
              <a:rPr lang="fr-FR" altLang="fr-FR" sz="2400" dirty="0" smtClean="0"/>
              <a:t> or </a:t>
            </a:r>
            <a:r>
              <a:rPr lang="fr-FR" altLang="fr-FR" sz="2400" dirty="0" err="1" smtClean="0"/>
              <a:t>three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days</a:t>
            </a:r>
            <a:r>
              <a:rPr lang="fr-FR" altLang="fr-FR" sz="2400" dirty="0" smtClean="0"/>
              <a:t>…) of labour to the landlord to </a:t>
            </a:r>
            <a:r>
              <a:rPr lang="fr-FR" altLang="fr-FR" sz="2400" dirty="0" err="1" smtClean="0"/>
              <a:t>cultivate</a:t>
            </a:r>
            <a:r>
              <a:rPr lang="fr-FR" altLang="fr-FR" sz="2400" dirty="0" smtClean="0"/>
              <a:t> the </a:t>
            </a:r>
            <a:r>
              <a:rPr lang="fr-FR" altLang="fr-FR" sz="2400" dirty="0" err="1" smtClean="0"/>
              <a:t>landlord’s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own</a:t>
            </a:r>
            <a:r>
              <a:rPr lang="fr-FR" altLang="fr-FR" sz="2400" dirty="0" smtClean="0"/>
              <a:t> land.              Is </a:t>
            </a:r>
            <a:r>
              <a:rPr lang="fr-FR" altLang="fr-FR" sz="2400" dirty="0" err="1" smtClean="0"/>
              <a:t>this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illegitimate</a:t>
            </a:r>
            <a:r>
              <a:rPr lang="fr-FR" altLang="fr-FR" sz="2400" dirty="0" smtClean="0"/>
              <a:t> (i.e. </a:t>
            </a:r>
            <a:r>
              <a:rPr lang="fr-FR" altLang="fr-FR" sz="2400" dirty="0" err="1" smtClean="0"/>
              <a:t>is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this</a:t>
            </a:r>
            <a:r>
              <a:rPr lang="fr-FR" altLang="fr-FR" sz="2400" dirty="0" smtClean="0"/>
              <a:t> a </a:t>
            </a:r>
            <a:r>
              <a:rPr lang="fr-FR" altLang="fr-FR" sz="2400" dirty="0" err="1" smtClean="0"/>
              <a:t>survival</a:t>
            </a:r>
            <a:r>
              <a:rPr lang="fr-FR" altLang="fr-FR" sz="2400" dirty="0" smtClean="0"/>
              <a:t> of the time of </a:t>
            </a:r>
            <a:r>
              <a:rPr lang="fr-FR" altLang="fr-FR" sz="2400" dirty="0" err="1" smtClean="0"/>
              <a:t>serfdom</a:t>
            </a:r>
            <a:r>
              <a:rPr lang="fr-FR" altLang="fr-FR" sz="2400" dirty="0" smtClean="0"/>
              <a:t> or </a:t>
            </a:r>
            <a:r>
              <a:rPr lang="fr-FR" altLang="fr-FR" sz="2400" dirty="0" err="1" smtClean="0"/>
              <a:t>slavery</a:t>
            </a:r>
            <a:r>
              <a:rPr lang="fr-FR" altLang="fr-FR" sz="2400" dirty="0" smtClean="0"/>
              <a:t>, </a:t>
            </a:r>
            <a:r>
              <a:rPr lang="fr-FR" altLang="fr-FR" sz="2400" dirty="0" err="1" smtClean="0"/>
              <a:t>thereby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proving</a:t>
            </a:r>
            <a:r>
              <a:rPr lang="fr-FR" altLang="fr-FR" sz="2400" dirty="0" smtClean="0"/>
              <a:t> a violent, non-</a:t>
            </a:r>
            <a:r>
              <a:rPr lang="fr-FR" altLang="fr-FR" sz="2400" dirty="0" err="1" smtClean="0"/>
              <a:t>contractual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origin</a:t>
            </a:r>
            <a:r>
              <a:rPr lang="fr-FR" altLang="fr-FR" sz="2400" dirty="0" smtClean="0"/>
              <a:t>), or </a:t>
            </a:r>
            <a:r>
              <a:rPr lang="fr-FR" altLang="fr-FR" sz="2400" dirty="0" err="1" smtClean="0"/>
              <a:t>is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this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simply</a:t>
            </a:r>
            <a:r>
              <a:rPr lang="fr-FR" altLang="fr-FR" sz="2400" dirty="0" smtClean="0"/>
              <a:t> a </a:t>
            </a:r>
            <a:r>
              <a:rPr lang="fr-FR" altLang="fr-FR" sz="2400" dirty="0" err="1" smtClean="0"/>
              <a:t>legitimate</a:t>
            </a:r>
            <a:r>
              <a:rPr lang="fr-FR" altLang="fr-FR" sz="2400" dirty="0" smtClean="0"/>
              <a:t>, </a:t>
            </a:r>
            <a:r>
              <a:rPr lang="fr-FR" altLang="fr-FR" sz="2400" dirty="0" err="1" smtClean="0"/>
              <a:t>contractual</a:t>
            </a:r>
            <a:r>
              <a:rPr lang="fr-FR" altLang="fr-FR" sz="2400" dirty="0" smtClean="0"/>
              <a:t> land </a:t>
            </a:r>
            <a:r>
              <a:rPr lang="fr-FR" altLang="fr-FR" sz="2400" dirty="0" err="1" smtClean="0"/>
              <a:t>rent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that</a:t>
            </a:r>
            <a:r>
              <a:rPr lang="fr-FR" altLang="fr-FR" sz="2400" dirty="0" smtClean="0"/>
              <a:t> has not been </a:t>
            </a:r>
            <a:r>
              <a:rPr lang="fr-FR" altLang="fr-FR" sz="2400" dirty="0" err="1" smtClean="0"/>
              <a:t>relabelled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using</a:t>
            </a:r>
            <a:r>
              <a:rPr lang="fr-FR" altLang="fr-FR" sz="2400" dirty="0" smtClean="0"/>
              <a:t> post-</a:t>
            </a:r>
            <a:r>
              <a:rPr lang="fr-FR" altLang="fr-FR" sz="2400" dirty="0" err="1" smtClean="0"/>
              <a:t>serfdom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language</a:t>
            </a:r>
            <a:r>
              <a:rPr lang="fr-FR" altLang="fr-FR" sz="2400" dirty="0" smtClean="0"/>
              <a:t>?</a:t>
            </a:r>
          </a:p>
          <a:p>
            <a:r>
              <a:rPr lang="fr-FR" altLang="fr-FR" sz="2400" dirty="0" smtClean="0"/>
              <a:t>« </a:t>
            </a:r>
            <a:r>
              <a:rPr lang="fr-FR" altLang="fr-FR" sz="2400" b="1" i="1" dirty="0" smtClean="0"/>
              <a:t>Banalité</a:t>
            </a:r>
            <a:r>
              <a:rPr lang="fr-FR" altLang="fr-FR" sz="2400" dirty="0" smtClean="0"/>
              <a:t> »: obligation for </a:t>
            </a:r>
            <a:r>
              <a:rPr lang="fr-FR" altLang="fr-FR" sz="2400" dirty="0" err="1" smtClean="0"/>
              <a:t>peasants</a:t>
            </a:r>
            <a:r>
              <a:rPr lang="fr-FR" altLang="fr-FR" sz="2400" dirty="0" smtClean="0"/>
              <a:t> to use </a:t>
            </a:r>
            <a:r>
              <a:rPr lang="fr-FR" altLang="fr-FR" sz="2400" dirty="0" err="1" smtClean="0"/>
              <a:t>specific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equipments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operated</a:t>
            </a:r>
            <a:r>
              <a:rPr lang="fr-FR" altLang="fr-FR" sz="2400" dirty="0" smtClean="0"/>
              <a:t> by a landlord, </a:t>
            </a:r>
            <a:r>
              <a:rPr lang="fr-FR" altLang="fr-FR" sz="2400" dirty="0" err="1" smtClean="0"/>
              <a:t>e.g</a:t>
            </a:r>
            <a:r>
              <a:rPr lang="fr-FR" altLang="fr-FR" sz="2400" dirty="0" smtClean="0"/>
              <a:t>. a grain </a:t>
            </a:r>
            <a:r>
              <a:rPr lang="fr-FR" altLang="fr-FR" sz="2400" dirty="0" err="1" smtClean="0"/>
              <a:t>mill</a:t>
            </a:r>
            <a:r>
              <a:rPr lang="fr-FR" altLang="fr-FR" sz="2400" dirty="0" smtClean="0"/>
              <a:t> or </a:t>
            </a:r>
            <a:r>
              <a:rPr lang="fr-FR" altLang="fr-FR" sz="2400" dirty="0" err="1" smtClean="0"/>
              <a:t>oven</a:t>
            </a:r>
            <a:r>
              <a:rPr lang="fr-FR" altLang="fr-FR" sz="2400" dirty="0" smtClean="0"/>
              <a:t> or </a:t>
            </a:r>
            <a:r>
              <a:rPr lang="fr-FR" altLang="fr-FR" sz="2400" dirty="0" err="1" smtClean="0"/>
              <a:t>winepress</a:t>
            </a:r>
            <a:r>
              <a:rPr lang="fr-FR" altLang="fr-FR" sz="2400" dirty="0" smtClean="0"/>
              <a:t>. </a:t>
            </a:r>
            <a:r>
              <a:rPr lang="fr-FR" altLang="fr-FR" sz="2400" dirty="0" err="1" smtClean="0"/>
              <a:t>These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were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abolished</a:t>
            </a:r>
            <a:r>
              <a:rPr lang="fr-FR" altLang="fr-FR" sz="2400" dirty="0" smtClean="0"/>
              <a:t>, </a:t>
            </a:r>
            <a:r>
              <a:rPr lang="fr-FR" altLang="fr-FR" sz="2400" dirty="0" err="1" smtClean="0"/>
              <a:t>except</a:t>
            </a:r>
            <a:r>
              <a:rPr lang="fr-FR" altLang="fr-FR" sz="2400" dirty="0" smtClean="0"/>
              <a:t> in </a:t>
            </a:r>
            <a:r>
              <a:rPr lang="fr-FR" altLang="fr-FR" sz="2400" dirty="0" err="1" smtClean="0"/>
              <a:t>some</a:t>
            </a:r>
            <a:r>
              <a:rPr lang="fr-FR" altLang="fr-FR" sz="2400" dirty="0" smtClean="0"/>
              <a:t> cases </a:t>
            </a:r>
            <a:r>
              <a:rPr lang="fr-FR" altLang="fr-FR" sz="2400" dirty="0" err="1" smtClean="0"/>
              <a:t>where</a:t>
            </a:r>
            <a:r>
              <a:rPr lang="fr-FR" altLang="fr-FR" sz="2400" dirty="0" smtClean="0"/>
              <a:t> the </a:t>
            </a:r>
            <a:r>
              <a:rPr lang="fr-FR" altLang="fr-FR" sz="2400" dirty="0" err="1" smtClean="0"/>
              <a:t>contractual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origin</a:t>
            </a:r>
            <a:r>
              <a:rPr lang="fr-FR" altLang="fr-FR" sz="2400" dirty="0" smtClean="0"/>
              <a:t> or quasi-</a:t>
            </a:r>
            <a:r>
              <a:rPr lang="fr-FR" altLang="fr-FR" sz="2400" dirty="0" err="1" smtClean="0"/>
              <a:t>tax</a:t>
            </a:r>
            <a:r>
              <a:rPr lang="fr-FR" altLang="fr-FR" sz="2400" dirty="0" smtClean="0"/>
              <a:t>-vs-public-good nature </a:t>
            </a:r>
            <a:r>
              <a:rPr lang="fr-FR" altLang="fr-FR" sz="2400" dirty="0" err="1" smtClean="0"/>
              <a:t>could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be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established</a:t>
            </a:r>
            <a:endParaRPr lang="fr-FR" altLang="fr-FR" sz="2400" dirty="0" smtClean="0"/>
          </a:p>
          <a:p>
            <a:r>
              <a:rPr lang="fr-FR" altLang="fr-FR" sz="2400" dirty="0" smtClean="0"/>
              <a:t>« </a:t>
            </a:r>
            <a:r>
              <a:rPr lang="fr-FR" altLang="fr-FR" sz="2400" b="1" i="1" dirty="0" smtClean="0"/>
              <a:t>Dîme ecclésiastique</a:t>
            </a:r>
            <a:r>
              <a:rPr lang="fr-FR" altLang="fr-FR" sz="2400" dirty="0" smtClean="0"/>
              <a:t> »: quasi-</a:t>
            </a:r>
            <a:r>
              <a:rPr lang="fr-FR" altLang="fr-FR" sz="2400" dirty="0" err="1" smtClean="0"/>
              <a:t>tax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payments</a:t>
            </a:r>
            <a:r>
              <a:rPr lang="fr-FR" altLang="fr-FR" sz="2400" dirty="0" smtClean="0"/>
              <a:t> made to the Church (</a:t>
            </a:r>
            <a:r>
              <a:rPr lang="fr-FR" altLang="fr-FR" sz="2400" dirty="0" err="1" smtClean="0"/>
              <a:t>even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when</a:t>
            </a:r>
            <a:r>
              <a:rPr lang="fr-FR" altLang="fr-FR" sz="2400" dirty="0" smtClean="0"/>
              <a:t> the land </a:t>
            </a:r>
            <a:r>
              <a:rPr lang="fr-FR" altLang="fr-FR" sz="2400" dirty="0" err="1" smtClean="0"/>
              <a:t>did</a:t>
            </a:r>
            <a:r>
              <a:rPr lang="fr-FR" altLang="fr-FR" sz="2400" dirty="0" smtClean="0"/>
              <a:t> not </a:t>
            </a:r>
            <a:r>
              <a:rPr lang="fr-FR" altLang="fr-FR" sz="2400" dirty="0" err="1" smtClean="0"/>
              <a:t>fully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belong</a:t>
            </a:r>
            <a:r>
              <a:rPr lang="fr-FR" altLang="fr-FR" sz="2400" dirty="0" smtClean="0"/>
              <a:t> to the Church). </a:t>
            </a:r>
            <a:r>
              <a:rPr lang="fr-FR" altLang="fr-FR" sz="2400" dirty="0" err="1" smtClean="0"/>
              <a:t>Generally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abolished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with</a:t>
            </a:r>
            <a:r>
              <a:rPr lang="fr-FR" altLang="fr-FR" sz="2400" dirty="0" smtClean="0"/>
              <a:t> no compensation, in spite of the warning by </a:t>
            </a:r>
            <a:r>
              <a:rPr lang="fr-FR" altLang="fr-FR" sz="2400" dirty="0" err="1" smtClean="0"/>
              <a:t>clergy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members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that</a:t>
            </a:r>
            <a:r>
              <a:rPr lang="fr-FR" altLang="fr-FR" sz="2400" dirty="0" smtClean="0"/>
              <a:t> in </a:t>
            </a:r>
            <a:r>
              <a:rPr lang="fr-FR" altLang="fr-FR" sz="2400" dirty="0" err="1" smtClean="0"/>
              <a:t>some</a:t>
            </a:r>
            <a:r>
              <a:rPr lang="fr-FR" altLang="fr-FR" sz="2400" dirty="0" smtClean="0"/>
              <a:t> cases the dîmes </a:t>
            </a:r>
            <a:r>
              <a:rPr lang="fr-FR" altLang="fr-FR" sz="2400" dirty="0" err="1" smtClean="0"/>
              <a:t>were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financing</a:t>
            </a:r>
            <a:r>
              <a:rPr lang="fr-FR" altLang="fr-FR" sz="2400" dirty="0" smtClean="0"/>
              <a:t> local public services (</a:t>
            </a:r>
            <a:r>
              <a:rPr lang="fr-FR" altLang="fr-FR" sz="2400" dirty="0" err="1" smtClean="0"/>
              <a:t>education</a:t>
            </a:r>
            <a:r>
              <a:rPr lang="fr-FR" altLang="fr-FR" sz="2400" dirty="0" smtClean="0"/>
              <a:t>, </a:t>
            </a:r>
            <a:r>
              <a:rPr lang="fr-FR" altLang="fr-FR" sz="2400" dirty="0" err="1" smtClean="0"/>
              <a:t>health</a:t>
            </a:r>
            <a:r>
              <a:rPr lang="fr-FR" altLang="fr-FR" sz="2400" dirty="0" smtClean="0"/>
              <a:t>) </a:t>
            </a:r>
            <a:r>
              <a:rPr lang="fr-FR" altLang="fr-FR" sz="2400" dirty="0" err="1" smtClean="0"/>
              <a:t>provided</a:t>
            </a:r>
            <a:r>
              <a:rPr lang="fr-FR" altLang="fr-FR" sz="2400" dirty="0" smtClean="0"/>
              <a:t> by </a:t>
            </a:r>
            <a:r>
              <a:rPr lang="fr-FR" altLang="fr-FR" sz="2400" dirty="0" err="1" smtClean="0"/>
              <a:t>religious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organizations</a:t>
            </a:r>
            <a:r>
              <a:rPr lang="fr-FR" altLang="fr-FR" sz="2400" dirty="0" smtClean="0"/>
              <a:t>. </a:t>
            </a:r>
          </a:p>
          <a:p>
            <a:pPr marL="0" indent="0">
              <a:buNone/>
            </a:pPr>
            <a:endParaRPr lang="fr-FR" altLang="fr-FR" sz="2400" dirty="0"/>
          </a:p>
        </p:txBody>
      </p:sp>
    </p:spTree>
    <p:extLst>
      <p:ext uri="{BB962C8B-B14F-4D97-AF65-F5344CB8AC3E}">
        <p14:creationId xmlns:p14="http://schemas.microsoft.com/office/powerpoint/2010/main" val="299179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Espace réservé du contenu 2"/>
          <p:cNvSpPr>
            <a:spLocks noGrp="1"/>
          </p:cNvSpPr>
          <p:nvPr>
            <p:ph idx="1"/>
          </p:nvPr>
        </p:nvSpPr>
        <p:spPr>
          <a:xfrm>
            <a:off x="164592" y="0"/>
            <a:ext cx="12027408" cy="67421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altLang="fr-FR" sz="2400" b="1" dirty="0" smtClean="0"/>
              <a:t>Global </a:t>
            </a:r>
            <a:r>
              <a:rPr lang="fr-FR" altLang="fr-FR" sz="2400" b="1" dirty="0" err="1" smtClean="0"/>
              <a:t>redistributive</a:t>
            </a:r>
            <a:r>
              <a:rPr lang="fr-FR" altLang="fr-FR" sz="2400" b="1" dirty="0" smtClean="0"/>
              <a:t> impact of French </a:t>
            </a:r>
            <a:r>
              <a:rPr lang="fr-FR" altLang="fr-FR" sz="2400" b="1" dirty="0" err="1" smtClean="0"/>
              <a:t>Revolution</a:t>
            </a:r>
            <a:r>
              <a:rPr lang="fr-FR" altLang="fr-FR" sz="2400" b="1" dirty="0" smtClean="0"/>
              <a:t> = </a:t>
            </a:r>
            <a:r>
              <a:rPr lang="fr-FR" altLang="fr-FR" sz="2400" b="1" dirty="0" err="1" smtClean="0"/>
              <a:t>very</a:t>
            </a:r>
            <a:r>
              <a:rPr lang="fr-FR" altLang="fr-FR" sz="2400" b="1" dirty="0" smtClean="0"/>
              <a:t> </a:t>
            </a:r>
            <a:r>
              <a:rPr lang="fr-FR" altLang="fr-FR" sz="2400" b="1" dirty="0" err="1" smtClean="0"/>
              <a:t>difficult</a:t>
            </a:r>
            <a:r>
              <a:rPr lang="fr-FR" altLang="fr-FR" sz="2400" b="1" dirty="0" smtClean="0"/>
              <a:t> to </a:t>
            </a:r>
            <a:r>
              <a:rPr lang="fr-FR" altLang="fr-FR" sz="2400" b="1" dirty="0" err="1" smtClean="0"/>
              <a:t>establish</a:t>
            </a:r>
            <a:endParaRPr lang="fr-FR" altLang="fr-FR" sz="2400" b="1" dirty="0" smtClean="0"/>
          </a:p>
          <a:p>
            <a:r>
              <a:rPr lang="fr-FR" altLang="fr-FR" sz="2400" dirty="0" smtClean="0"/>
              <a:t>1815</a:t>
            </a:r>
            <a:r>
              <a:rPr lang="fr-FR" altLang="fr-FR" sz="2400" dirty="0"/>
              <a:t>: compensation of </a:t>
            </a:r>
            <a:r>
              <a:rPr lang="fr-FR" altLang="fr-FR" sz="2400" dirty="0" err="1" smtClean="0"/>
              <a:t>aristocrats</a:t>
            </a:r>
            <a:r>
              <a:rPr lang="fr-FR" altLang="fr-FR" sz="2400" dirty="0"/>
              <a:t> </a:t>
            </a:r>
            <a:r>
              <a:rPr lang="fr-FR" altLang="fr-FR" sz="2400" dirty="0" smtClean="0"/>
              <a:t>for </a:t>
            </a:r>
            <a:r>
              <a:rPr lang="fr-FR" altLang="fr-FR" sz="2400" dirty="0" err="1" smtClean="0"/>
              <a:t>lost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rent</a:t>
            </a:r>
            <a:r>
              <a:rPr lang="fr-FR" altLang="fr-FR" sz="2400" dirty="0" smtClean="0"/>
              <a:t> (« milliard des émigrés »)</a:t>
            </a:r>
          </a:p>
          <a:p>
            <a:r>
              <a:rPr lang="fr-FR" altLang="fr-FR" sz="2400" dirty="0" smtClean="0"/>
              <a:t>1789-1815: </a:t>
            </a:r>
            <a:r>
              <a:rPr lang="fr-FR" altLang="fr-FR" sz="2400" dirty="0" err="1"/>
              <a:t>church</a:t>
            </a:r>
            <a:r>
              <a:rPr lang="fr-FR" altLang="fr-FR" sz="2400" dirty="0"/>
              <a:t> </a:t>
            </a:r>
            <a:r>
              <a:rPr lang="fr-FR" altLang="fr-FR" sz="2400" dirty="0" err="1"/>
              <a:t>property</a:t>
            </a:r>
            <a:r>
              <a:rPr lang="fr-FR" altLang="fr-FR" sz="2400" dirty="0"/>
              <a:t> </a:t>
            </a:r>
            <a:r>
              <a:rPr lang="fr-FR" altLang="fr-FR" sz="2400" dirty="0" err="1"/>
              <a:t>was</a:t>
            </a:r>
            <a:r>
              <a:rPr lang="fr-FR" altLang="fr-FR" sz="2400" dirty="0"/>
              <a:t> </a:t>
            </a:r>
            <a:r>
              <a:rPr lang="fr-FR" altLang="fr-FR" sz="2400" dirty="0" err="1"/>
              <a:t>redistributed</a:t>
            </a:r>
            <a:r>
              <a:rPr lang="fr-FR" altLang="fr-FR" sz="2400" dirty="0"/>
              <a:t> </a:t>
            </a:r>
            <a:r>
              <a:rPr lang="fr-FR" altLang="fr-FR" sz="2400" dirty="0" err="1"/>
              <a:t>much</a:t>
            </a:r>
            <a:r>
              <a:rPr lang="fr-FR" altLang="fr-FR" sz="2400" dirty="0"/>
              <a:t> more </a:t>
            </a:r>
            <a:r>
              <a:rPr lang="fr-FR" altLang="fr-FR" sz="2400" dirty="0" err="1"/>
              <a:t>than</a:t>
            </a:r>
            <a:r>
              <a:rPr lang="fr-FR" altLang="fr-FR" sz="2400" dirty="0"/>
              <a:t> </a:t>
            </a:r>
            <a:r>
              <a:rPr lang="fr-FR" altLang="fr-FR" sz="2400" dirty="0" err="1"/>
              <a:t>aristocratic</a:t>
            </a:r>
            <a:r>
              <a:rPr lang="fr-FR" altLang="fr-FR" sz="2400" dirty="0"/>
              <a:t> </a:t>
            </a:r>
            <a:r>
              <a:rPr lang="fr-FR" altLang="fr-FR" sz="2400" dirty="0" err="1" smtClean="0"/>
              <a:t>property</a:t>
            </a:r>
            <a:endParaRPr lang="fr-FR" altLang="fr-FR" sz="2400" dirty="0"/>
          </a:p>
          <a:p>
            <a:r>
              <a:rPr lang="fr-FR" altLang="fr-FR" sz="2400" dirty="0" err="1" smtClean="0"/>
              <a:t>Significant</a:t>
            </a:r>
            <a:r>
              <a:rPr lang="fr-FR" altLang="fr-FR" sz="2400" dirty="0" smtClean="0"/>
              <a:t> redistribution of land </a:t>
            </a:r>
            <a:r>
              <a:rPr lang="fr-FR" altLang="fr-FR" sz="2400" dirty="0" err="1" smtClean="0"/>
              <a:t>toward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small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farmers</a:t>
            </a:r>
            <a:r>
              <a:rPr lang="fr-FR" altLang="fr-FR" sz="2400" dirty="0" smtClean="0"/>
              <a:t>, but </a:t>
            </a:r>
            <a:r>
              <a:rPr lang="fr-FR" altLang="fr-FR" sz="2400" dirty="0" err="1" smtClean="0"/>
              <a:t>even</a:t>
            </a:r>
            <a:r>
              <a:rPr lang="fr-FR" altLang="fr-FR" sz="2400" dirty="0" smtClean="0"/>
              <a:t> more </a:t>
            </a:r>
            <a:r>
              <a:rPr lang="fr-FR" altLang="fr-FR" sz="2400" dirty="0" err="1" smtClean="0"/>
              <a:t>so</a:t>
            </a:r>
            <a:r>
              <a:rPr lang="fr-FR" altLang="fr-FR" sz="2400" dirty="0" smtClean="0"/>
              <a:t> to large </a:t>
            </a:r>
            <a:r>
              <a:rPr lang="fr-FR" altLang="fr-FR" sz="2400" dirty="0" err="1" smtClean="0"/>
              <a:t>farmers</a:t>
            </a:r>
            <a:r>
              <a:rPr lang="fr-FR" altLang="fr-FR" sz="2400" dirty="0" smtClean="0"/>
              <a:t> (</a:t>
            </a:r>
            <a:r>
              <a:rPr lang="fr-FR" altLang="fr-FR" sz="2400" dirty="0" err="1" smtClean="0"/>
              <a:t>especially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from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church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property</a:t>
            </a:r>
            <a:r>
              <a:rPr lang="fr-FR" altLang="fr-FR" sz="2400" dirty="0" smtClean="0"/>
              <a:t>, and to a </a:t>
            </a:r>
            <a:r>
              <a:rPr lang="fr-FR" altLang="fr-FR" sz="2400" dirty="0" err="1" smtClean="0"/>
              <a:t>lesser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extent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from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aristocratic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property</a:t>
            </a:r>
            <a:r>
              <a:rPr lang="fr-FR" altLang="fr-FR" sz="2400" dirty="0" smtClean="0"/>
              <a:t>)           (</a:t>
            </a:r>
            <a:r>
              <a:rPr lang="fr-FR" altLang="fr-FR" sz="2400" b="1" dirty="0" smtClean="0"/>
              <a:t>Abbé Sieyès: « the abolition of </a:t>
            </a:r>
            <a:r>
              <a:rPr lang="fr-FR" altLang="fr-FR" sz="2400" b="1" i="1" dirty="0" smtClean="0"/>
              <a:t>dimes</a:t>
            </a:r>
            <a:r>
              <a:rPr lang="fr-FR" altLang="fr-FR" sz="2400" b="1" dirty="0" smtClean="0"/>
              <a:t> </a:t>
            </a:r>
            <a:r>
              <a:rPr lang="fr-FR" altLang="fr-FR" sz="2400" b="1" dirty="0" err="1" smtClean="0"/>
              <a:t>will</a:t>
            </a:r>
            <a:r>
              <a:rPr lang="fr-FR" altLang="fr-FR" sz="2400" b="1" dirty="0" smtClean="0"/>
              <a:t> </a:t>
            </a:r>
            <a:r>
              <a:rPr lang="fr-FR" altLang="fr-FR" sz="2400" b="1" dirty="0" err="1" smtClean="0"/>
              <a:t>benefit</a:t>
            </a:r>
            <a:r>
              <a:rPr lang="fr-FR" altLang="fr-FR" sz="2400" b="1" dirty="0" smtClean="0"/>
              <a:t> </a:t>
            </a:r>
            <a:r>
              <a:rPr lang="fr-FR" altLang="fr-FR" sz="2400" b="1" dirty="0" err="1" smtClean="0"/>
              <a:t>rich</a:t>
            </a:r>
            <a:r>
              <a:rPr lang="fr-FR" altLang="fr-FR" sz="2400" b="1" dirty="0" smtClean="0"/>
              <a:t> </a:t>
            </a:r>
            <a:r>
              <a:rPr lang="fr-FR" altLang="fr-FR" sz="2400" b="1" dirty="0" err="1" smtClean="0"/>
              <a:t>property</a:t>
            </a:r>
            <a:r>
              <a:rPr lang="fr-FR" altLang="fr-FR" sz="2400" b="1" dirty="0" smtClean="0"/>
              <a:t> </a:t>
            </a:r>
            <a:r>
              <a:rPr lang="fr-FR" altLang="fr-FR" sz="2400" b="1" dirty="0" err="1" smtClean="0"/>
              <a:t>owners</a:t>
            </a:r>
            <a:r>
              <a:rPr lang="fr-FR" altLang="fr-FR" sz="2400" b="1" dirty="0" smtClean="0"/>
              <a:t>, not the </a:t>
            </a:r>
            <a:r>
              <a:rPr lang="fr-FR" altLang="fr-FR" sz="2400" b="1" dirty="0" err="1" smtClean="0"/>
              <a:t>poor</a:t>
            </a:r>
            <a:r>
              <a:rPr lang="fr-FR" altLang="fr-FR" sz="2400" b="1" dirty="0" smtClean="0"/>
              <a:t> »</a:t>
            </a:r>
            <a:r>
              <a:rPr lang="fr-FR" altLang="fr-FR" sz="2400" dirty="0" smtClean="0"/>
              <a:t>)</a:t>
            </a:r>
          </a:p>
          <a:p>
            <a:pPr marL="0" indent="0">
              <a:buNone/>
            </a:pPr>
            <a:r>
              <a:rPr lang="fr-FR" altLang="fr-FR" sz="2400" b="1" dirty="0"/>
              <a:t>C</a:t>
            </a:r>
            <a:r>
              <a:rPr lang="fr-FR" altLang="fr-FR" sz="2400" b="1" dirty="0" smtClean="0"/>
              <a:t>omplete </a:t>
            </a:r>
            <a:r>
              <a:rPr lang="fr-FR" altLang="fr-FR" sz="2400" b="1" dirty="0" err="1" smtClean="0"/>
              <a:t>redefinition</a:t>
            </a:r>
            <a:r>
              <a:rPr lang="fr-FR" altLang="fr-FR" sz="2400" b="1" dirty="0" smtClean="0"/>
              <a:t> of the </a:t>
            </a:r>
            <a:r>
              <a:rPr lang="fr-FR" altLang="fr-FR" sz="2400" b="1" dirty="0" err="1" smtClean="0"/>
              <a:t>very</a:t>
            </a:r>
            <a:r>
              <a:rPr lang="fr-FR" altLang="fr-FR" sz="2400" b="1" dirty="0" smtClean="0"/>
              <a:t> notion of </a:t>
            </a:r>
            <a:r>
              <a:rPr lang="fr-FR" altLang="fr-FR" sz="2400" b="1" dirty="0" err="1" smtClean="0"/>
              <a:t>property</a:t>
            </a:r>
            <a:r>
              <a:rPr lang="fr-FR" altLang="fr-FR" sz="2400" b="1" dirty="0" smtClean="0"/>
              <a:t> </a:t>
            </a:r>
            <a:r>
              <a:rPr lang="fr-FR" altLang="fr-FR" sz="2400" b="1" dirty="0" err="1" smtClean="0"/>
              <a:t>rights</a:t>
            </a:r>
            <a:r>
              <a:rPr lang="fr-FR" altLang="fr-FR" sz="2400" dirty="0" smtClean="0"/>
              <a:t>: </a:t>
            </a:r>
            <a:r>
              <a:rPr lang="fr-FR" altLang="fr-FR" sz="2400" dirty="0" err="1" smtClean="0"/>
              <a:t>strenghtening</a:t>
            </a:r>
            <a:r>
              <a:rPr lang="fr-FR" altLang="fr-FR" sz="2400" dirty="0" smtClean="0"/>
              <a:t> of </a:t>
            </a:r>
            <a:r>
              <a:rPr lang="fr-FR" altLang="fr-FR" sz="2400" dirty="0" err="1" smtClean="0"/>
              <a:t>individual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monetary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property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rights</a:t>
            </a:r>
            <a:r>
              <a:rPr lang="fr-FR" altLang="fr-FR" sz="2400" dirty="0"/>
              <a:t>;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weakening</a:t>
            </a:r>
            <a:r>
              <a:rPr lang="fr-FR" altLang="fr-FR" sz="2400" dirty="0" smtClean="0"/>
              <a:t> of local power and control by the </a:t>
            </a:r>
            <a:r>
              <a:rPr lang="fr-FR" altLang="fr-FR" sz="2400" dirty="0" err="1" smtClean="0"/>
              <a:t>elites</a:t>
            </a:r>
            <a:r>
              <a:rPr lang="fr-FR" altLang="fr-FR" sz="2400" dirty="0" smtClean="0"/>
              <a:t> (nobles, </a:t>
            </a:r>
            <a:r>
              <a:rPr lang="fr-FR" altLang="fr-FR" sz="2400" dirty="0" err="1" smtClean="0"/>
              <a:t>priests</a:t>
            </a:r>
            <a:r>
              <a:rPr lang="fr-FR" altLang="fr-FR" sz="2400" dirty="0" smtClean="0"/>
              <a:t>) </a:t>
            </a:r>
          </a:p>
          <a:p>
            <a:r>
              <a:rPr lang="fr-FR" altLang="fr-FR" sz="2400" b="1" dirty="0"/>
              <a:t>K</a:t>
            </a:r>
            <a:r>
              <a:rPr lang="fr-FR" altLang="fr-FR" sz="2400" b="1" dirty="0" smtClean="0"/>
              <a:t>ey </a:t>
            </a:r>
            <a:r>
              <a:rPr lang="fr-FR" altLang="fr-FR" sz="2400" b="1" dirty="0" err="1" smtClean="0"/>
              <a:t>episode</a:t>
            </a:r>
            <a:r>
              <a:rPr lang="fr-FR" altLang="fr-FR" sz="2400" b="1" dirty="0" smtClean="0"/>
              <a:t> in the </a:t>
            </a:r>
            <a:r>
              <a:rPr lang="fr-FR" altLang="fr-FR" sz="2400" b="1" dirty="0" err="1" smtClean="0"/>
              <a:t>rise</a:t>
            </a:r>
            <a:r>
              <a:rPr lang="fr-FR" altLang="fr-FR" sz="2400" b="1" dirty="0" smtClean="0"/>
              <a:t> of modern </a:t>
            </a:r>
            <a:r>
              <a:rPr lang="fr-FR" altLang="fr-FR" sz="2400" b="1" dirty="0" err="1" smtClean="0"/>
              <a:t>personal</a:t>
            </a:r>
            <a:r>
              <a:rPr lang="fr-FR" altLang="fr-FR" sz="2400" b="1" dirty="0" smtClean="0"/>
              <a:t> </a:t>
            </a:r>
            <a:r>
              <a:rPr lang="fr-FR" altLang="fr-FR" sz="2400" b="1" dirty="0" err="1" smtClean="0"/>
              <a:t>freedom</a:t>
            </a:r>
            <a:r>
              <a:rPr lang="fr-FR" altLang="fr-FR" sz="2400" dirty="0" smtClean="0"/>
              <a:t>: in the long-</a:t>
            </a:r>
            <a:r>
              <a:rPr lang="fr-FR" altLang="fr-FR" sz="2400" dirty="0" err="1" smtClean="0"/>
              <a:t>run</a:t>
            </a:r>
            <a:r>
              <a:rPr lang="fr-FR" altLang="fr-FR" sz="2400" dirty="0" smtClean="0"/>
              <a:t>, </a:t>
            </a:r>
            <a:r>
              <a:rPr lang="fr-FR" altLang="fr-FR" sz="2400" dirty="0" err="1" smtClean="0"/>
              <a:t>centralized</a:t>
            </a:r>
            <a:r>
              <a:rPr lang="fr-FR" altLang="fr-FR" sz="2400" dirty="0" smtClean="0"/>
              <a:t> state </a:t>
            </a:r>
            <a:r>
              <a:rPr lang="fr-FR" altLang="fr-FR" sz="2400" dirty="0" err="1" smtClean="0"/>
              <a:t>is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arguably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better</a:t>
            </a:r>
            <a:r>
              <a:rPr lang="fr-FR" altLang="fr-FR" sz="2400" dirty="0" smtClean="0"/>
              <a:t> able to </a:t>
            </a:r>
            <a:r>
              <a:rPr lang="fr-FR" altLang="fr-FR" sz="2400" dirty="0" err="1" smtClean="0"/>
              <a:t>guarantee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individual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rights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than</a:t>
            </a:r>
            <a:r>
              <a:rPr lang="fr-FR" altLang="fr-FR" sz="2400" dirty="0" smtClean="0"/>
              <a:t> local </a:t>
            </a:r>
            <a:r>
              <a:rPr lang="fr-FR" altLang="fr-FR" sz="2400" dirty="0" err="1" smtClean="0"/>
              <a:t>ternary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elites</a:t>
            </a:r>
            <a:r>
              <a:rPr lang="fr-FR" altLang="fr-FR" sz="2400" dirty="0" smtClean="0"/>
              <a:t> (nobles, </a:t>
            </a:r>
            <a:r>
              <a:rPr lang="fr-FR" altLang="fr-FR" sz="2400" dirty="0" err="1" smtClean="0"/>
              <a:t>priests</a:t>
            </a:r>
            <a:r>
              <a:rPr lang="fr-FR" altLang="fr-FR" sz="2400" dirty="0" smtClean="0"/>
              <a:t>) </a:t>
            </a:r>
          </a:p>
          <a:p>
            <a:r>
              <a:rPr lang="fr-FR" altLang="fr-FR" sz="2400" b="1" dirty="0"/>
              <a:t>B</a:t>
            </a:r>
            <a:r>
              <a:rPr lang="fr-FR" altLang="fr-FR" sz="2400" b="1" dirty="0" smtClean="0"/>
              <a:t>ut </a:t>
            </a:r>
            <a:r>
              <a:rPr lang="fr-FR" altLang="fr-FR" sz="2400" b="1" dirty="0" err="1" smtClean="0"/>
              <a:t>also</a:t>
            </a:r>
            <a:r>
              <a:rPr lang="fr-FR" altLang="fr-FR" sz="2400" b="1" dirty="0" smtClean="0"/>
              <a:t> key </a:t>
            </a:r>
            <a:r>
              <a:rPr lang="fr-FR" altLang="fr-FR" sz="2400" b="1" dirty="0" err="1" smtClean="0"/>
              <a:t>episode</a:t>
            </a:r>
            <a:r>
              <a:rPr lang="fr-FR" altLang="fr-FR" sz="2400" b="1" dirty="0" smtClean="0"/>
              <a:t> in the </a:t>
            </a:r>
            <a:r>
              <a:rPr lang="fr-FR" altLang="fr-FR" sz="2400" b="1" dirty="0" err="1" smtClean="0"/>
              <a:t>tightening</a:t>
            </a:r>
            <a:r>
              <a:rPr lang="fr-FR" altLang="fr-FR" sz="2400" b="1" dirty="0" smtClean="0"/>
              <a:t> of the power of </a:t>
            </a:r>
            <a:r>
              <a:rPr lang="fr-FR" altLang="fr-FR" sz="2400" b="1" dirty="0" err="1" smtClean="0"/>
              <a:t>private</a:t>
            </a:r>
            <a:r>
              <a:rPr lang="fr-FR" altLang="fr-FR" sz="2400" b="1" dirty="0" smtClean="0"/>
              <a:t> </a:t>
            </a:r>
            <a:r>
              <a:rPr lang="fr-FR" altLang="fr-FR" sz="2400" b="1" dirty="0" err="1" smtClean="0"/>
              <a:t>property</a:t>
            </a:r>
            <a:r>
              <a:rPr lang="fr-FR" altLang="fr-FR" sz="2400" b="1" dirty="0" smtClean="0"/>
              <a:t> </a:t>
            </a:r>
            <a:r>
              <a:rPr lang="fr-FR" altLang="fr-FR" sz="2400" b="1" dirty="0" err="1" smtClean="0"/>
              <a:t>owners</a:t>
            </a:r>
            <a:r>
              <a:rPr lang="fr-FR" altLang="fr-FR" sz="2400" b="1" dirty="0" smtClean="0"/>
              <a:t> </a:t>
            </a:r>
            <a:r>
              <a:rPr lang="fr-FR" altLang="fr-FR" sz="2400" dirty="0" smtClean="0"/>
              <a:t>over non-</a:t>
            </a:r>
            <a:r>
              <a:rPr lang="fr-FR" altLang="fr-FR" sz="2400" dirty="0" err="1" smtClean="0"/>
              <a:t>owners</a:t>
            </a:r>
            <a:r>
              <a:rPr lang="fr-FR" altLang="fr-FR" sz="2400" dirty="0" smtClean="0"/>
              <a:t>; </a:t>
            </a:r>
            <a:r>
              <a:rPr lang="fr-FR" altLang="fr-FR" sz="2400" dirty="0" err="1" smtClean="0"/>
              <a:t>this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contributed</a:t>
            </a:r>
            <a:r>
              <a:rPr lang="fr-FR" altLang="fr-FR" sz="2400" dirty="0" smtClean="0"/>
              <a:t> to </a:t>
            </a:r>
            <a:r>
              <a:rPr lang="fr-FR" altLang="fr-FR" sz="2400" dirty="0" err="1" smtClean="0"/>
              <a:t>extreme</a:t>
            </a:r>
            <a:r>
              <a:rPr lang="fr-FR" altLang="fr-FR" sz="2400" dirty="0" smtClean="0"/>
              <a:t> « </a:t>
            </a:r>
            <a:r>
              <a:rPr lang="fr-FR" altLang="fr-FR" sz="2400" dirty="0" err="1" smtClean="0"/>
              <a:t>proprietary</a:t>
            </a:r>
            <a:r>
              <a:rPr lang="fr-FR" altLang="fr-FR" sz="2400" dirty="0" smtClean="0"/>
              <a:t> » </a:t>
            </a:r>
            <a:r>
              <a:rPr lang="fr-FR" altLang="fr-FR" sz="2400" dirty="0" err="1" smtClean="0"/>
              <a:t>inequality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during</a:t>
            </a:r>
            <a:r>
              <a:rPr lang="fr-FR" altLang="fr-FR" sz="2400" dirty="0" smtClean="0"/>
              <a:t> 19</a:t>
            </a:r>
            <a:r>
              <a:rPr lang="fr-FR" altLang="fr-FR" sz="2400" baseline="30000" dirty="0" smtClean="0"/>
              <a:t>c</a:t>
            </a:r>
          </a:p>
          <a:p>
            <a:r>
              <a:rPr lang="fr-FR" altLang="fr-FR" sz="2400" b="1" dirty="0"/>
              <a:t>I</a:t>
            </a:r>
            <a:r>
              <a:rPr lang="fr-FR" altLang="fr-FR" sz="2400" b="1" dirty="0" smtClean="0"/>
              <a:t>n </a:t>
            </a:r>
            <a:r>
              <a:rPr lang="fr-FR" altLang="fr-FR" sz="2400" b="1" dirty="0" err="1" smtClean="0"/>
              <a:t>some</a:t>
            </a:r>
            <a:r>
              <a:rPr lang="fr-FR" altLang="fr-FR" sz="2400" b="1" dirty="0" smtClean="0"/>
              <a:t> cases, brutal </a:t>
            </a:r>
            <a:r>
              <a:rPr lang="fr-FR" altLang="fr-FR" sz="2400" b="1" dirty="0" err="1" smtClean="0"/>
              <a:t>dismantling</a:t>
            </a:r>
            <a:r>
              <a:rPr lang="fr-FR" altLang="fr-FR" sz="2400" b="1" dirty="0" smtClean="0"/>
              <a:t> of local public services</a:t>
            </a:r>
            <a:r>
              <a:rPr lang="fr-FR" altLang="fr-FR" sz="2400" dirty="0" smtClean="0"/>
              <a:t>: </a:t>
            </a:r>
            <a:r>
              <a:rPr lang="fr-FR" altLang="fr-FR" sz="2400" dirty="0" err="1" smtClean="0"/>
              <a:t>lower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level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judicial</a:t>
            </a:r>
            <a:r>
              <a:rPr lang="fr-FR" altLang="fr-FR" sz="2400" dirty="0" smtClean="0"/>
              <a:t> courts </a:t>
            </a:r>
            <a:r>
              <a:rPr lang="fr-FR" altLang="fr-FR" sz="2400" dirty="0" err="1" smtClean="0"/>
              <a:t>used</a:t>
            </a:r>
            <a:r>
              <a:rPr lang="fr-FR" altLang="fr-FR" sz="2400" dirty="0" smtClean="0"/>
              <a:t> to </a:t>
            </a:r>
            <a:r>
              <a:rPr lang="fr-FR" altLang="fr-FR" sz="2400" dirty="0" err="1" smtClean="0"/>
              <a:t>be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operated</a:t>
            </a:r>
            <a:r>
              <a:rPr lang="fr-FR" altLang="fr-FR" sz="2400" dirty="0" smtClean="0"/>
              <a:t> by local landlords; </a:t>
            </a:r>
            <a:r>
              <a:rPr lang="fr-FR" altLang="fr-FR" sz="2400" dirty="0" err="1" smtClean="0"/>
              <a:t>schools</a:t>
            </a:r>
            <a:r>
              <a:rPr lang="fr-FR" altLang="fr-FR" sz="2400" dirty="0" smtClean="0"/>
              <a:t> ad </a:t>
            </a:r>
            <a:r>
              <a:rPr lang="fr-FR" altLang="fr-FR" sz="2400" dirty="0" err="1" smtClean="0"/>
              <a:t>hospitals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operated</a:t>
            </a:r>
            <a:r>
              <a:rPr lang="fr-FR" altLang="fr-FR" sz="2400" dirty="0" smtClean="0"/>
              <a:t> by local </a:t>
            </a:r>
            <a:r>
              <a:rPr lang="fr-FR" altLang="fr-FR" sz="2400" dirty="0" err="1" smtClean="0"/>
              <a:t>religious</a:t>
            </a:r>
            <a:r>
              <a:rPr lang="fr-FR" altLang="fr-FR" sz="2400" dirty="0" smtClean="0"/>
              <a:t> organisations;      </a:t>
            </a:r>
            <a:r>
              <a:rPr lang="fr-FR" altLang="fr-FR" sz="2400" dirty="0" err="1" smtClean="0"/>
              <a:t>it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took</a:t>
            </a:r>
            <a:r>
              <a:rPr lang="fr-FR" altLang="fr-FR" sz="2400" dirty="0" smtClean="0"/>
              <a:t> time to replace </a:t>
            </a:r>
            <a:r>
              <a:rPr lang="fr-FR" altLang="fr-FR" sz="2400" dirty="0" err="1" smtClean="0"/>
              <a:t>previous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financing</a:t>
            </a:r>
            <a:r>
              <a:rPr lang="fr-FR" altLang="fr-FR" sz="2400" dirty="0" smtClean="0"/>
              <a:t> </a:t>
            </a:r>
            <a:r>
              <a:rPr lang="fr-FR" altLang="fr-FR" sz="2400" dirty="0"/>
              <a:t>(</a:t>
            </a:r>
            <a:r>
              <a:rPr lang="fr-FR" altLang="fr-FR" sz="2400" dirty="0" smtClean="0"/>
              <a:t>lods, cens, dîmes) by state and communal finance</a:t>
            </a:r>
          </a:p>
          <a:p>
            <a:r>
              <a:rPr lang="fr-FR" altLang="fr-FR" sz="2400" dirty="0" smtClean="0"/>
              <a:t>Progressive </a:t>
            </a:r>
            <a:r>
              <a:rPr lang="fr-FR" altLang="fr-FR" sz="2400" dirty="0" err="1" smtClean="0"/>
              <a:t>wealth</a:t>
            </a:r>
            <a:r>
              <a:rPr lang="fr-FR" altLang="fr-FR" sz="2400" dirty="0" smtClean="0"/>
              <a:t> &amp; </a:t>
            </a:r>
            <a:r>
              <a:rPr lang="fr-FR" altLang="fr-FR" sz="2400" dirty="0" err="1" smtClean="0"/>
              <a:t>inheritance</a:t>
            </a:r>
            <a:r>
              <a:rPr lang="fr-FR" altLang="fr-FR" sz="2400" dirty="0" smtClean="0"/>
              <a:t> taxes </a:t>
            </a:r>
            <a:r>
              <a:rPr lang="fr-FR" altLang="fr-FR" sz="2400" dirty="0" err="1" smtClean="0"/>
              <a:t>would</a:t>
            </a:r>
            <a:r>
              <a:rPr lang="fr-FR" altLang="fr-FR" sz="2400" dirty="0" smtClean="0"/>
              <a:t> have been </a:t>
            </a:r>
            <a:r>
              <a:rPr lang="fr-FR" altLang="fr-FR" sz="2400" dirty="0" err="1" smtClean="0"/>
              <a:t>useful</a:t>
            </a:r>
            <a:r>
              <a:rPr lang="fr-FR" altLang="fr-FR" sz="2400" dirty="0" smtClean="0"/>
              <a:t> to </a:t>
            </a:r>
            <a:r>
              <a:rPr lang="fr-FR" altLang="fr-FR" sz="2400" dirty="0" err="1" smtClean="0"/>
              <a:t>make</a:t>
            </a:r>
            <a:r>
              <a:rPr lang="fr-FR" altLang="fr-FR" sz="2400" dirty="0" smtClean="0"/>
              <a:t> the </a:t>
            </a:r>
            <a:r>
              <a:rPr lang="fr-FR" altLang="fr-FR" sz="2400" dirty="0" err="1" smtClean="0"/>
              <a:t>process</a:t>
            </a:r>
            <a:r>
              <a:rPr lang="fr-FR" altLang="fr-FR" sz="2400" dirty="0" smtClean="0"/>
              <a:t> more </a:t>
            </a:r>
            <a:r>
              <a:rPr lang="fr-FR" altLang="fr-FR" sz="2400" dirty="0" err="1" smtClean="0"/>
              <a:t>equitable</a:t>
            </a:r>
            <a:r>
              <a:rPr lang="fr-FR" altLang="fr-FR" sz="2400" dirty="0" smtClean="0"/>
              <a:t>… but </a:t>
            </a:r>
            <a:r>
              <a:rPr lang="fr-FR" altLang="fr-FR" sz="2400" dirty="0" err="1" smtClean="0"/>
              <a:t>everything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happened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very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fast</a:t>
            </a:r>
            <a:r>
              <a:rPr lang="fr-FR" altLang="fr-FR" sz="2400" dirty="0"/>
              <a:t>:</a:t>
            </a:r>
            <a:r>
              <a:rPr lang="fr-FR" altLang="fr-FR" sz="2400" dirty="0" smtClean="0"/>
              <a:t> conservative &amp; </a:t>
            </a:r>
            <a:r>
              <a:rPr lang="fr-FR" altLang="fr-FR" sz="2400" dirty="0" err="1" smtClean="0"/>
              <a:t>Napoleonic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reaction</a:t>
            </a:r>
            <a:r>
              <a:rPr lang="fr-FR" altLang="fr-FR" sz="2400" dirty="0" smtClean="0"/>
              <a:t> 1795-99  </a:t>
            </a:r>
            <a:endParaRPr lang="fr-FR" altLang="fr-FR" sz="2400" dirty="0"/>
          </a:p>
        </p:txBody>
      </p:sp>
    </p:spTree>
    <p:extLst>
      <p:ext uri="{BB962C8B-B14F-4D97-AF65-F5344CB8AC3E}">
        <p14:creationId xmlns:p14="http://schemas.microsoft.com/office/powerpoint/2010/main" val="26631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37160"/>
            <a:ext cx="12106656" cy="6318504"/>
          </a:xfrm>
        </p:spPr>
        <p:txBody>
          <a:bodyPr>
            <a:normAutofit fontScale="92500" lnSpcReduction="10000"/>
          </a:bodyPr>
          <a:lstStyle/>
          <a:p>
            <a:r>
              <a:rPr lang="fr-FR" dirty="0" err="1" smtClean="0"/>
              <a:t>Blaufard</a:t>
            </a:r>
            <a:r>
              <a:rPr lang="fr-FR" dirty="0" smtClean="0"/>
              <a:t>, </a:t>
            </a:r>
            <a:r>
              <a:rPr lang="fr-FR" b="1" i="1" dirty="0" smtClean="0"/>
              <a:t>The Great </a:t>
            </a:r>
            <a:r>
              <a:rPr lang="fr-FR" b="1" i="1" dirty="0" err="1" smtClean="0"/>
              <a:t>Demarcation</a:t>
            </a:r>
            <a:r>
              <a:rPr lang="fr-FR" dirty="0" smtClean="0"/>
              <a:t>, 2014: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nice</a:t>
            </a:r>
            <a:r>
              <a:rPr lang="fr-FR" dirty="0" smtClean="0"/>
              <a:t> articulation </a:t>
            </a:r>
            <a:r>
              <a:rPr lang="fr-FR" dirty="0" err="1" smtClean="0"/>
              <a:t>between</a:t>
            </a:r>
            <a:r>
              <a:rPr lang="fr-FR" dirty="0" smtClean="0"/>
              <a:t> </a:t>
            </a:r>
            <a:r>
              <a:rPr lang="fr-FR" dirty="0" err="1" smtClean="0"/>
              <a:t>judicial</a:t>
            </a:r>
            <a:r>
              <a:rPr lang="fr-FR" dirty="0" smtClean="0"/>
              <a:t> archives </a:t>
            </a:r>
            <a:r>
              <a:rPr lang="fr-FR" dirty="0" err="1" smtClean="0"/>
              <a:t>illustrating</a:t>
            </a:r>
            <a:r>
              <a:rPr lang="fr-FR" dirty="0" smtClean="0"/>
              <a:t> </a:t>
            </a:r>
            <a:r>
              <a:rPr lang="fr-FR" dirty="0" err="1" smtClean="0"/>
              <a:t>concrete</a:t>
            </a:r>
            <a:r>
              <a:rPr lang="fr-FR" dirty="0" smtClean="0"/>
              <a:t> cases and more abstract </a:t>
            </a:r>
            <a:r>
              <a:rPr lang="fr-FR" dirty="0" err="1" smtClean="0"/>
              <a:t>legal</a:t>
            </a:r>
            <a:r>
              <a:rPr lang="fr-FR" dirty="0"/>
              <a:t>/</a:t>
            </a:r>
            <a:r>
              <a:rPr lang="fr-FR" dirty="0" err="1" smtClean="0"/>
              <a:t>philosophical</a:t>
            </a:r>
            <a:r>
              <a:rPr lang="fr-FR" dirty="0" smtClean="0"/>
              <a:t> </a:t>
            </a:r>
            <a:r>
              <a:rPr lang="fr-FR" dirty="0" err="1" smtClean="0"/>
              <a:t>debates</a:t>
            </a:r>
            <a:r>
              <a:rPr lang="fr-FR" dirty="0"/>
              <a:t>;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</a:t>
            </a:r>
            <a:r>
              <a:rPr lang="fr-FR" b="1" dirty="0" smtClean="0"/>
              <a:t>short-</a:t>
            </a:r>
            <a:r>
              <a:rPr lang="fr-FR" b="1" dirty="0" err="1" smtClean="0"/>
              <a:t>run</a:t>
            </a:r>
            <a:r>
              <a:rPr lang="fr-FR" b="1" dirty="0" smtClean="0"/>
              <a:t> </a:t>
            </a:r>
            <a:r>
              <a:rPr lang="fr-FR" b="1" dirty="0" err="1" smtClean="0"/>
              <a:t>political</a:t>
            </a:r>
            <a:r>
              <a:rPr lang="fr-FR" b="1" dirty="0" smtClean="0"/>
              <a:t> </a:t>
            </a:r>
            <a:r>
              <a:rPr lang="fr-FR" b="1" dirty="0" err="1" smtClean="0"/>
              <a:t>history</a:t>
            </a:r>
            <a:r>
              <a:rPr lang="fr-FR" dirty="0" smtClean="0"/>
              <a:t> and </a:t>
            </a:r>
            <a:r>
              <a:rPr lang="fr-FR" b="1" dirty="0" smtClean="0"/>
              <a:t>long-</a:t>
            </a:r>
            <a:r>
              <a:rPr lang="fr-FR" b="1" dirty="0" err="1" smtClean="0"/>
              <a:t>run</a:t>
            </a:r>
            <a:r>
              <a:rPr lang="fr-FR" b="1" dirty="0" smtClean="0"/>
              <a:t> </a:t>
            </a:r>
            <a:r>
              <a:rPr lang="fr-FR" b="1" dirty="0" err="1" smtClean="0"/>
              <a:t>intellectual</a:t>
            </a:r>
            <a:r>
              <a:rPr lang="fr-FR" b="1" dirty="0" smtClean="0"/>
              <a:t> </a:t>
            </a:r>
            <a:r>
              <a:rPr lang="fr-FR" b="1" dirty="0" err="1" smtClean="0"/>
              <a:t>history</a:t>
            </a:r>
            <a:endParaRPr lang="fr-FR" b="1" dirty="0" smtClean="0"/>
          </a:p>
          <a:p>
            <a:r>
              <a:rPr lang="fr-FR" b="1" dirty="0" smtClean="0"/>
              <a:t>Long-standing </a:t>
            </a:r>
            <a:r>
              <a:rPr lang="fr-FR" b="1" dirty="0" err="1" smtClean="0"/>
              <a:t>controversies</a:t>
            </a:r>
            <a:r>
              <a:rPr lang="fr-FR" b="1" dirty="0" smtClean="0"/>
              <a:t> 16</a:t>
            </a:r>
            <a:r>
              <a:rPr lang="fr-FR" b="1" baseline="30000" dirty="0" smtClean="0"/>
              <a:t>c</a:t>
            </a:r>
            <a:r>
              <a:rPr lang="fr-FR" b="1" dirty="0" smtClean="0"/>
              <a:t>-18</a:t>
            </a:r>
            <a:r>
              <a:rPr lang="fr-FR" b="1" baseline="30000" dirty="0" smtClean="0"/>
              <a:t>c</a:t>
            </a:r>
            <a:r>
              <a:rPr lang="fr-FR" b="1" dirty="0" smtClean="0"/>
              <a:t> about state </a:t>
            </a:r>
            <a:r>
              <a:rPr lang="fr-FR" b="1" dirty="0" err="1" smtClean="0"/>
              <a:t>centralization</a:t>
            </a:r>
            <a:r>
              <a:rPr lang="fr-FR" b="1" dirty="0" smtClean="0"/>
              <a:t> and the </a:t>
            </a:r>
            <a:r>
              <a:rPr lang="fr-FR" b="1" dirty="0" err="1" smtClean="0"/>
              <a:t>role</a:t>
            </a:r>
            <a:r>
              <a:rPr lang="fr-FR" b="1" dirty="0" smtClean="0"/>
              <a:t> of </a:t>
            </a:r>
            <a:r>
              <a:rPr lang="fr-FR" b="1" dirty="0" err="1" smtClean="0"/>
              <a:t>nobility</a:t>
            </a:r>
            <a:endParaRPr lang="fr-FR" b="1" dirty="0" smtClean="0"/>
          </a:p>
          <a:p>
            <a:r>
              <a:rPr lang="fr-FR" dirty="0" smtClean="0"/>
              <a:t>Bodin-</a:t>
            </a:r>
            <a:r>
              <a:rPr lang="fr-FR" dirty="0" err="1" smtClean="0"/>
              <a:t>Loyseau</a:t>
            </a:r>
            <a:r>
              <a:rPr lang="fr-FR" dirty="0" smtClean="0"/>
              <a:t>-Quesnay (</a:t>
            </a:r>
            <a:r>
              <a:rPr lang="fr-FR" dirty="0" err="1" smtClean="0"/>
              <a:t>absolutist</a:t>
            </a:r>
            <a:r>
              <a:rPr lang="fr-FR" dirty="0" smtClean="0"/>
              <a:t>, </a:t>
            </a:r>
            <a:r>
              <a:rPr lang="fr-FR" dirty="0" err="1" smtClean="0"/>
              <a:t>physicocrats</a:t>
            </a:r>
            <a:r>
              <a:rPr lang="fr-FR" dirty="0" smtClean="0"/>
              <a:t>, anti-</a:t>
            </a:r>
            <a:r>
              <a:rPr lang="fr-FR" dirty="0" err="1" smtClean="0"/>
              <a:t>nobility</a:t>
            </a:r>
            <a:r>
              <a:rPr lang="fr-FR" dirty="0" smtClean="0"/>
              <a:t>): « </a:t>
            </a:r>
            <a:r>
              <a:rPr lang="fr-FR" dirty="0" err="1" smtClean="0"/>
              <a:t>during</a:t>
            </a:r>
            <a:r>
              <a:rPr lang="fr-FR" dirty="0" smtClean="0"/>
              <a:t> the </a:t>
            </a:r>
            <a:r>
              <a:rPr lang="fr-FR" dirty="0" err="1" smtClean="0"/>
              <a:t>early</a:t>
            </a:r>
            <a:r>
              <a:rPr lang="fr-FR" dirty="0" smtClean="0"/>
              <a:t> Middle Ages, the Frank </a:t>
            </a:r>
            <a:r>
              <a:rPr lang="fr-FR" dirty="0" err="1" smtClean="0"/>
              <a:t>nobility</a:t>
            </a:r>
            <a:r>
              <a:rPr lang="fr-FR" dirty="0" smtClean="0"/>
              <a:t> </a:t>
            </a:r>
            <a:r>
              <a:rPr lang="fr-FR" dirty="0" err="1" smtClean="0"/>
              <a:t>exploited</a:t>
            </a:r>
            <a:r>
              <a:rPr lang="fr-FR" dirty="0" smtClean="0"/>
              <a:t> the </a:t>
            </a:r>
            <a:r>
              <a:rPr lang="fr-FR" dirty="0" err="1" smtClean="0"/>
              <a:t>king’s</a:t>
            </a:r>
            <a:r>
              <a:rPr lang="fr-FR" dirty="0" smtClean="0"/>
              <a:t> </a:t>
            </a:r>
            <a:r>
              <a:rPr lang="fr-FR" dirty="0" err="1" smtClean="0"/>
              <a:t>weakness</a:t>
            </a:r>
            <a:r>
              <a:rPr lang="fr-FR" dirty="0" smtClean="0"/>
              <a:t> to capture more local power,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time to correct </a:t>
            </a:r>
            <a:r>
              <a:rPr lang="fr-FR" dirty="0" err="1" smtClean="0"/>
              <a:t>this</a:t>
            </a:r>
            <a:r>
              <a:rPr lang="fr-FR" dirty="0" smtClean="0"/>
              <a:t> and to let the </a:t>
            </a:r>
            <a:r>
              <a:rPr lang="fr-FR" dirty="0" err="1" smtClean="0"/>
              <a:t>monarch</a:t>
            </a:r>
            <a:r>
              <a:rPr lang="fr-FR" dirty="0" smtClean="0"/>
              <a:t> and the </a:t>
            </a:r>
            <a:r>
              <a:rPr lang="fr-FR" dirty="0" err="1" smtClean="0"/>
              <a:t>centralized</a:t>
            </a:r>
            <a:r>
              <a:rPr lang="fr-FR" dirty="0" smtClean="0"/>
              <a:t> state </a:t>
            </a:r>
            <a:r>
              <a:rPr lang="fr-FR" dirty="0" err="1" smtClean="0"/>
              <a:t>take</a:t>
            </a:r>
            <a:r>
              <a:rPr lang="fr-FR" dirty="0" smtClean="0"/>
              <a:t> care of the future of the </a:t>
            </a:r>
            <a:r>
              <a:rPr lang="fr-FR" dirty="0" err="1" smtClean="0"/>
              <a:t>kingdom</a:t>
            </a:r>
            <a:r>
              <a:rPr lang="fr-FR" dirty="0" smtClean="0"/>
              <a:t> » → </a:t>
            </a:r>
            <a:r>
              <a:rPr lang="fr-FR" dirty="0" err="1" smtClean="0"/>
              <a:t>sovereignty</a:t>
            </a:r>
            <a:r>
              <a:rPr lang="fr-FR" dirty="0" smtClean="0"/>
              <a:t>/taxation vs </a:t>
            </a:r>
            <a:r>
              <a:rPr lang="fr-FR" dirty="0" err="1" smtClean="0"/>
              <a:t>private</a:t>
            </a:r>
            <a:r>
              <a:rPr lang="fr-FR" dirty="0" smtClean="0"/>
              <a:t> </a:t>
            </a:r>
            <a:r>
              <a:rPr lang="fr-FR" dirty="0" err="1" smtClean="0"/>
              <a:t>property</a:t>
            </a:r>
            <a:r>
              <a:rPr lang="fr-FR" dirty="0" smtClean="0"/>
              <a:t> </a:t>
            </a:r>
          </a:p>
          <a:p>
            <a:r>
              <a:rPr lang="fr-FR" dirty="0" smtClean="0"/>
              <a:t>Boulainvilliers-Montesquieu (anti-</a:t>
            </a:r>
            <a:r>
              <a:rPr lang="fr-FR" dirty="0" err="1" smtClean="0"/>
              <a:t>centralized</a:t>
            </a:r>
            <a:r>
              <a:rPr lang="fr-FR" dirty="0" smtClean="0"/>
              <a:t> state, pro-</a:t>
            </a:r>
            <a:r>
              <a:rPr lang="fr-FR" dirty="0" err="1" smtClean="0"/>
              <a:t>nobility</a:t>
            </a:r>
            <a:r>
              <a:rPr lang="fr-FR" dirty="0" smtClean="0"/>
              <a:t>) : « </a:t>
            </a:r>
            <a:r>
              <a:rPr lang="fr-FR" dirty="0" err="1" smtClean="0"/>
              <a:t>maybe</a:t>
            </a:r>
            <a:r>
              <a:rPr lang="fr-FR" dirty="0" smtClean="0"/>
              <a:t> the Frank </a:t>
            </a:r>
            <a:r>
              <a:rPr lang="fr-FR" dirty="0" err="1" smtClean="0"/>
              <a:t>nobility</a:t>
            </a:r>
            <a:r>
              <a:rPr lang="fr-FR" dirty="0" smtClean="0"/>
              <a:t> </a:t>
            </a:r>
            <a:r>
              <a:rPr lang="fr-FR" dirty="0" err="1" smtClean="0"/>
              <a:t>took</a:t>
            </a:r>
            <a:r>
              <a:rPr lang="fr-FR" dirty="0" smtClean="0"/>
              <a:t> power by violence; but </a:t>
            </a:r>
            <a:r>
              <a:rPr lang="fr-FR" dirty="0" err="1" smtClean="0"/>
              <a:t>they</a:t>
            </a:r>
            <a:r>
              <a:rPr lang="fr-FR" dirty="0" smtClean="0"/>
              <a:t> </a:t>
            </a:r>
            <a:r>
              <a:rPr lang="fr-FR" dirty="0" err="1" smtClean="0"/>
              <a:t>later</a:t>
            </a:r>
            <a:r>
              <a:rPr lang="fr-FR" dirty="0" smtClean="0"/>
              <a:t> </a:t>
            </a:r>
            <a:r>
              <a:rPr lang="fr-FR" dirty="0" err="1" smtClean="0"/>
              <a:t>gained</a:t>
            </a:r>
            <a:r>
              <a:rPr lang="fr-FR" dirty="0" smtClean="0"/>
              <a:t> </a:t>
            </a:r>
            <a:r>
              <a:rPr lang="fr-FR" dirty="0" err="1" smtClean="0"/>
              <a:t>their</a:t>
            </a:r>
            <a:r>
              <a:rPr lang="fr-FR" dirty="0" smtClean="0"/>
              <a:t> </a:t>
            </a:r>
            <a:r>
              <a:rPr lang="fr-FR" dirty="0" err="1" smtClean="0"/>
              <a:t>legitimacy</a:t>
            </a:r>
            <a:r>
              <a:rPr lang="fr-FR" dirty="0" smtClean="0"/>
              <a:t> by </a:t>
            </a:r>
            <a:r>
              <a:rPr lang="fr-FR" dirty="0" err="1" smtClean="0"/>
              <a:t>protecting</a:t>
            </a:r>
            <a:r>
              <a:rPr lang="fr-FR" dirty="0" smtClean="0"/>
              <a:t> the population </a:t>
            </a:r>
            <a:r>
              <a:rPr lang="fr-FR" dirty="0" err="1" smtClean="0"/>
              <a:t>against</a:t>
            </a:r>
            <a:r>
              <a:rPr lang="fr-FR" dirty="0" smtClean="0"/>
              <a:t> </a:t>
            </a:r>
            <a:r>
              <a:rPr lang="fr-FR" dirty="0" err="1" smtClean="0"/>
              <a:t>Normans</a:t>
            </a:r>
            <a:r>
              <a:rPr lang="fr-FR" dirty="0" smtClean="0"/>
              <a:t> and </a:t>
            </a:r>
            <a:r>
              <a:rPr lang="fr-FR" dirty="0" err="1" smtClean="0"/>
              <a:t>Hungarians</a:t>
            </a:r>
            <a:r>
              <a:rPr lang="fr-FR" dirty="0" smtClean="0"/>
              <a:t> and </a:t>
            </a:r>
            <a:r>
              <a:rPr lang="fr-FR" dirty="0" err="1" smtClean="0"/>
              <a:t>should</a:t>
            </a:r>
            <a:r>
              <a:rPr lang="fr-FR" dirty="0" smtClean="0"/>
              <a:t> </a:t>
            </a:r>
            <a:r>
              <a:rPr lang="fr-FR" dirty="0" err="1" smtClean="0"/>
              <a:t>keep</a:t>
            </a:r>
            <a:r>
              <a:rPr lang="fr-FR" dirty="0" smtClean="0"/>
              <a:t> </a:t>
            </a:r>
            <a:r>
              <a:rPr lang="fr-FR" dirty="0" err="1" smtClean="0"/>
              <a:t>their</a:t>
            </a:r>
            <a:r>
              <a:rPr lang="fr-FR" dirty="0" smtClean="0"/>
              <a:t> </a:t>
            </a:r>
            <a:r>
              <a:rPr lang="fr-FR" dirty="0" err="1" smtClean="0"/>
              <a:t>judicial</a:t>
            </a:r>
            <a:r>
              <a:rPr lang="fr-FR" dirty="0" smtClean="0"/>
              <a:t> </a:t>
            </a:r>
            <a:r>
              <a:rPr lang="fr-FR" dirty="0" err="1" smtClean="0"/>
              <a:t>powers</a:t>
            </a:r>
            <a:r>
              <a:rPr lang="fr-FR" dirty="0" smtClean="0"/>
              <a:t>; if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accept</a:t>
            </a:r>
            <a:r>
              <a:rPr lang="fr-FR" dirty="0" smtClean="0"/>
              <a:t> </a:t>
            </a:r>
            <a:r>
              <a:rPr lang="fr-FR" dirty="0" err="1" smtClean="0"/>
              <a:t>absolutism</a:t>
            </a:r>
            <a:r>
              <a:rPr lang="fr-FR" dirty="0" smtClean="0"/>
              <a:t>, </a:t>
            </a:r>
            <a:r>
              <a:rPr lang="fr-FR" dirty="0" err="1" smtClean="0"/>
              <a:t>then</a:t>
            </a:r>
            <a:r>
              <a:rPr lang="fr-FR" dirty="0" smtClean="0"/>
              <a:t> the French </a:t>
            </a:r>
            <a:r>
              <a:rPr lang="fr-FR" dirty="0" err="1" smtClean="0"/>
              <a:t>monarch</a:t>
            </a:r>
            <a:r>
              <a:rPr lang="fr-FR" dirty="0" smtClean="0"/>
              <a:t>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dirty="0" smtClean="0"/>
              <a:t> </a:t>
            </a:r>
            <a:r>
              <a:rPr lang="fr-FR" dirty="0" err="1" smtClean="0"/>
              <a:t>like</a:t>
            </a:r>
            <a:r>
              <a:rPr lang="fr-FR" dirty="0" smtClean="0"/>
              <a:t> a </a:t>
            </a:r>
            <a:r>
              <a:rPr lang="fr-FR" dirty="0" err="1" smtClean="0"/>
              <a:t>Turkish</a:t>
            </a:r>
            <a:r>
              <a:rPr lang="fr-FR" dirty="0" smtClean="0"/>
              <a:t> </a:t>
            </a:r>
            <a:r>
              <a:rPr lang="fr-FR" dirty="0" err="1" smtClean="0"/>
              <a:t>despot</a:t>
            </a:r>
            <a:r>
              <a:rPr lang="fr-FR" dirty="0" smtClean="0"/>
              <a:t> »</a:t>
            </a:r>
          </a:p>
          <a:p>
            <a:r>
              <a:rPr lang="fr-FR" b="1" dirty="0" smtClean="0"/>
              <a:t>In a few </a:t>
            </a:r>
            <a:r>
              <a:rPr lang="fr-FR" b="1" dirty="0" err="1" smtClean="0"/>
              <a:t>years</a:t>
            </a:r>
            <a:r>
              <a:rPr lang="fr-FR" b="1" dirty="0" smtClean="0"/>
              <a:t> (1789-1794), </a:t>
            </a:r>
            <a:r>
              <a:rPr lang="fr-FR" b="1" dirty="0" err="1" smtClean="0"/>
              <a:t>practical</a:t>
            </a:r>
            <a:r>
              <a:rPr lang="fr-FR" b="1" dirty="0" smtClean="0"/>
              <a:t> </a:t>
            </a:r>
            <a:r>
              <a:rPr lang="fr-FR" b="1" dirty="0" err="1" smtClean="0"/>
              <a:t>legal</a:t>
            </a:r>
            <a:r>
              <a:rPr lang="fr-FR" b="1" dirty="0" smtClean="0"/>
              <a:t> </a:t>
            </a:r>
            <a:r>
              <a:rPr lang="fr-FR" b="1" dirty="0" err="1" smtClean="0"/>
              <a:t>answers</a:t>
            </a:r>
            <a:r>
              <a:rPr lang="fr-FR" b="1" dirty="0" smtClean="0"/>
              <a:t> on the </a:t>
            </a:r>
            <a:r>
              <a:rPr lang="fr-FR" b="1" dirty="0" err="1" smtClean="0"/>
              <a:t>definition</a:t>
            </a:r>
            <a:r>
              <a:rPr lang="fr-FR" b="1" dirty="0" smtClean="0"/>
              <a:t> of </a:t>
            </a:r>
            <a:r>
              <a:rPr lang="fr-FR" b="1" dirty="0" err="1" smtClean="0"/>
              <a:t>legitimate</a:t>
            </a:r>
            <a:r>
              <a:rPr lang="fr-FR" b="1" dirty="0" smtClean="0"/>
              <a:t> vs </a:t>
            </a:r>
            <a:r>
              <a:rPr lang="fr-FR" b="1" dirty="0" err="1" smtClean="0"/>
              <a:t>illegitimate</a:t>
            </a:r>
            <a:r>
              <a:rPr lang="fr-FR" b="1" dirty="0" smtClean="0"/>
              <a:t> </a:t>
            </a:r>
            <a:r>
              <a:rPr lang="fr-FR" b="1" dirty="0" err="1" smtClean="0"/>
              <a:t>property</a:t>
            </a:r>
            <a:r>
              <a:rPr lang="fr-FR" b="1" dirty="0" smtClean="0"/>
              <a:t> and power </a:t>
            </a:r>
            <a:r>
              <a:rPr lang="fr-FR" b="1" dirty="0" err="1" smtClean="0"/>
              <a:t>had</a:t>
            </a:r>
            <a:r>
              <a:rPr lang="fr-FR" b="1" dirty="0" smtClean="0"/>
              <a:t> to </a:t>
            </a:r>
            <a:r>
              <a:rPr lang="fr-FR" b="1" dirty="0" err="1" smtClean="0"/>
              <a:t>be</a:t>
            </a:r>
            <a:r>
              <a:rPr lang="fr-FR" b="1" dirty="0" smtClean="0"/>
              <a:t> </a:t>
            </a:r>
            <a:r>
              <a:rPr lang="fr-FR" b="1" dirty="0" err="1" smtClean="0"/>
              <a:t>provided</a:t>
            </a:r>
            <a:r>
              <a:rPr lang="fr-FR" b="1" dirty="0" smtClean="0"/>
              <a:t>: </a:t>
            </a:r>
            <a:r>
              <a:rPr lang="fr-FR" b="1" dirty="0" err="1" smtClean="0"/>
              <a:t>highly</a:t>
            </a:r>
            <a:r>
              <a:rPr lang="fr-FR" b="1" dirty="0" smtClean="0"/>
              <a:t> </a:t>
            </a:r>
            <a:r>
              <a:rPr lang="fr-FR" b="1" dirty="0" err="1" smtClean="0"/>
              <a:t>chaotic</a:t>
            </a:r>
            <a:r>
              <a:rPr lang="fr-FR" b="1" dirty="0" smtClean="0"/>
              <a:t> </a:t>
            </a:r>
            <a:r>
              <a:rPr lang="fr-FR" b="1" dirty="0" err="1" smtClean="0"/>
              <a:t>process</a:t>
            </a:r>
            <a:endParaRPr lang="fr-FR" b="1" dirty="0"/>
          </a:p>
          <a:p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fr-FR" dirty="0" err="1" smtClean="0"/>
              <a:t>also</a:t>
            </a:r>
            <a:r>
              <a:rPr lang="fr-FR" dirty="0" smtClean="0"/>
              <a:t> books by J. </a:t>
            </a:r>
            <a:r>
              <a:rPr lang="fr-FR" dirty="0" err="1" smtClean="0"/>
              <a:t>Israel</a:t>
            </a:r>
            <a:r>
              <a:rPr lang="fr-FR" dirty="0" smtClean="0"/>
              <a:t> on « radical </a:t>
            </a:r>
            <a:r>
              <a:rPr lang="fr-FR" dirty="0" err="1" smtClean="0"/>
              <a:t>Enlightment</a:t>
            </a:r>
            <a:r>
              <a:rPr lang="fr-FR" dirty="0" smtClean="0"/>
              <a:t> » vs « </a:t>
            </a:r>
            <a:r>
              <a:rPr lang="fr-FR" dirty="0" err="1" smtClean="0"/>
              <a:t>moderate</a:t>
            </a:r>
            <a:r>
              <a:rPr lang="fr-FR" dirty="0" smtClean="0"/>
              <a:t> </a:t>
            </a:r>
            <a:r>
              <a:rPr lang="fr-FR" dirty="0" err="1" smtClean="0"/>
              <a:t>enlightment</a:t>
            </a:r>
            <a:r>
              <a:rPr lang="fr-FR" dirty="0" smtClean="0"/>
              <a:t> »: </a:t>
            </a:r>
            <a:r>
              <a:rPr lang="fr-FR" dirty="0" err="1" smtClean="0"/>
              <a:t>some</a:t>
            </a:r>
            <a:r>
              <a:rPr lang="fr-FR" dirty="0" smtClean="0"/>
              <a:t> </a:t>
            </a:r>
            <a:r>
              <a:rPr lang="fr-FR" dirty="0" err="1" smtClean="0"/>
              <a:t>debates</a:t>
            </a:r>
            <a:r>
              <a:rPr lang="fr-FR" dirty="0" smtClean="0"/>
              <a:t> </a:t>
            </a:r>
            <a:r>
              <a:rPr lang="fr-FR" dirty="0" err="1" smtClean="0"/>
              <a:t>happened</a:t>
            </a:r>
            <a:r>
              <a:rPr lang="fr-FR" dirty="0" smtClean="0"/>
              <a:t> </a:t>
            </a:r>
            <a:r>
              <a:rPr lang="fr-FR" dirty="0" err="1" smtClean="0"/>
              <a:t>before</a:t>
            </a:r>
            <a:r>
              <a:rPr lang="fr-FR" dirty="0" smtClean="0"/>
              <a:t> the </a:t>
            </a:r>
            <a:r>
              <a:rPr lang="fr-FR" dirty="0" err="1" smtClean="0"/>
              <a:t>Revolution</a:t>
            </a:r>
            <a:r>
              <a:rPr lang="fr-FR" dirty="0" smtClean="0"/>
              <a:t> (i.e. </a:t>
            </a:r>
            <a:r>
              <a:rPr lang="fr-FR" dirty="0" err="1" smtClean="0"/>
              <a:t>same</a:t>
            </a:r>
            <a:r>
              <a:rPr lang="fr-FR" dirty="0" smtClean="0"/>
              <a:t> </a:t>
            </a:r>
            <a:r>
              <a:rPr lang="fr-FR" dirty="0" err="1" smtClean="0"/>
              <a:t>Chamber</a:t>
            </a:r>
            <a:r>
              <a:rPr lang="fr-FR" dirty="0" smtClean="0"/>
              <a:t> for </a:t>
            </a:r>
            <a:r>
              <a:rPr lang="fr-FR" dirty="0" err="1" smtClean="0"/>
              <a:t>nobility</a:t>
            </a:r>
            <a:r>
              <a:rPr lang="fr-FR" dirty="0" smtClean="0"/>
              <a:t> &amp; </a:t>
            </a:r>
            <a:r>
              <a:rPr lang="fr-FR" dirty="0" err="1" smtClean="0"/>
              <a:t>commoners</a:t>
            </a:r>
            <a:r>
              <a:rPr lang="fr-FR" dirty="0" smtClean="0"/>
              <a:t>? Diderot </a:t>
            </a:r>
            <a:r>
              <a:rPr lang="fr-FR" dirty="0" err="1" smtClean="0"/>
              <a:t>yes</a:t>
            </a:r>
            <a:r>
              <a:rPr lang="fr-FR" dirty="0" smtClean="0"/>
              <a:t>, Voltaire no); </a:t>
            </a:r>
            <a:r>
              <a:rPr lang="fr-FR" dirty="0" err="1" smtClean="0"/>
              <a:t>many</a:t>
            </a:r>
            <a:r>
              <a:rPr lang="fr-FR" dirty="0" smtClean="0"/>
              <a:t> issues </a:t>
            </a:r>
            <a:r>
              <a:rPr lang="fr-FR" dirty="0" err="1" smtClean="0"/>
              <a:t>had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addressed</a:t>
            </a:r>
            <a:r>
              <a:rPr lang="fr-FR" dirty="0" smtClean="0"/>
              <a:t> on the spot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686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38808" y="546652"/>
            <a:ext cx="11138453" cy="5645426"/>
          </a:xfrm>
        </p:spPr>
        <p:txBody>
          <a:bodyPr>
            <a:normAutofit/>
          </a:bodyPr>
          <a:lstStyle/>
          <a:p>
            <a:r>
              <a:rPr lang="fr-FR" dirty="0" err="1" smtClean="0"/>
              <a:t>Proposals</a:t>
            </a:r>
            <a:r>
              <a:rPr lang="fr-FR" dirty="0" smtClean="0"/>
              <a:t> </a:t>
            </a:r>
            <a:r>
              <a:rPr lang="fr-FR" dirty="0" err="1" smtClean="0"/>
              <a:t>were</a:t>
            </a:r>
            <a:r>
              <a:rPr lang="fr-FR" dirty="0" smtClean="0"/>
              <a:t> made to </a:t>
            </a:r>
            <a:r>
              <a:rPr lang="fr-FR" dirty="0" err="1" smtClean="0"/>
              <a:t>introduce</a:t>
            </a:r>
            <a:r>
              <a:rPr lang="fr-FR" dirty="0" smtClean="0"/>
              <a:t> </a:t>
            </a:r>
            <a:r>
              <a:rPr lang="fr-FR" dirty="0" err="1" smtClean="0"/>
              <a:t>sharply</a:t>
            </a:r>
            <a:r>
              <a:rPr lang="fr-FR" dirty="0" smtClean="0"/>
              <a:t> progressive taxes on income and inheritance </a:t>
            </a:r>
            <a:r>
              <a:rPr lang="fr-FR" dirty="0" err="1" smtClean="0"/>
              <a:t>were</a:t>
            </a:r>
            <a:r>
              <a:rPr lang="fr-FR" dirty="0" smtClean="0"/>
              <a:t> made </a:t>
            </a:r>
            <a:r>
              <a:rPr lang="fr-FR" dirty="0" err="1" smtClean="0"/>
              <a:t>during</a:t>
            </a:r>
            <a:r>
              <a:rPr lang="fr-FR" dirty="0" smtClean="0"/>
              <a:t> the Revolution.                                             But </a:t>
            </a:r>
            <a:r>
              <a:rPr lang="fr-FR" dirty="0" err="1" smtClean="0"/>
              <a:t>they</a:t>
            </a:r>
            <a:r>
              <a:rPr lang="fr-FR" dirty="0" smtClean="0"/>
              <a:t> </a:t>
            </a:r>
            <a:r>
              <a:rPr lang="fr-FR" dirty="0" err="1" smtClean="0"/>
              <a:t>were</a:t>
            </a:r>
            <a:r>
              <a:rPr lang="fr-FR" dirty="0" smtClean="0"/>
              <a:t> </a:t>
            </a:r>
            <a:r>
              <a:rPr lang="fr-FR" dirty="0" err="1" smtClean="0"/>
              <a:t>never</a:t>
            </a:r>
            <a:r>
              <a:rPr lang="fr-FR" dirty="0" smtClean="0"/>
              <a:t> </a:t>
            </a:r>
            <a:r>
              <a:rPr lang="fr-FR" dirty="0" err="1" smtClean="0"/>
              <a:t>implemented</a:t>
            </a:r>
            <a:r>
              <a:rPr lang="fr-FR" dirty="0" smtClean="0"/>
              <a:t> (</a:t>
            </a:r>
            <a:r>
              <a:rPr lang="fr-FR" dirty="0" err="1" smtClean="0"/>
              <a:t>except</a:t>
            </a:r>
            <a:r>
              <a:rPr lang="fr-FR" dirty="0" smtClean="0"/>
              <a:t> on a </a:t>
            </a:r>
            <a:r>
              <a:rPr lang="fr-FR" dirty="0" err="1" smtClean="0"/>
              <a:t>temporary</a:t>
            </a:r>
            <a:r>
              <a:rPr lang="fr-FR" dirty="0" smtClean="0"/>
              <a:t> basis in 1793-1794: forced </a:t>
            </a:r>
            <a:r>
              <a:rPr lang="fr-FR" dirty="0" err="1" smtClean="0"/>
              <a:t>loans</a:t>
            </a:r>
            <a:r>
              <a:rPr lang="fr-FR" dirty="0" smtClean="0"/>
              <a:t> </a:t>
            </a:r>
            <a:r>
              <a:rPr lang="fr-FR" dirty="0" err="1" smtClean="0"/>
              <a:t>based</a:t>
            </a:r>
            <a:r>
              <a:rPr lang="fr-FR" dirty="0" smtClean="0"/>
              <a:t> on income </a:t>
            </a:r>
            <a:r>
              <a:rPr lang="fr-FR" dirty="0" err="1" smtClean="0"/>
              <a:t>brackets</a:t>
            </a:r>
            <a:r>
              <a:rPr lang="fr-FR" dirty="0" smtClean="0"/>
              <a:t>).</a:t>
            </a:r>
          </a:p>
          <a:p>
            <a:endParaRPr lang="fr-FR" dirty="0"/>
          </a:p>
          <a:p>
            <a:r>
              <a:rPr lang="fr-FR" dirty="0" smtClean="0"/>
              <a:t>No </a:t>
            </a:r>
            <a:r>
              <a:rPr lang="fr-FR" dirty="0" err="1" smtClean="0"/>
              <a:t>attempt</a:t>
            </a:r>
            <a:r>
              <a:rPr lang="fr-FR" dirty="0" smtClean="0"/>
              <a:t> to </a:t>
            </a:r>
            <a:r>
              <a:rPr lang="fr-FR" dirty="0" err="1" smtClean="0"/>
              <a:t>organize</a:t>
            </a:r>
            <a:r>
              <a:rPr lang="fr-FR" dirty="0" smtClean="0"/>
              <a:t> a progressive redistribution of land or other </a:t>
            </a:r>
            <a:r>
              <a:rPr lang="fr-FR" dirty="0" err="1" smtClean="0"/>
              <a:t>assets</a:t>
            </a:r>
            <a:r>
              <a:rPr lang="fr-FR" dirty="0" smtClean="0"/>
              <a:t> (on the basis of plot size or values): </a:t>
            </a:r>
            <a:r>
              <a:rPr lang="fr-FR" dirty="0" err="1" smtClean="0"/>
              <a:t>there</a:t>
            </a:r>
            <a:r>
              <a:rPr lang="fr-FR" dirty="0" smtClean="0"/>
              <a:t> </a:t>
            </a:r>
            <a:r>
              <a:rPr lang="fr-FR" dirty="0" err="1" smtClean="0"/>
              <a:t>were</a:t>
            </a:r>
            <a:r>
              <a:rPr lang="fr-FR" dirty="0" smtClean="0"/>
              <a:t> </a:t>
            </a:r>
            <a:r>
              <a:rPr lang="fr-FR" dirty="0" err="1" smtClean="0"/>
              <a:t>many</a:t>
            </a:r>
            <a:r>
              <a:rPr lang="fr-FR" dirty="0" smtClean="0"/>
              <a:t> </a:t>
            </a:r>
            <a:r>
              <a:rPr lang="fr-FR" dirty="0" err="1" smtClean="0"/>
              <a:t>controversies</a:t>
            </a:r>
            <a:r>
              <a:rPr lang="fr-FR" dirty="0" smtClean="0"/>
              <a:t> about corvées vs loyers (</a:t>
            </a:r>
            <a:r>
              <a:rPr lang="fr-FR" dirty="0" err="1" smtClean="0"/>
              <a:t>rent</a:t>
            </a:r>
            <a:r>
              <a:rPr lang="fr-FR" dirty="0" smtClean="0"/>
              <a:t>) vs lods, but </a:t>
            </a:r>
            <a:r>
              <a:rPr lang="fr-FR" dirty="0" err="1" smtClean="0"/>
              <a:t>without</a:t>
            </a:r>
            <a:r>
              <a:rPr lang="fr-FR" dirty="0" smtClean="0"/>
              <a:t> </a:t>
            </a:r>
            <a:r>
              <a:rPr lang="fr-FR" dirty="0" err="1" smtClean="0"/>
              <a:t>taking</a:t>
            </a:r>
            <a:r>
              <a:rPr lang="fr-FR" dirty="0" smtClean="0"/>
              <a:t> the </a:t>
            </a:r>
            <a:r>
              <a:rPr lang="fr-FR" dirty="0" err="1" smtClean="0"/>
              <a:t>levels</a:t>
            </a:r>
            <a:r>
              <a:rPr lang="fr-FR" dirty="0" smtClean="0"/>
              <a:t> </a:t>
            </a:r>
            <a:r>
              <a:rPr lang="fr-FR" dirty="0" err="1" smtClean="0"/>
              <a:t>into</a:t>
            </a:r>
            <a:r>
              <a:rPr lang="fr-FR" dirty="0" smtClean="0"/>
              <a:t> account</a:t>
            </a:r>
          </a:p>
          <a:p>
            <a:endParaRPr lang="fr-FR" dirty="0"/>
          </a:p>
          <a:p>
            <a:r>
              <a:rPr lang="fr-FR" dirty="0" smtClean="0"/>
              <a:t>Different </a:t>
            </a:r>
            <a:r>
              <a:rPr lang="fr-FR" dirty="0" err="1" smtClean="0"/>
              <a:t>trajectories</a:t>
            </a:r>
            <a:r>
              <a:rPr lang="fr-FR" dirty="0" smtClean="0"/>
              <a:t> </a:t>
            </a:r>
            <a:r>
              <a:rPr lang="fr-FR" dirty="0" err="1" smtClean="0"/>
              <a:t>could</a:t>
            </a:r>
            <a:r>
              <a:rPr lang="fr-FR" dirty="0" smtClean="0"/>
              <a:t> have </a:t>
            </a:r>
            <a:r>
              <a:rPr lang="fr-FR" dirty="0" err="1" smtClean="0"/>
              <a:t>happened</a:t>
            </a:r>
            <a:r>
              <a:rPr lang="fr-FR" dirty="0" smtClean="0"/>
              <a:t>; but in the end the </a:t>
            </a:r>
            <a:r>
              <a:rPr lang="fr-FR" dirty="0" err="1" smtClean="0"/>
              <a:t>legal</a:t>
            </a:r>
            <a:r>
              <a:rPr lang="fr-FR" dirty="0" smtClean="0"/>
              <a:t> and fiscal system </a:t>
            </a:r>
            <a:r>
              <a:rPr lang="fr-FR" dirty="0" err="1" smtClean="0"/>
              <a:t>adopted</a:t>
            </a:r>
            <a:r>
              <a:rPr lang="fr-FR" dirty="0" smtClean="0"/>
              <a:t> in 1789-1815 was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favourable</a:t>
            </a:r>
            <a:r>
              <a:rPr lang="fr-FR" dirty="0" smtClean="0"/>
              <a:t> to large property </a:t>
            </a:r>
            <a:r>
              <a:rPr lang="fr-FR" dirty="0" err="1" smtClean="0"/>
              <a:t>owners</a:t>
            </a:r>
            <a:r>
              <a:rPr lang="fr-FR" dirty="0" smtClean="0"/>
              <a:t> and </a:t>
            </a:r>
            <a:r>
              <a:rPr lang="fr-FR" dirty="0" err="1" smtClean="0"/>
              <a:t>led</a:t>
            </a:r>
            <a:r>
              <a:rPr lang="fr-FR" dirty="0" smtClean="0"/>
              <a:t> to rising concentration of property in France </a:t>
            </a:r>
            <a:r>
              <a:rPr lang="fr-FR" dirty="0" err="1" smtClean="0"/>
              <a:t>during</a:t>
            </a:r>
            <a:r>
              <a:rPr lang="fr-FR" dirty="0" smtClean="0"/>
              <a:t> the 19th century and up </a:t>
            </a:r>
            <a:r>
              <a:rPr lang="fr-FR" dirty="0" err="1" smtClean="0"/>
              <a:t>until</a:t>
            </a:r>
            <a:r>
              <a:rPr lang="fr-FR" dirty="0" smtClean="0"/>
              <a:t> World War 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563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5698"/>
            <a:ext cx="12192000" cy="64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16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667" y="0"/>
            <a:ext cx="106626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69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685" y="0"/>
            <a:ext cx="111506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81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410" y="0"/>
            <a:ext cx="110891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92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701" y="0"/>
            <a:ext cx="107765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4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713" y="0"/>
            <a:ext cx="115325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78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923" y="0"/>
            <a:ext cx="115441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73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418" y="0"/>
            <a:ext cx="109991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77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17967</TotalTime>
  <Words>1624</Words>
  <Application>Microsoft Office PowerPoint</Application>
  <PresentationFormat>Grand écran</PresentationFormat>
  <Paragraphs>105</Paragraphs>
  <Slides>38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Thème Office</vt:lpstr>
      <vt:lpstr>   Introduction to Economic History :  Capital, Inequality, Growth (Master APE &amp; PPD)  (EHESS &amp; Paris School of Economics) Thomas Piketty Academic year 2021-2022 </vt:lpstr>
      <vt:lpstr>Roadmap of the lecture</vt:lpstr>
      <vt:lpstr>Introduction: development as a quest for justice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Ternary societies: trifunctional inequality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The changing size of the clergy and nobility in European societies of orders: the case of France</vt:lpstr>
      <vt:lpstr>Présentation PowerPoint</vt:lpstr>
      <vt:lpstr>Présentation PowerPoint</vt:lpstr>
      <vt:lpstr>Présentation PowerPoint</vt:lpstr>
      <vt:lpstr>Présentation PowerPoint</vt:lpstr>
      <vt:lpstr>Nobility and clergy as property-owning classes</vt:lpstr>
      <vt:lpstr>Présentation PowerPoint</vt:lpstr>
      <vt:lpstr>Présentation PowerPoint</vt:lpstr>
      <vt:lpstr>From ternary to proprietarian societies: the French Revolution &amp; the invention of modern property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Thomas Piketty</dc:creator>
  <cp:lastModifiedBy>Thomas Piketty</cp:lastModifiedBy>
  <cp:revision>524</cp:revision>
  <dcterms:created xsi:type="dcterms:W3CDTF">2017-12-14T17:44:20Z</dcterms:created>
  <dcterms:modified xsi:type="dcterms:W3CDTF">2021-06-29T07:36:45Z</dcterms:modified>
</cp:coreProperties>
</file>