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86" r:id="rId3"/>
    <p:sldId id="287" r:id="rId4"/>
    <p:sldId id="288" r:id="rId5"/>
    <p:sldId id="289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91" r:id="rId14"/>
    <p:sldId id="309" r:id="rId15"/>
    <p:sldId id="304" r:id="rId16"/>
    <p:sldId id="310" r:id="rId17"/>
    <p:sldId id="311" r:id="rId18"/>
    <p:sldId id="307" r:id="rId19"/>
    <p:sldId id="296" r:id="rId20"/>
    <p:sldId id="308" r:id="rId21"/>
    <p:sldId id="306" r:id="rId22"/>
    <p:sldId id="305" r:id="rId23"/>
    <p:sldId id="290" r:id="rId24"/>
    <p:sldId id="312" r:id="rId25"/>
    <p:sldId id="292" r:id="rId26"/>
    <p:sldId id="293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318" r:id="rId38"/>
    <p:sldId id="283" r:id="rId39"/>
    <p:sldId id="313" r:id="rId40"/>
    <p:sldId id="314" r:id="rId41"/>
    <p:sldId id="315" r:id="rId42"/>
    <p:sldId id="284" r:id="rId43"/>
    <p:sldId id="285" r:id="rId44"/>
    <p:sldId id="316" r:id="rId45"/>
    <p:sldId id="317" r:id="rId4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1" autoAdjust="0"/>
    <p:restoredTop sz="94660"/>
  </p:normalViewPr>
  <p:slideViewPr>
    <p:cSldViewPr>
      <p:cViewPr varScale="1">
        <p:scale>
          <a:sx n="81" d="100"/>
          <a:sy n="81" d="100"/>
        </p:scale>
        <p:origin x="-10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C551-D7D5-499F-9111-9789DCD6BF14}" type="datetimeFigureOut">
              <a:rPr lang="fr-FR" smtClean="0"/>
              <a:pPr/>
              <a:t>19/09/2016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891B0-A8CE-4A13-92FC-AB3F088435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73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D72-2459-43AB-9312-5F8196E8EEC4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19/09/2016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19/09/2016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19/09/2016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19/09/2016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19/09/2016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19/09/2016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19/09/2016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19/09/2016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19/09/2016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19/09/2016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19/09/2016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19/09/2016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PikettyEcoPub2016Lecture1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PikettySaez2012HPETable1.pdf" TargetMode="External"/><Relationship Id="rId2" Type="http://schemas.openxmlformats.org/officeDocument/2006/relationships/hyperlink" Target="http://piketty.pse.ens.fr/files/Ademaetal2011OECD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Eurostat2014Summary.pdf" TargetMode="External"/><Relationship Id="rId2" Type="http://schemas.openxmlformats.org/officeDocument/2006/relationships/hyperlink" Target="http://piketty.pse.ens.fr/files/Eurostat2014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taxation_customs/taxation/gen_info/economic_analysis/tax_structures/index_en.htm" TargetMode="External"/><Relationship Id="rId4" Type="http://schemas.openxmlformats.org/officeDocument/2006/relationships/hyperlink" Target="http://piketty.pse.ens.fr/files/Eurostat2013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6.xml"/><Relationship Id="rId7" Type="http://schemas.openxmlformats.org/officeDocument/2006/relationships/slide" Target="slide2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3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RevenueStatisticsLatinAmerica2012.pdf" TargetMode="External"/><Relationship Id="rId2" Type="http://schemas.openxmlformats.org/officeDocument/2006/relationships/hyperlink" Target="http://piketty.pse.ens.fr/files/CageGadenne2014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PikettyEcoPub2015Lecture2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chiers/enseig/pubecon/PubEcon_fichiers/Eurostat2009(TaxTrends)(SelectedTables2)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teaching/10/17" TargetMode="External"/><Relationship Id="rId2" Type="http://schemas.openxmlformats.org/officeDocument/2006/relationships/hyperlink" Target="http://piketty.pse.ens.fr/files/capital21c/en/pdf/F5.7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capital21c/en/pdf/F0.I.2.pdf" TargetMode="External"/><Relationship Id="rId2" Type="http://schemas.openxmlformats.org/officeDocument/2006/relationships/hyperlink" Target="http://piketty.pse.ens.fr/files/capital21c/en/pdf/F5.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ketty.pse.ens.fr/files/capital21c/en/pdf/F6.2.pdf" TargetMode="External"/><Relationship Id="rId5" Type="http://schemas.openxmlformats.org/officeDocument/2006/relationships/hyperlink" Target="http://piketty.pse.ens.fr/files/capital21c/en/pdf/F6.5.pdf" TargetMode="External"/><Relationship Id="rId4" Type="http://schemas.openxmlformats.org/officeDocument/2006/relationships/hyperlink" Target="http://piketty.pse.ens.fr/files/capital21c/en/pdf/F5.1.pdf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BozioBredaGrenet2016.pdf" TargetMode="External"/><Relationship Id="rId2" Type="http://schemas.openxmlformats.org/officeDocument/2006/relationships/hyperlink" Target="http://piketty.pse.ens.fr/files/BozioBredaGuillot2016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Fack2006Graphs.pdf" TargetMode="External"/><Relationship Id="rId2" Type="http://schemas.openxmlformats.org/officeDocument/2006/relationships/hyperlink" Target="http://piketty.pse.ens.fr/fichiers/enseig/pubecon/PubEcon_fichiers/Fack2006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en/enseignement/10-page-statique/17-ecoine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chiers/enseig/pubecon/PubEcon_fichiers/Carbonnier2007.pd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Carbonnier2007Graphs.pdf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sz="3600" b="1" dirty="0" smtClean="0"/>
              <a:t>Public Economics </a:t>
            </a:r>
            <a:br>
              <a:rPr lang="en-US" sz="3600" b="1" dirty="0" smtClean="0"/>
            </a:br>
            <a:r>
              <a:rPr lang="en-US" sz="3100" i="1" dirty="0" smtClean="0"/>
              <a:t>(Master PPD &amp; APE, Paris School of Economics)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T. </a:t>
            </a:r>
            <a:r>
              <a:rPr lang="en-US" sz="3600" dirty="0" err="1" smtClean="0"/>
              <a:t>Piketty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Academic year 2016-2017 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3501008"/>
            <a:ext cx="7704856" cy="2520280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hlinkClick r:id="rId2"/>
              </a:rPr>
              <a:t>Lecture 1: State formation &amp; taxation in historical perspective 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i="1" dirty="0" smtClean="0"/>
              <a:t>(check </a:t>
            </a:r>
            <a:r>
              <a:rPr lang="en-US" i="1" dirty="0" smtClean="0">
                <a:hlinkClick r:id="rId2"/>
              </a:rPr>
              <a:t>on line</a:t>
            </a:r>
            <a:r>
              <a:rPr lang="en-US" i="1" dirty="0" smtClean="0"/>
              <a:t> for updated versions)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On long-run evolution of total tax revenues: in rich countries T/Y was less than 10% in the early 20c (police, defense, basic infrastructure and administration), rose enormously between 1950 &amp; 1980, and then stabilized around 40% (with important variations between countries)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On long-run of the structure of public spending, see </a:t>
            </a:r>
            <a:r>
              <a:rPr lang="en-US" dirty="0" err="1" smtClean="0"/>
              <a:t>Lindert</a:t>
            </a:r>
            <a:r>
              <a:rPr lang="en-US" dirty="0" smtClean="0"/>
              <a:t>, </a:t>
            </a:r>
            <a:r>
              <a:rPr lang="en-US" i="1" dirty="0" smtClean="0"/>
              <a:t>Growing Public – Social spending &amp; economic growth since the 18</a:t>
            </a:r>
            <a:r>
              <a:rPr lang="en-US" i="1" baseline="30000" dirty="0" smtClean="0"/>
              <a:t>th</a:t>
            </a:r>
            <a:r>
              <a:rPr lang="en-US" i="1" dirty="0" smtClean="0"/>
              <a:t> century</a:t>
            </a:r>
            <a:r>
              <a:rPr lang="en-US" dirty="0" smtClean="0"/>
              <a:t>, CUP 2004</a:t>
            </a:r>
          </a:p>
          <a:p>
            <a:endParaRPr lang="en-US" dirty="0" smtClean="0"/>
          </a:p>
          <a:p>
            <a:r>
              <a:rPr lang="en-US" dirty="0" smtClean="0"/>
              <a:t>For recent evolutions, see </a:t>
            </a:r>
            <a:r>
              <a:rPr lang="en-US" dirty="0" err="1" smtClean="0">
                <a:hlinkClick r:id="rId2"/>
              </a:rPr>
              <a:t>Adema</a:t>
            </a:r>
            <a:r>
              <a:rPr lang="en-US" dirty="0" smtClean="0">
                <a:hlinkClick r:id="rId2"/>
              </a:rPr>
              <a:t> et al, OECD 2011</a:t>
            </a:r>
            <a:r>
              <a:rPr lang="en-US" dirty="0" smtClean="0"/>
              <a:t>; see also </a:t>
            </a:r>
            <a:r>
              <a:rPr lang="en-US" dirty="0" smtClean="0">
                <a:hlinkClick r:id="rId3"/>
              </a:rPr>
              <a:t>Piketty-Saez HPE 2013 Table 1</a:t>
            </a:r>
            <a:r>
              <a:rPr lang="en-US" dirty="0" smtClean="0"/>
              <a:t> : most of the rise in T/Y is due to the rise of social </a:t>
            </a:r>
            <a:r>
              <a:rPr lang="en-US" dirty="0" err="1" smtClean="0"/>
              <a:t>spendings</a:t>
            </a:r>
            <a:r>
              <a:rPr lang="en-US" dirty="0" smtClean="0"/>
              <a:t> (social transfers, education, health) </a:t>
            </a:r>
          </a:p>
          <a:p>
            <a:r>
              <a:rPr lang="en-US" b="1" dirty="0" smtClean="0"/>
              <a:t>I.e. the rise of the modern fiscal state corresponds to the rise of the social state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467544" y="332657"/>
          <a:ext cx="8424936" cy="6264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Acrobat Document" r:id="rId3" imgW="4663844" imgH="6035563" progId="AcroExch.Document.11">
                  <p:embed/>
                </p:oleObj>
              </mc:Choice>
              <mc:Fallback>
                <p:oleObj name="Acrobat Document" r:id="rId3" imgW="4663844" imgH="6035563" progId="AcroExch.Document.11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719" t="8946" r="7719" b="50699"/>
                      <a:stretch>
                        <a:fillRect/>
                      </a:stretch>
                    </p:blipFill>
                    <p:spPr bwMode="auto">
                      <a:xfrm>
                        <a:off x="467544" y="332657"/>
                        <a:ext cx="8424936" cy="62649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On the structure of taxes in Europe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83264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On structure of taxes in Europe, see “Taxation Trends in the European Union”,</a:t>
            </a:r>
            <a:r>
              <a:rPr lang="en-US" b="1" dirty="0" smtClean="0"/>
              <a:t> </a:t>
            </a:r>
            <a:r>
              <a:rPr lang="en-US" dirty="0" err="1" smtClean="0">
                <a:hlinkClick r:id="rId2"/>
              </a:rPr>
              <a:t>Eurostat</a:t>
            </a:r>
            <a:r>
              <a:rPr lang="en-US" dirty="0" smtClean="0">
                <a:hlinkClick r:id="rId2"/>
              </a:rPr>
              <a:t> 2014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summary</a:t>
            </a:r>
            <a:r>
              <a:rPr lang="en-US" dirty="0" smtClean="0"/>
              <a:t>); see also </a:t>
            </a:r>
            <a:r>
              <a:rPr lang="en-US" dirty="0" err="1" smtClean="0">
                <a:hlinkClick r:id="rId4"/>
              </a:rPr>
              <a:t>Eurostat</a:t>
            </a:r>
            <a:r>
              <a:rPr lang="en-US" dirty="0" smtClean="0">
                <a:hlinkClick r:id="rId4"/>
              </a:rPr>
              <a:t> 2013</a:t>
            </a:r>
            <a:r>
              <a:rPr lang="en-US" dirty="0" smtClean="0"/>
              <a:t>; see also updated tables on </a:t>
            </a:r>
            <a:r>
              <a:rPr lang="en-US" dirty="0" smtClean="0">
                <a:hlinkClick r:id="rId5"/>
              </a:rPr>
              <a:t>taxation trends website</a:t>
            </a:r>
            <a:endParaRPr lang="en-US" dirty="0" smtClean="0"/>
          </a:p>
          <a:p>
            <a:r>
              <a:rPr lang="en-US" dirty="0" smtClean="0"/>
              <a:t>Typically: T = 1/3 indirect taxes + 1/3 direct taxes + 1/3 social contributions</a:t>
            </a:r>
          </a:p>
          <a:p>
            <a:r>
              <a:rPr lang="en-US" dirty="0" smtClean="0"/>
              <a:t>But: large variations between EU countries</a:t>
            </a:r>
          </a:p>
          <a:p>
            <a:r>
              <a:rPr lang="en-US" dirty="0" smtClean="0"/>
              <a:t>And: this decomposition is not really meaningful; what matters is the factor income decomposition (capital </a:t>
            </a:r>
            <a:r>
              <a:rPr lang="en-US" dirty="0" err="1" smtClean="0"/>
              <a:t>vs</a:t>
            </a:r>
            <a:r>
              <a:rPr lang="en-US" dirty="0" smtClean="0"/>
              <a:t> labor) and the consumption </a:t>
            </a:r>
            <a:r>
              <a:rPr lang="en-US" dirty="0" err="1" smtClean="0"/>
              <a:t>vs</a:t>
            </a:r>
            <a:r>
              <a:rPr lang="en-US" dirty="0" smtClean="0"/>
              <a:t> saving decomposition → see below on tax incidence</a:t>
            </a:r>
          </a:p>
          <a:p>
            <a:r>
              <a:rPr lang="en-US" dirty="0" smtClean="0"/>
              <a:t>Large variations in tax levels: see rich </a:t>
            </a:r>
            <a:r>
              <a:rPr lang="en-US" dirty="0" err="1" smtClean="0"/>
              <a:t>vs</a:t>
            </a:r>
            <a:r>
              <a:rPr lang="en-US" dirty="0" smtClean="0"/>
              <a:t> poor EU countries</a:t>
            </a:r>
          </a:p>
          <a:p>
            <a:r>
              <a:rPr lang="en-US" dirty="0" smtClean="0"/>
              <a:t>Large variations in tax mix: EU 28 </a:t>
            </a:r>
            <a:r>
              <a:rPr lang="en-US" dirty="0" err="1" smtClean="0"/>
              <a:t>vs</a:t>
            </a:r>
            <a:r>
              <a:rPr lang="en-US" dirty="0" smtClean="0"/>
              <a:t> France, Germany, Denmark, Sweden, Bulgaria</a:t>
            </a:r>
          </a:p>
          <a:p>
            <a:r>
              <a:rPr lang="en-US" dirty="0" smtClean="0"/>
              <a:t>Large variations in tax regimes also correspond to large variations in welfare state regimes: see </a:t>
            </a:r>
            <a:r>
              <a:rPr lang="en-US" dirty="0" err="1" smtClean="0"/>
              <a:t>Esping</a:t>
            </a:r>
            <a:r>
              <a:rPr lang="en-US" dirty="0" smtClean="0"/>
              <a:t> Andersen, </a:t>
            </a:r>
            <a:r>
              <a:rPr lang="en-US" i="1" dirty="0" smtClean="0"/>
              <a:t>The Three Worlds of Welfare Capitalism</a:t>
            </a:r>
            <a:r>
              <a:rPr lang="en-US" dirty="0" smtClean="0"/>
              <a:t>, PUP 1990 : Bismarck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Beveridge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Nordic models of welfare state organization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332656"/>
            <a:ext cx="868045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57" t="17818" r="7224" b="7019"/>
          <a:stretch>
            <a:fillRect/>
          </a:stretch>
        </p:blipFill>
        <p:spPr bwMode="auto">
          <a:xfrm>
            <a:off x="251520" y="332656"/>
            <a:ext cx="864096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64096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4" y="332656"/>
            <a:ext cx="8669213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74" y="260648"/>
            <a:ext cx="8715821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Roadmap</a:t>
            </a:r>
            <a:r>
              <a:rPr lang="fr-FR" dirty="0" smtClean="0"/>
              <a:t> of lecture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040560"/>
          </a:xfrm>
        </p:spPr>
        <p:txBody>
          <a:bodyPr>
            <a:normAutofit/>
          </a:bodyPr>
          <a:lstStyle/>
          <a:p>
            <a:r>
              <a:rPr lang="fr-FR" dirty="0" smtClean="0">
                <a:hlinkClick r:id="rId2" action="ppaction://hlinksldjump"/>
              </a:rPr>
              <a:t>State formation &amp; </a:t>
            </a:r>
            <a:r>
              <a:rPr lang="fr-FR" dirty="0" err="1" smtClean="0">
                <a:hlinkClick r:id="rId2" action="ppaction://hlinksldjump"/>
              </a:rPr>
              <a:t>govt</a:t>
            </a:r>
            <a:r>
              <a:rPr lang="fr-FR" dirty="0" smtClean="0">
                <a:hlinkClick r:id="rId2" action="ppaction://hlinksldjump"/>
              </a:rPr>
              <a:t> </a:t>
            </a:r>
            <a:r>
              <a:rPr lang="fr-FR" dirty="0" err="1" smtClean="0">
                <a:hlinkClick r:id="rId2" action="ppaction://hlinksldjump"/>
              </a:rPr>
              <a:t>regulation</a:t>
            </a:r>
            <a:r>
              <a:rPr lang="fr-FR" dirty="0" smtClean="0">
                <a:hlinkClick r:id="rId2" action="ppaction://hlinksldjump"/>
              </a:rPr>
              <a:t> in </a:t>
            </a:r>
            <a:r>
              <a:rPr lang="fr-FR" dirty="0" err="1" smtClean="0">
                <a:hlinkClick r:id="rId2" action="ppaction://hlinksldjump"/>
              </a:rPr>
              <a:t>history</a:t>
            </a:r>
            <a:endParaRPr lang="fr-FR" dirty="0" smtClean="0"/>
          </a:p>
          <a:p>
            <a:r>
              <a:rPr lang="fr-FR" dirty="0" smtClean="0">
                <a:hlinkClick r:id="rId3" action="ppaction://hlinksldjump"/>
              </a:rPr>
              <a:t>Standard </a:t>
            </a:r>
            <a:r>
              <a:rPr lang="fr-FR" dirty="0" err="1" smtClean="0">
                <a:hlinkClick r:id="rId3" action="ppaction://hlinksldjump"/>
              </a:rPr>
              <a:t>economic</a:t>
            </a:r>
            <a:r>
              <a:rPr lang="fr-FR" dirty="0" smtClean="0">
                <a:hlinkClick r:id="rId3" action="ppaction://hlinksldjump"/>
              </a:rPr>
              <a:t> </a:t>
            </a:r>
            <a:r>
              <a:rPr lang="fr-FR" dirty="0" err="1" smtClean="0">
                <a:hlinkClick r:id="rId3" action="ppaction://hlinksldjump"/>
              </a:rPr>
              <a:t>rationales</a:t>
            </a:r>
            <a:r>
              <a:rPr lang="fr-FR" dirty="0" smtClean="0">
                <a:hlinkClick r:id="rId3" action="ppaction://hlinksldjump"/>
              </a:rPr>
              <a:t> for taxes &amp; </a:t>
            </a:r>
            <a:r>
              <a:rPr lang="fr-FR" dirty="0" err="1" smtClean="0">
                <a:hlinkClick r:id="rId3" action="ppaction://hlinksldjump"/>
              </a:rPr>
              <a:t>transfers</a:t>
            </a:r>
            <a:endParaRPr lang="fr-FR" dirty="0" smtClean="0"/>
          </a:p>
          <a:p>
            <a:r>
              <a:rPr lang="fr-FR" dirty="0" smtClean="0">
                <a:hlinkClick r:id="rId4" action="ppaction://hlinksldjump"/>
              </a:rPr>
              <a:t>Basic </a:t>
            </a:r>
            <a:r>
              <a:rPr lang="fr-FR" dirty="0" err="1" smtClean="0">
                <a:hlinkClick r:id="rId4" action="ppaction://hlinksldjump"/>
              </a:rPr>
              <a:t>facts</a:t>
            </a:r>
            <a:r>
              <a:rPr lang="fr-FR" dirty="0" smtClean="0">
                <a:hlinkClick r:id="rId4" action="ppaction://hlinksldjump"/>
              </a:rPr>
              <a:t> about taxes &amp; </a:t>
            </a:r>
            <a:r>
              <a:rPr lang="fr-FR" dirty="0" err="1" smtClean="0">
                <a:hlinkClick r:id="rId4" action="ppaction://hlinksldjump"/>
              </a:rPr>
              <a:t>transfers</a:t>
            </a:r>
            <a:r>
              <a:rPr lang="fr-FR" dirty="0" smtClean="0">
                <a:hlinkClick r:id="rId4" action="ppaction://hlinksldjump"/>
              </a:rPr>
              <a:t> in </a:t>
            </a:r>
            <a:r>
              <a:rPr lang="fr-FR" dirty="0" err="1" smtClean="0">
                <a:hlinkClick r:id="rId4" action="ppaction://hlinksldjump"/>
              </a:rPr>
              <a:t>rich</a:t>
            </a:r>
            <a:r>
              <a:rPr lang="fr-FR" dirty="0" smtClean="0">
                <a:hlinkClick r:id="rId4" action="ppaction://hlinksldjump"/>
              </a:rPr>
              <a:t> countries</a:t>
            </a:r>
            <a:endParaRPr lang="fr-FR" dirty="0" smtClean="0"/>
          </a:p>
          <a:p>
            <a:r>
              <a:rPr lang="fr-FR" dirty="0" smtClean="0">
                <a:hlinkClick r:id="rId5" action="ppaction://hlinksldjump"/>
              </a:rPr>
              <a:t>On the structure of taxes in EU countries</a:t>
            </a:r>
            <a:endParaRPr lang="fr-FR" dirty="0" smtClean="0"/>
          </a:p>
          <a:p>
            <a:r>
              <a:rPr lang="fr-FR" dirty="0" smtClean="0">
                <a:hlinkClick r:id="rId4" action="ppaction://hlinksldjump"/>
              </a:rPr>
              <a:t>Basic </a:t>
            </a:r>
            <a:r>
              <a:rPr lang="fr-FR" dirty="0" err="1" smtClean="0">
                <a:hlinkClick r:id="rId4" action="ppaction://hlinksldjump"/>
              </a:rPr>
              <a:t>facts</a:t>
            </a:r>
            <a:r>
              <a:rPr lang="fr-FR" dirty="0" smtClean="0">
                <a:hlinkClick r:id="rId4" action="ppaction://hlinksldjump"/>
              </a:rPr>
              <a:t> about taxes in </a:t>
            </a:r>
            <a:r>
              <a:rPr lang="fr-FR" dirty="0" err="1" smtClean="0">
                <a:hlinkClick r:id="rId4" action="ppaction://hlinksldjump"/>
              </a:rPr>
              <a:t>developing</a:t>
            </a:r>
            <a:r>
              <a:rPr lang="fr-FR" dirty="0" smtClean="0">
                <a:hlinkClick r:id="rId4" action="ppaction://hlinksldjump"/>
              </a:rPr>
              <a:t> countries</a:t>
            </a:r>
            <a:endParaRPr lang="fr-FR" dirty="0" smtClean="0"/>
          </a:p>
          <a:p>
            <a:r>
              <a:rPr lang="fr-FR" dirty="0" smtClean="0">
                <a:hlinkClick r:id="rId6" action="ppaction://hlinksldjump"/>
              </a:rPr>
              <a:t>Optimal </a:t>
            </a:r>
            <a:r>
              <a:rPr lang="fr-FR" dirty="0" err="1" smtClean="0">
                <a:hlinkClick r:id="rId6" action="ppaction://hlinksldjump"/>
              </a:rPr>
              <a:t>policy</a:t>
            </a:r>
            <a:r>
              <a:rPr lang="fr-FR" dirty="0" smtClean="0">
                <a:hlinkClick r:id="rId6" action="ppaction://hlinksldjump"/>
              </a:rPr>
              <a:t>: social objective vs incidence</a:t>
            </a:r>
            <a:endParaRPr lang="fr-FR" dirty="0" smtClean="0"/>
          </a:p>
          <a:p>
            <a:r>
              <a:rPr lang="fr-FR" dirty="0" err="1" smtClean="0">
                <a:hlinkClick r:id="rId7" action="ppaction://hlinksldjump"/>
              </a:rPr>
              <a:t>Tax</a:t>
            </a:r>
            <a:r>
              <a:rPr lang="fr-FR" dirty="0" smtClean="0">
                <a:hlinkClick r:id="rId7" action="ppaction://hlinksldjump"/>
              </a:rPr>
              <a:t> and </a:t>
            </a:r>
            <a:r>
              <a:rPr lang="fr-FR" dirty="0" err="1" smtClean="0">
                <a:hlinkClick r:id="rId7" action="ppaction://hlinksldjump"/>
              </a:rPr>
              <a:t>transfer</a:t>
            </a:r>
            <a:r>
              <a:rPr lang="fr-FR" dirty="0" smtClean="0">
                <a:hlinkClick r:id="rId7" action="ppaction://hlinksldjump"/>
              </a:rPr>
              <a:t> incidence: macro perspective</a:t>
            </a:r>
            <a:endParaRPr lang="fr-FR" dirty="0" smtClean="0"/>
          </a:p>
          <a:p>
            <a:r>
              <a:rPr lang="fr-FR" dirty="0" err="1" smtClean="0">
                <a:hlinkClick r:id="rId8" action="ppaction://hlinksldjump"/>
              </a:rPr>
              <a:t>Tax</a:t>
            </a:r>
            <a:r>
              <a:rPr lang="fr-FR" dirty="0" smtClean="0">
                <a:hlinkClick r:id="rId8" action="ppaction://hlinksldjump"/>
              </a:rPr>
              <a:t> and </a:t>
            </a:r>
            <a:r>
              <a:rPr lang="fr-FR" dirty="0" err="1" smtClean="0">
                <a:hlinkClick r:id="rId8" action="ppaction://hlinksldjump"/>
              </a:rPr>
              <a:t>transfer</a:t>
            </a:r>
            <a:r>
              <a:rPr lang="fr-FR" dirty="0" smtClean="0">
                <a:hlinkClick r:id="rId8" action="ppaction://hlinksldjump"/>
              </a:rPr>
              <a:t> incidence micro perspective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404664"/>
            <a:ext cx="874439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78497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8520" t="28205" r="6464" b="4339"/>
          <a:stretch>
            <a:fillRect/>
          </a:stretch>
        </p:blipFill>
        <p:spPr bwMode="auto">
          <a:xfrm>
            <a:off x="323528" y="260648"/>
            <a:ext cx="868078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fr-FR" sz="3600" dirty="0" smtClean="0"/>
              <a:t>Basic </a:t>
            </a:r>
            <a:r>
              <a:rPr lang="fr-FR" sz="3600" dirty="0" err="1" smtClean="0"/>
              <a:t>facts</a:t>
            </a:r>
            <a:r>
              <a:rPr lang="fr-FR" sz="3600" dirty="0" smtClean="0"/>
              <a:t> about taxes and </a:t>
            </a:r>
            <a:r>
              <a:rPr lang="fr-FR" sz="3600" dirty="0" err="1" smtClean="0"/>
              <a:t>transfers</a:t>
            </a:r>
            <a:r>
              <a:rPr lang="fr-FR" sz="3600" dirty="0" smtClean="0"/>
              <a:t> in </a:t>
            </a:r>
            <a:r>
              <a:rPr lang="fr-FR" sz="3600" dirty="0" err="1" smtClean="0"/>
              <a:t>developing</a:t>
            </a:r>
            <a:r>
              <a:rPr lang="fr-FR" sz="3600" dirty="0" smtClean="0"/>
              <a:t> countries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0405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poor countries: T = as low as 10%-15% of national income Y. The ratio T/Y has been stagnating in recent decades: declining trade tax revenues were not replaced by more modern income or value added taxes.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Cage-Gadenne 2014</a:t>
            </a:r>
            <a:r>
              <a:rPr lang="en-US" dirty="0" smtClean="0"/>
              <a:t>, "The Fiscal Cost of Trade Liberalization"</a:t>
            </a:r>
          </a:p>
          <a:p>
            <a:endParaRPr lang="en-US" dirty="0" smtClean="0"/>
          </a:p>
          <a:p>
            <a:r>
              <a:rPr lang="en-US" dirty="0" smtClean="0"/>
              <a:t>See also </a:t>
            </a:r>
            <a:r>
              <a:rPr lang="en-US" dirty="0" smtClean="0">
                <a:hlinkClick r:id="rId3"/>
              </a:rPr>
              <a:t>Latin America Revenue Statistics</a:t>
            </a:r>
            <a:r>
              <a:rPr lang="en-US" dirty="0" smtClean="0"/>
              <a:t> (large differences, e.g. Mexico-Chile </a:t>
            </a:r>
            <a:r>
              <a:rPr lang="en-US" dirty="0" err="1" smtClean="0"/>
              <a:t>vs</a:t>
            </a:r>
            <a:r>
              <a:rPr lang="en-US" dirty="0" smtClean="0"/>
              <a:t> Argentina-</a:t>
            </a:r>
            <a:r>
              <a:rPr lang="en-US" dirty="0" err="1" smtClean="0"/>
              <a:t>Brasil</a:t>
            </a:r>
            <a:r>
              <a:rPr lang="en-US" dirty="0" smtClean="0"/>
              <a:t>)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4680520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41764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92888" cy="850106"/>
          </a:xfrm>
        </p:spPr>
        <p:txBody>
          <a:bodyPr>
            <a:noAutofit/>
          </a:bodyPr>
          <a:lstStyle/>
          <a:p>
            <a:r>
              <a:rPr lang="fr-FR" sz="3600" dirty="0" smtClean="0"/>
              <a:t>Optimal </a:t>
            </a:r>
            <a:r>
              <a:rPr lang="fr-FR" sz="3600" dirty="0" err="1" smtClean="0"/>
              <a:t>tax</a:t>
            </a:r>
            <a:r>
              <a:rPr lang="fr-FR" sz="3600" dirty="0" smtClean="0"/>
              <a:t> </a:t>
            </a:r>
            <a:r>
              <a:rPr lang="fr-FR" sz="3600" dirty="0" err="1" smtClean="0"/>
              <a:t>policy</a:t>
            </a:r>
            <a:r>
              <a:rPr lang="fr-FR" sz="3600" dirty="0" smtClean="0"/>
              <a:t>: social objective vs </a:t>
            </a:r>
            <a:r>
              <a:rPr lang="fr-FR" sz="3600" dirty="0" err="1" smtClean="0"/>
              <a:t>tax</a:t>
            </a:r>
            <a:r>
              <a:rPr lang="fr-FR" sz="3600" dirty="0" smtClean="0"/>
              <a:t> and </a:t>
            </a:r>
            <a:r>
              <a:rPr lang="fr-FR" sz="3600" dirty="0" err="1" smtClean="0"/>
              <a:t>transfer</a:t>
            </a:r>
            <a:r>
              <a:rPr lang="fr-FR" sz="3600" dirty="0" smtClean="0"/>
              <a:t> incidence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256584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How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formulate</a:t>
            </a:r>
            <a:r>
              <a:rPr lang="fr-FR" dirty="0" smtClean="0"/>
              <a:t> the </a:t>
            </a:r>
            <a:r>
              <a:rPr lang="fr-FR" dirty="0" err="1" smtClean="0"/>
              <a:t>problem</a:t>
            </a:r>
            <a:r>
              <a:rPr lang="fr-FR" dirty="0" smtClean="0"/>
              <a:t> of </a:t>
            </a:r>
            <a:r>
              <a:rPr lang="fr-FR" dirty="0" err="1" smtClean="0"/>
              <a:t>socially</a:t>
            </a:r>
            <a:r>
              <a:rPr lang="fr-FR" dirty="0" smtClean="0"/>
              <a:t> optimal </a:t>
            </a:r>
            <a:r>
              <a:rPr lang="fr-FR" dirty="0" err="1" smtClean="0"/>
              <a:t>tax</a:t>
            </a:r>
            <a:r>
              <a:rPr lang="fr-FR" dirty="0" smtClean="0"/>
              <a:t> and </a:t>
            </a:r>
            <a:r>
              <a:rPr lang="fr-FR" dirty="0" err="1" smtClean="0"/>
              <a:t>transfer</a:t>
            </a:r>
            <a:r>
              <a:rPr lang="fr-FR" dirty="0" smtClean="0"/>
              <a:t> </a:t>
            </a:r>
            <a:r>
              <a:rPr lang="fr-FR" dirty="0" err="1" smtClean="0"/>
              <a:t>policy</a:t>
            </a:r>
            <a:r>
              <a:rPr lang="fr-FR" dirty="0" smtClean="0"/>
              <a:t>?</a:t>
            </a:r>
          </a:p>
          <a:p>
            <a:r>
              <a:rPr lang="fr-FR" b="1" dirty="0" smtClean="0"/>
              <a:t>One </a:t>
            </a:r>
            <a:r>
              <a:rPr lang="fr-FR" b="1" dirty="0" err="1" smtClean="0"/>
              <a:t>needs</a:t>
            </a:r>
            <a:r>
              <a:rPr lang="fr-FR" b="1" dirty="0" smtClean="0"/>
              <a:t> to </a:t>
            </a:r>
            <a:r>
              <a:rPr lang="fr-FR" b="1" dirty="0" err="1" smtClean="0"/>
              <a:t>specify</a:t>
            </a:r>
            <a:r>
              <a:rPr lang="fr-FR" b="1" dirty="0" smtClean="0"/>
              <a:t> the social objective</a:t>
            </a:r>
            <a:r>
              <a:rPr lang="fr-FR" dirty="0" smtClean="0"/>
              <a:t>: « </a:t>
            </a:r>
            <a:r>
              <a:rPr lang="fr-FR" dirty="0" err="1" smtClean="0"/>
              <a:t>maximin</a:t>
            </a:r>
            <a:r>
              <a:rPr lang="fr-FR" dirty="0" smtClean="0"/>
              <a:t> » </a:t>
            </a:r>
            <a:r>
              <a:rPr lang="fr-FR" dirty="0" err="1" smtClean="0"/>
              <a:t>redistributive</a:t>
            </a:r>
            <a:r>
              <a:rPr lang="fr-FR" dirty="0" smtClean="0"/>
              <a:t> objective (</a:t>
            </a:r>
            <a:r>
              <a:rPr lang="fr-FR" dirty="0" err="1" smtClean="0"/>
              <a:t>maximize</a:t>
            </a:r>
            <a:r>
              <a:rPr lang="fr-FR" dirty="0" smtClean="0"/>
              <a:t> </a:t>
            </a:r>
            <a:r>
              <a:rPr lang="fr-FR" dirty="0" err="1" smtClean="0"/>
              <a:t>welfare</a:t>
            </a:r>
            <a:r>
              <a:rPr lang="fr-FR" dirty="0" smtClean="0"/>
              <a:t> of </a:t>
            </a:r>
            <a:r>
              <a:rPr lang="fr-FR" dirty="0" err="1" smtClean="0"/>
              <a:t>individuals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minimal </a:t>
            </a:r>
            <a:r>
              <a:rPr lang="fr-FR" dirty="0" err="1" smtClean="0"/>
              <a:t>welfare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) (</a:t>
            </a:r>
            <a:r>
              <a:rPr lang="fr-FR" dirty="0" smtClean="0">
                <a:cs typeface="Arial"/>
              </a:rPr>
              <a:t>≈ </a:t>
            </a:r>
            <a:r>
              <a:rPr lang="fr-FR" dirty="0" err="1" smtClean="0">
                <a:cs typeface="Arial"/>
              </a:rPr>
              <a:t>minimize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poverty</a:t>
            </a:r>
            <a:r>
              <a:rPr lang="fr-FR" dirty="0" smtClean="0">
                <a:cs typeface="Arial"/>
              </a:rPr>
              <a:t>)</a:t>
            </a:r>
            <a:r>
              <a:rPr lang="fr-FR" dirty="0" smtClean="0"/>
              <a:t>, output </a:t>
            </a:r>
            <a:r>
              <a:rPr lang="fr-FR" dirty="0" err="1" smtClean="0"/>
              <a:t>maximization</a:t>
            </a:r>
            <a:r>
              <a:rPr lang="fr-FR" dirty="0" smtClean="0"/>
              <a:t> (no </a:t>
            </a:r>
            <a:r>
              <a:rPr lang="fr-FR" dirty="0" err="1" smtClean="0"/>
              <a:t>redistributive</a:t>
            </a:r>
            <a:r>
              <a:rPr lang="fr-FR" dirty="0" smtClean="0"/>
              <a:t> objective at all), etc.        </a:t>
            </a:r>
          </a:p>
          <a:p>
            <a:pPr>
              <a:buNone/>
            </a:pPr>
            <a:r>
              <a:rPr lang="fr-FR" b="1" dirty="0" smtClean="0">
                <a:latin typeface="Calibri"/>
              </a:rPr>
              <a:t>     → </a:t>
            </a:r>
            <a:r>
              <a:rPr lang="fr-FR" b="1" dirty="0" err="1" smtClean="0">
                <a:latin typeface="Calibri"/>
              </a:rPr>
              <a:t>see</a:t>
            </a:r>
            <a:r>
              <a:rPr lang="fr-FR" b="1" dirty="0" smtClean="0">
                <a:latin typeface="Calibri"/>
              </a:rPr>
              <a:t> </a:t>
            </a:r>
            <a:r>
              <a:rPr lang="fr-FR" b="1" dirty="0" smtClean="0">
                <a:latin typeface="Calibri"/>
                <a:hlinkClick r:id="rId2"/>
              </a:rPr>
              <a:t>Lecture 2</a:t>
            </a:r>
            <a:r>
              <a:rPr lang="fr-FR" b="1" dirty="0" smtClean="0"/>
              <a:t>  </a:t>
            </a:r>
          </a:p>
          <a:p>
            <a:r>
              <a:rPr lang="fr-FR" b="1" dirty="0" smtClean="0"/>
              <a:t>And one </a:t>
            </a:r>
            <a:r>
              <a:rPr lang="fr-FR" b="1" dirty="0" err="1" smtClean="0"/>
              <a:t>needs</a:t>
            </a:r>
            <a:r>
              <a:rPr lang="fr-FR" b="1" dirty="0" smtClean="0"/>
              <a:t> to </a:t>
            </a:r>
            <a:r>
              <a:rPr lang="fr-FR" b="1" dirty="0" err="1" smtClean="0"/>
              <a:t>analyze</a:t>
            </a:r>
            <a:r>
              <a:rPr lang="fr-FR" b="1" dirty="0" smtClean="0"/>
              <a:t> the incidence of taxes &amp; </a:t>
            </a:r>
            <a:r>
              <a:rPr lang="fr-FR" b="1" dirty="0" err="1" smtClean="0"/>
              <a:t>transfers</a:t>
            </a:r>
            <a:r>
              <a:rPr lang="fr-FR" dirty="0" smtClean="0"/>
              <a:t>: i.e.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impact of taxes and </a:t>
            </a:r>
            <a:r>
              <a:rPr lang="fr-FR" dirty="0" err="1" smtClean="0"/>
              <a:t>transfers</a:t>
            </a:r>
            <a:r>
              <a:rPr lang="fr-FR" dirty="0" smtClean="0"/>
              <a:t> on </a:t>
            </a:r>
            <a:r>
              <a:rPr lang="fr-FR" dirty="0" err="1" smtClean="0"/>
              <a:t>economic</a:t>
            </a:r>
            <a:r>
              <a:rPr lang="fr-FR" dirty="0" smtClean="0"/>
              <a:t> transactions, </a:t>
            </a:r>
            <a:r>
              <a:rPr lang="fr-FR" dirty="0" err="1" smtClean="0"/>
              <a:t>supply</a:t>
            </a:r>
            <a:r>
              <a:rPr lang="fr-FR" dirty="0" smtClean="0"/>
              <a:t> and </a:t>
            </a:r>
            <a:r>
              <a:rPr lang="fr-FR" dirty="0" err="1" smtClean="0"/>
              <a:t>demand</a:t>
            </a:r>
            <a:r>
              <a:rPr lang="fr-FR" dirty="0" smtClean="0"/>
              <a:t>, </a:t>
            </a:r>
            <a:r>
              <a:rPr lang="fr-FR" dirty="0" err="1" smtClean="0"/>
              <a:t>prices</a:t>
            </a:r>
            <a:r>
              <a:rPr lang="fr-FR" dirty="0" smtClean="0"/>
              <a:t>, etc.; </a:t>
            </a:r>
            <a:r>
              <a:rPr lang="fr-FR" dirty="0" err="1" smtClean="0"/>
              <a:t>key</a:t>
            </a:r>
            <a:r>
              <a:rPr lang="fr-FR" dirty="0" smtClean="0"/>
              <a:t> question: at the end of the </a:t>
            </a:r>
            <a:r>
              <a:rPr lang="fr-FR" dirty="0" err="1" smtClean="0"/>
              <a:t>day</a:t>
            </a:r>
            <a:r>
              <a:rPr lang="fr-FR" dirty="0" smtClean="0"/>
              <a:t>, </a:t>
            </a:r>
            <a:r>
              <a:rPr lang="fr-FR" dirty="0" err="1" smtClean="0"/>
              <a:t>who</a:t>
            </a:r>
            <a:r>
              <a:rPr lang="fr-FR" dirty="0" smtClean="0"/>
              <a:t> pays </a:t>
            </a:r>
            <a:r>
              <a:rPr lang="fr-FR" dirty="0" err="1" smtClean="0"/>
              <a:t>what</a:t>
            </a:r>
            <a:r>
              <a:rPr lang="fr-FR" dirty="0" smtClean="0"/>
              <a:t>, and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receives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?  </a:t>
            </a:r>
          </a:p>
          <a:p>
            <a:pPr>
              <a:buNone/>
            </a:pPr>
            <a:r>
              <a:rPr lang="fr-FR" dirty="0" smtClean="0"/>
              <a:t>    </a:t>
            </a:r>
            <a:r>
              <a:rPr lang="fr-FR" b="1" dirty="0" smtClean="0"/>
              <a:t>→ </a:t>
            </a:r>
            <a:r>
              <a:rPr lang="fr-FR" b="1" dirty="0" err="1" smtClean="0"/>
              <a:t>see</a:t>
            </a:r>
            <a:r>
              <a:rPr lang="fr-FR" b="1" dirty="0" smtClean="0"/>
              <a:t> </a:t>
            </a:r>
            <a:r>
              <a:rPr lang="fr-FR" b="1" dirty="0" err="1" smtClean="0"/>
              <a:t>today</a:t>
            </a:r>
            <a:r>
              <a:rPr lang="fr-FR" b="1" dirty="0" smtClean="0"/>
              <a:t> for an introduction to the </a:t>
            </a:r>
            <a:r>
              <a:rPr lang="fr-FR" b="1" dirty="0" err="1" smtClean="0"/>
              <a:t>pb</a:t>
            </a:r>
            <a:r>
              <a:rPr lang="fr-FR" b="1" dirty="0" smtClean="0"/>
              <a:t> of </a:t>
            </a:r>
            <a:r>
              <a:rPr lang="fr-FR" b="1" dirty="0" err="1" smtClean="0"/>
              <a:t>tax</a:t>
            </a:r>
            <a:r>
              <a:rPr lang="fr-FR" b="1" dirty="0" smtClean="0"/>
              <a:t> incidence, and </a:t>
            </a:r>
            <a:r>
              <a:rPr lang="fr-FR" b="1" dirty="0" err="1" smtClean="0"/>
              <a:t>see</a:t>
            </a:r>
            <a:r>
              <a:rPr lang="fr-FR" b="1" dirty="0" smtClean="0"/>
              <a:t> Lectures 3-7 for more </a:t>
            </a:r>
            <a:r>
              <a:rPr lang="fr-FR" b="1" dirty="0" err="1" smtClean="0"/>
              <a:t>precise</a:t>
            </a:r>
            <a:r>
              <a:rPr lang="fr-FR" b="1" dirty="0" smtClean="0"/>
              <a:t> </a:t>
            </a:r>
            <a:r>
              <a:rPr lang="fr-FR" b="1" dirty="0" err="1" smtClean="0"/>
              <a:t>analysis</a:t>
            </a:r>
            <a:r>
              <a:rPr lang="fr-FR" b="1" dirty="0" smtClean="0"/>
              <a:t> in the case of taxes on </a:t>
            </a:r>
            <a:r>
              <a:rPr lang="fr-FR" b="1" dirty="0" err="1" smtClean="0"/>
              <a:t>income</a:t>
            </a:r>
            <a:r>
              <a:rPr lang="fr-FR" b="1" dirty="0" smtClean="0"/>
              <a:t>, </a:t>
            </a:r>
            <a:r>
              <a:rPr lang="fr-FR" b="1" dirty="0" err="1" smtClean="0"/>
              <a:t>wealth</a:t>
            </a:r>
            <a:r>
              <a:rPr lang="fr-FR" b="1" dirty="0" smtClean="0"/>
              <a:t> and </a:t>
            </a:r>
            <a:r>
              <a:rPr lang="fr-FR" b="1" dirty="0" err="1" smtClean="0"/>
              <a:t>carbon</a:t>
            </a:r>
            <a:endParaRPr lang="fr-FR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024" y="188640"/>
            <a:ext cx="8784976" cy="92211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Tax</a:t>
            </a:r>
            <a:r>
              <a:rPr lang="fr-FR" dirty="0" smtClean="0"/>
              <a:t> &amp; </a:t>
            </a:r>
            <a:r>
              <a:rPr lang="fr-FR" dirty="0" err="1" smtClean="0"/>
              <a:t>transfer</a:t>
            </a:r>
            <a:r>
              <a:rPr lang="fr-FR" dirty="0" smtClean="0"/>
              <a:t> incidence: macro </a:t>
            </a:r>
            <a:r>
              <a:rPr lang="fr-FR" dirty="0" err="1" smtClean="0"/>
              <a:t>approach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61662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Tax incidence problem = the central issue of public economics = who pays what?</a:t>
            </a:r>
          </a:p>
          <a:p>
            <a:r>
              <a:rPr lang="en-US" dirty="0" smtClean="0"/>
              <a:t>General principle: it depends on the various </a:t>
            </a:r>
            <a:r>
              <a:rPr lang="en-US" dirty="0" err="1" smtClean="0"/>
              <a:t>elasticities</a:t>
            </a:r>
            <a:r>
              <a:rPr lang="en-US" dirty="0" smtClean="0"/>
              <a:t> of demand and supply on the relevant labor market, capital market and goods market. </a:t>
            </a:r>
          </a:p>
          <a:p>
            <a:r>
              <a:rPr lang="en-US" dirty="0" smtClean="0"/>
              <a:t>Usually the more elastic tax benefit wins, i.e. the more elastic tax base shifts the tax burden towards the less elastic</a:t>
            </a:r>
          </a:p>
          <a:p>
            <a:r>
              <a:rPr lang="en-US" dirty="0" smtClean="0"/>
              <a:t>Same </a:t>
            </a:r>
            <a:r>
              <a:rPr lang="en-US" dirty="0" err="1" smtClean="0"/>
              <a:t>pb</a:t>
            </a:r>
            <a:r>
              <a:rPr lang="en-US" dirty="0" smtClean="0"/>
              <a:t> with transfer incidence: who benefits from housing subsidies: tenants or landlords? – this depends on </a:t>
            </a:r>
            <a:r>
              <a:rPr lang="en-US" dirty="0" err="1" smtClean="0"/>
              <a:t>elasticities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Opening up the black box of national accounts tax aggregates is a useful starting point in order to study factor incidence (macro approach)</a:t>
            </a:r>
          </a:p>
          <a:p>
            <a:r>
              <a:rPr lang="en-US" dirty="0" smtClean="0"/>
              <a:t>But this needs to be supplemented by micro studies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Standard macro </a:t>
            </a:r>
            <a:r>
              <a:rPr lang="fr-FR" sz="3200" dirty="0" err="1" smtClean="0"/>
              <a:t>assumptions</a:t>
            </a:r>
            <a:r>
              <a:rPr lang="fr-FR" sz="3200" dirty="0" smtClean="0"/>
              <a:t> about </a:t>
            </a:r>
            <a:r>
              <a:rPr lang="fr-FR" sz="3200" dirty="0" err="1" smtClean="0"/>
              <a:t>tax</a:t>
            </a:r>
            <a:r>
              <a:rPr lang="fr-FR" sz="3200" dirty="0" smtClean="0"/>
              <a:t> incidence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832648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Closed</a:t>
            </a:r>
            <a:r>
              <a:rPr lang="fr-FR" sz="2600" dirty="0" smtClean="0"/>
              <a:t> </a:t>
            </a:r>
            <a:r>
              <a:rPr lang="fr-FR" sz="2600" dirty="0" err="1" smtClean="0"/>
              <a:t>economy</a:t>
            </a:r>
            <a:r>
              <a:rPr lang="fr-FR" sz="2600" dirty="0" smtClean="0"/>
              <a:t>: </a:t>
            </a:r>
            <a:r>
              <a:rPr lang="fr-FR" sz="2600" dirty="0" err="1" smtClean="0"/>
              <a:t>domestic</a:t>
            </a:r>
            <a:r>
              <a:rPr lang="fr-FR" sz="2600" dirty="0" smtClean="0"/>
              <a:t> output = national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= capital +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= </a:t>
            </a:r>
            <a:r>
              <a:rPr lang="fr-FR" sz="2600" dirty="0" err="1" smtClean="0"/>
              <a:t>consumption</a:t>
            </a:r>
            <a:r>
              <a:rPr lang="fr-FR" sz="2600" dirty="0" smtClean="0"/>
              <a:t> + </a:t>
            </a:r>
            <a:r>
              <a:rPr lang="fr-FR" sz="2600" dirty="0" err="1" smtClean="0"/>
              <a:t>savings</a:t>
            </a:r>
            <a:endParaRPr lang="fr-FR" sz="2600" dirty="0" smtClean="0"/>
          </a:p>
          <a:p>
            <a:r>
              <a:rPr lang="fr-FR" sz="2600" dirty="0" smtClean="0"/>
              <a:t>Y = F(K,L) = Y</a:t>
            </a:r>
            <a:r>
              <a:rPr lang="fr-FR" sz="2600" baseline="-25000" dirty="0" smtClean="0"/>
              <a:t>K</a:t>
            </a:r>
            <a:r>
              <a:rPr lang="fr-FR" sz="2600" dirty="0" smtClean="0"/>
              <a:t>+Y</a:t>
            </a:r>
            <a:r>
              <a:rPr lang="fr-FR" sz="2600" baseline="-25000" dirty="0" smtClean="0"/>
              <a:t>L </a:t>
            </a:r>
            <a:r>
              <a:rPr lang="fr-FR" sz="2600" dirty="0" smtClean="0"/>
              <a:t>= C+S  </a:t>
            </a:r>
          </a:p>
          <a:p>
            <a:r>
              <a:rPr lang="fr-FR" sz="2600" dirty="0" smtClean="0"/>
              <a:t>Total taxes = capital taxes + </a:t>
            </a:r>
            <a:r>
              <a:rPr lang="fr-FR" sz="2600" dirty="0" err="1" smtClean="0"/>
              <a:t>labor</a:t>
            </a:r>
            <a:r>
              <a:rPr lang="fr-FR" sz="2600" dirty="0" smtClean="0"/>
              <a:t> taxes + </a:t>
            </a:r>
            <a:r>
              <a:rPr lang="fr-FR" sz="2600" dirty="0" err="1" smtClean="0"/>
              <a:t>consumpt</a:t>
            </a:r>
            <a:r>
              <a:rPr lang="fr-FR" sz="2600" dirty="0" smtClean="0"/>
              <a:t>. taxes</a:t>
            </a:r>
          </a:p>
          <a:p>
            <a:r>
              <a:rPr lang="fr-FR" sz="2600" dirty="0" smtClean="0"/>
              <a:t>T = </a:t>
            </a:r>
            <a:r>
              <a:rPr lang="el-GR" sz="2600" dirty="0" smtClean="0"/>
              <a:t>τ</a:t>
            </a:r>
            <a:r>
              <a:rPr lang="fr-FR" sz="2600" dirty="0" smtClean="0"/>
              <a:t>Y = T</a:t>
            </a:r>
            <a:r>
              <a:rPr lang="fr-FR" sz="2600" baseline="-25000" dirty="0" smtClean="0"/>
              <a:t>K</a:t>
            </a:r>
            <a:r>
              <a:rPr lang="fr-FR" sz="2600" dirty="0" smtClean="0"/>
              <a:t>+T</a:t>
            </a:r>
            <a:r>
              <a:rPr lang="fr-FR" sz="2600" baseline="-25000" dirty="0" smtClean="0"/>
              <a:t>L</a:t>
            </a:r>
            <a:r>
              <a:rPr lang="fr-FR" sz="2600" dirty="0" smtClean="0"/>
              <a:t>+T</a:t>
            </a:r>
            <a:r>
              <a:rPr lang="fr-FR" sz="2600" baseline="-25000" dirty="0" smtClean="0"/>
              <a:t>C</a:t>
            </a:r>
            <a:r>
              <a:rPr lang="fr-FR" sz="2600" dirty="0" smtClean="0"/>
              <a:t> = </a:t>
            </a:r>
            <a:r>
              <a:rPr lang="el-GR" sz="2600" dirty="0" smtClean="0"/>
              <a:t>τ</a:t>
            </a:r>
            <a:r>
              <a:rPr lang="fr-FR" sz="2600" baseline="-25000" dirty="0" smtClean="0"/>
              <a:t>K</a:t>
            </a:r>
            <a:r>
              <a:rPr lang="fr-FR" sz="2600" dirty="0" smtClean="0"/>
              <a:t>Y</a:t>
            </a:r>
            <a:r>
              <a:rPr lang="fr-FR" sz="2600" baseline="-25000" dirty="0" smtClean="0"/>
              <a:t>K</a:t>
            </a:r>
            <a:r>
              <a:rPr lang="fr-FR" sz="2600" dirty="0" smtClean="0"/>
              <a:t> + </a:t>
            </a:r>
            <a:r>
              <a:rPr lang="el-GR" sz="2600" dirty="0" smtClean="0"/>
              <a:t>τ</a:t>
            </a:r>
            <a:r>
              <a:rPr lang="fr-FR" sz="2600" baseline="-25000" dirty="0" smtClean="0"/>
              <a:t>L</a:t>
            </a:r>
            <a:r>
              <a:rPr lang="fr-FR" sz="2600" dirty="0" smtClean="0"/>
              <a:t>Y</a:t>
            </a:r>
            <a:r>
              <a:rPr lang="fr-FR" sz="2600" baseline="-25000" dirty="0" smtClean="0"/>
              <a:t>L</a:t>
            </a:r>
            <a:r>
              <a:rPr lang="fr-FR" sz="2600" dirty="0" smtClean="0"/>
              <a:t> + </a:t>
            </a:r>
            <a:r>
              <a:rPr lang="el-GR" sz="2600" dirty="0" smtClean="0"/>
              <a:t>τ</a:t>
            </a:r>
            <a:r>
              <a:rPr lang="fr-FR" sz="2600" baseline="-25000" dirty="0" smtClean="0"/>
              <a:t>C</a:t>
            </a:r>
            <a:r>
              <a:rPr lang="fr-FR" sz="2600" dirty="0" smtClean="0"/>
              <a:t> C  </a:t>
            </a:r>
          </a:p>
          <a:p>
            <a:r>
              <a:rPr lang="fr-FR" sz="2600" dirty="0" err="1" smtClean="0"/>
              <a:t>See</a:t>
            </a:r>
            <a:r>
              <a:rPr lang="fr-FR" sz="2600" dirty="0" smtClean="0"/>
              <a:t> </a:t>
            </a:r>
            <a:r>
              <a:rPr lang="fr-FR" sz="2600" dirty="0" smtClean="0">
                <a:hlinkClick r:id="rId2"/>
              </a:rPr>
              <a:t>Eurostat </a:t>
            </a:r>
            <a:r>
              <a:rPr lang="fr-FR" sz="2600" dirty="0" err="1" smtClean="0">
                <a:hlinkClick r:id="rId2"/>
              </a:rPr>
              <a:t>estimates</a:t>
            </a:r>
            <a:r>
              <a:rPr lang="fr-FR" sz="2600" dirty="0" smtClean="0"/>
              <a:t> of </a:t>
            </a:r>
            <a:r>
              <a:rPr lang="el-GR" sz="2600" dirty="0" smtClean="0"/>
              <a:t>τ</a:t>
            </a:r>
            <a:r>
              <a:rPr lang="fr-FR" sz="2600" baseline="-25000" dirty="0" smtClean="0"/>
              <a:t>L</a:t>
            </a:r>
            <a:r>
              <a:rPr lang="fr-FR" sz="2600" dirty="0" smtClean="0"/>
              <a:t>, </a:t>
            </a:r>
            <a:r>
              <a:rPr lang="el-GR" sz="2600" dirty="0" smtClean="0"/>
              <a:t>τ</a:t>
            </a:r>
            <a:r>
              <a:rPr lang="fr-FR" sz="2600" baseline="-25000" dirty="0" smtClean="0"/>
              <a:t>K</a:t>
            </a:r>
            <a:r>
              <a:rPr lang="fr-FR" sz="2600" dirty="0" smtClean="0"/>
              <a:t>, </a:t>
            </a:r>
            <a:r>
              <a:rPr lang="el-GR" sz="2600" dirty="0" smtClean="0"/>
              <a:t>τ</a:t>
            </a:r>
            <a:r>
              <a:rPr lang="fr-FR" sz="2600" baseline="-25000" dirty="0" smtClean="0"/>
              <a:t>C</a:t>
            </a:r>
            <a:endParaRPr lang="fr-FR" sz="2600" dirty="0" smtClean="0"/>
          </a:p>
          <a:p>
            <a:r>
              <a:rPr lang="fr-FR" sz="2600" dirty="0" err="1" smtClean="0"/>
              <a:t>Typically</a:t>
            </a:r>
            <a:r>
              <a:rPr lang="fr-FR" sz="2600" dirty="0" smtClean="0"/>
              <a:t>, </a:t>
            </a:r>
            <a:r>
              <a:rPr lang="el-GR" sz="2600" dirty="0" smtClean="0"/>
              <a:t>τ</a:t>
            </a:r>
            <a:r>
              <a:rPr lang="fr-FR" sz="2600" baseline="-25000" dirty="0" smtClean="0"/>
              <a:t>L</a:t>
            </a:r>
            <a:r>
              <a:rPr lang="fr-FR" sz="2600" dirty="0" smtClean="0"/>
              <a:t>=35%-40%, </a:t>
            </a:r>
            <a:r>
              <a:rPr lang="el-GR" sz="2600" dirty="0" smtClean="0"/>
              <a:t>τ</a:t>
            </a:r>
            <a:r>
              <a:rPr lang="fr-FR" sz="2600" baseline="-25000" dirty="0" smtClean="0"/>
              <a:t>K</a:t>
            </a:r>
            <a:r>
              <a:rPr lang="fr-FR" sz="2600" dirty="0" smtClean="0"/>
              <a:t>=25%-30%, </a:t>
            </a:r>
            <a:r>
              <a:rPr lang="el-GR" sz="2600" dirty="0" smtClean="0"/>
              <a:t>τ</a:t>
            </a:r>
            <a:r>
              <a:rPr lang="fr-FR" sz="2600" baseline="-25000" dirty="0" smtClean="0"/>
              <a:t>C</a:t>
            </a:r>
            <a:r>
              <a:rPr lang="fr-FR" sz="2600" dirty="0" smtClean="0"/>
              <a:t>=20%-25%.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these</a:t>
            </a:r>
            <a:r>
              <a:rPr lang="fr-FR" sz="2600" dirty="0" smtClean="0"/>
              <a:t> computations </a:t>
            </a:r>
            <a:r>
              <a:rPr lang="fr-FR" sz="2600" dirty="0" err="1" smtClean="0"/>
              <a:t>make</a:t>
            </a:r>
            <a:r>
              <a:rPr lang="fr-FR" sz="2600" dirty="0" smtClean="0"/>
              <a:t>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: all </a:t>
            </a:r>
            <a:r>
              <a:rPr lang="fr-FR" sz="2600" dirty="0" err="1" smtClean="0"/>
              <a:t>labor</a:t>
            </a:r>
            <a:r>
              <a:rPr lang="fr-FR" sz="2600" dirty="0" smtClean="0"/>
              <a:t> taxes (incl. all social contributions, employer &amp; </a:t>
            </a:r>
            <a:r>
              <a:rPr lang="fr-FR" sz="2600" dirty="0" err="1" smtClean="0"/>
              <a:t>employee</a:t>
            </a:r>
            <a:r>
              <a:rPr lang="fr-FR" sz="2600" dirty="0" smtClean="0"/>
              <a:t>) are </a:t>
            </a:r>
            <a:r>
              <a:rPr lang="fr-FR" sz="2600" dirty="0" err="1" smtClean="0"/>
              <a:t>paid</a:t>
            </a:r>
            <a:r>
              <a:rPr lang="fr-FR" sz="2600" dirty="0" smtClean="0"/>
              <a:t> by </a:t>
            </a:r>
            <a:r>
              <a:rPr lang="fr-FR" sz="2600" dirty="0" err="1" smtClean="0"/>
              <a:t>labor</a:t>
            </a:r>
            <a:r>
              <a:rPr lang="fr-FR" sz="2600" dirty="0" smtClean="0"/>
              <a:t>; all capital taxes (incl. </a:t>
            </a:r>
            <a:r>
              <a:rPr lang="fr-FR" sz="2600" dirty="0" err="1" smtClean="0"/>
              <a:t>corporate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) </a:t>
            </a:r>
            <a:r>
              <a:rPr lang="fr-FR" sz="2600" dirty="0" err="1" smtClean="0"/>
              <a:t>paid</a:t>
            </a:r>
            <a:r>
              <a:rPr lang="fr-FR" sz="2600" dirty="0" smtClean="0"/>
              <a:t> by capital; not </a:t>
            </a:r>
            <a:r>
              <a:rPr lang="fr-FR" sz="2600" dirty="0" err="1" smtClean="0"/>
              <a:t>necessarily</a:t>
            </a:r>
            <a:r>
              <a:rPr lang="fr-FR" sz="2600" dirty="0" smtClean="0"/>
              <a:t> </a:t>
            </a:r>
            <a:r>
              <a:rPr lang="fr-FR" sz="2600" dirty="0" err="1" smtClean="0"/>
              <a:t>justified</a:t>
            </a:r>
            <a:endParaRPr lang="fr-FR" sz="2600" dirty="0" smtClean="0"/>
          </a:p>
          <a:p>
            <a:r>
              <a:rPr lang="fr-FR" sz="2600" dirty="0" smtClean="0"/>
              <a:t>Open </a:t>
            </a:r>
            <a:r>
              <a:rPr lang="fr-FR" sz="2600" dirty="0" err="1" smtClean="0"/>
              <a:t>economy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incidence: Y + Imports = C + I + Exports</a:t>
            </a:r>
          </a:p>
          <a:p>
            <a:pPr>
              <a:buNone/>
            </a:pPr>
            <a:r>
              <a:rPr lang="fr-FR" sz="2600" dirty="0" smtClean="0"/>
              <a:t>   → </a:t>
            </a:r>
            <a:r>
              <a:rPr lang="fr-FR" sz="2600" dirty="0" err="1" smtClean="0"/>
              <a:t>taxing</a:t>
            </a:r>
            <a:r>
              <a:rPr lang="fr-FR" sz="2600" dirty="0" smtClean="0"/>
              <a:t> imports: major issue </a:t>
            </a:r>
            <a:r>
              <a:rPr lang="fr-FR" sz="2600" dirty="0" err="1" smtClean="0"/>
              <a:t>with</a:t>
            </a:r>
            <a:r>
              <a:rPr lang="fr-FR" sz="2600" dirty="0" smtClean="0"/>
              <a:t> VAT (fiscal </a:t>
            </a:r>
            <a:r>
              <a:rPr lang="fr-FR" sz="2600" dirty="0" err="1" smtClean="0"/>
              <a:t>devaluation</a:t>
            </a:r>
            <a:r>
              <a:rPr lang="fr-FR" sz="2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119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fr-FR" sz="3600" dirty="0" smtClean="0"/>
              <a:t>Basic </a:t>
            </a:r>
            <a:r>
              <a:rPr lang="fr-FR" sz="3600" dirty="0" err="1" smtClean="0"/>
              <a:t>tax</a:t>
            </a:r>
            <a:r>
              <a:rPr lang="fr-FR" sz="3600" dirty="0" smtClean="0"/>
              <a:t> incidence model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Output Y = F(K,L) = Y</a:t>
            </a:r>
            <a:r>
              <a:rPr lang="fr-FR" baseline="-25000" dirty="0" smtClean="0"/>
              <a:t>K</a:t>
            </a:r>
            <a:r>
              <a:rPr lang="fr-FR" dirty="0" smtClean="0"/>
              <a:t> + Y</a:t>
            </a:r>
            <a:r>
              <a:rPr lang="fr-FR" baseline="-25000" dirty="0" smtClean="0"/>
              <a:t>L</a:t>
            </a:r>
            <a:r>
              <a:rPr lang="fr-FR" dirty="0" smtClean="0"/>
              <a:t> </a:t>
            </a:r>
          </a:p>
          <a:p>
            <a:r>
              <a:rPr lang="fr-FR" dirty="0" smtClean="0"/>
              <a:t>Assume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introduce</a:t>
            </a:r>
            <a:r>
              <a:rPr lang="fr-FR" dirty="0" smtClean="0"/>
              <a:t> a </a:t>
            </a:r>
            <a:r>
              <a:rPr lang="fr-FR" dirty="0" err="1" smtClean="0"/>
              <a:t>tax</a:t>
            </a:r>
            <a:r>
              <a:rPr lang="fr-FR" dirty="0" smtClean="0"/>
              <a:t> </a:t>
            </a:r>
            <a:r>
              <a:rPr lang="el-GR" dirty="0" smtClean="0"/>
              <a:t>τ</a:t>
            </a:r>
            <a:r>
              <a:rPr lang="fr-FR" baseline="-25000" dirty="0" smtClean="0"/>
              <a:t>K</a:t>
            </a:r>
            <a:r>
              <a:rPr lang="fr-FR" dirty="0" smtClean="0"/>
              <a:t> on capital </a:t>
            </a:r>
            <a:r>
              <a:rPr lang="fr-FR" dirty="0" err="1" smtClean="0"/>
              <a:t>income</a:t>
            </a:r>
            <a:r>
              <a:rPr lang="fr-FR" dirty="0" smtClean="0"/>
              <a:t> Y</a:t>
            </a:r>
            <a:r>
              <a:rPr lang="fr-FR" baseline="-25000" dirty="0" smtClean="0"/>
              <a:t>K</a:t>
            </a:r>
            <a:r>
              <a:rPr lang="fr-FR" dirty="0" smtClean="0"/>
              <a:t> , or a </a:t>
            </a:r>
            <a:r>
              <a:rPr lang="fr-FR" dirty="0" err="1" smtClean="0"/>
              <a:t>tax</a:t>
            </a:r>
            <a:r>
              <a:rPr lang="fr-FR" dirty="0" smtClean="0"/>
              <a:t> </a:t>
            </a:r>
            <a:r>
              <a:rPr lang="el-GR" dirty="0" smtClean="0"/>
              <a:t>τ</a:t>
            </a:r>
            <a:r>
              <a:rPr lang="fr-FR" baseline="-25000" dirty="0" smtClean="0"/>
              <a:t>L</a:t>
            </a:r>
            <a:r>
              <a:rPr lang="fr-FR" dirty="0" smtClean="0"/>
              <a:t> on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Y</a:t>
            </a:r>
            <a:r>
              <a:rPr lang="fr-FR" baseline="-25000" dirty="0" smtClean="0"/>
              <a:t>L</a:t>
            </a:r>
            <a:r>
              <a:rPr lang="fr-FR" dirty="0" smtClean="0"/>
              <a:t> </a:t>
            </a:r>
          </a:p>
          <a:p>
            <a:r>
              <a:rPr lang="fr-FR" dirty="0" smtClean="0"/>
              <a:t>Q.: </a:t>
            </a:r>
            <a:r>
              <a:rPr lang="fr-FR" dirty="0" err="1" smtClean="0"/>
              <a:t>Who</a:t>
            </a:r>
            <a:r>
              <a:rPr lang="fr-FR" dirty="0" smtClean="0"/>
              <a:t> pays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? Is a capital </a:t>
            </a:r>
            <a:r>
              <a:rPr lang="fr-FR" dirty="0" err="1" smtClean="0"/>
              <a:t>tax</a:t>
            </a:r>
            <a:r>
              <a:rPr lang="fr-FR" dirty="0" smtClean="0"/>
              <a:t> </a:t>
            </a:r>
            <a:r>
              <a:rPr lang="fr-FR" dirty="0" err="1" smtClean="0"/>
              <a:t>paid</a:t>
            </a:r>
            <a:r>
              <a:rPr lang="fr-FR" dirty="0" smtClean="0"/>
              <a:t> by capital and a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</a:t>
            </a:r>
            <a:r>
              <a:rPr lang="fr-FR" dirty="0" err="1" smtClean="0"/>
              <a:t>paid</a:t>
            </a:r>
            <a:r>
              <a:rPr lang="fr-FR" dirty="0" smtClean="0"/>
              <a:t> by </a:t>
            </a:r>
            <a:r>
              <a:rPr lang="fr-FR" dirty="0" err="1" smtClean="0"/>
              <a:t>labor</a:t>
            </a:r>
            <a:r>
              <a:rPr lang="fr-FR" dirty="0" smtClean="0"/>
              <a:t>?</a:t>
            </a:r>
          </a:p>
          <a:p>
            <a:r>
              <a:rPr lang="fr-FR" dirty="0" smtClean="0"/>
              <a:t>A.: Not </a:t>
            </a:r>
            <a:r>
              <a:rPr lang="fr-FR" dirty="0" err="1" smtClean="0"/>
              <a:t>necessarily</a:t>
            </a:r>
            <a:r>
              <a:rPr lang="fr-FR" dirty="0" smtClean="0"/>
              <a:t>. It </a:t>
            </a:r>
            <a:r>
              <a:rPr lang="fr-FR" dirty="0" err="1" smtClean="0"/>
              <a:t>depends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:</a:t>
            </a:r>
          </a:p>
          <a:p>
            <a:pPr>
              <a:buFontTx/>
              <a:buChar char="-"/>
            </a:pPr>
            <a:r>
              <a:rPr lang="fr-FR" dirty="0" smtClean="0"/>
              <a:t>the </a:t>
            </a:r>
            <a:r>
              <a:rPr lang="fr-FR" dirty="0" err="1" smtClean="0"/>
              <a:t>elasticity</a:t>
            </a:r>
            <a:r>
              <a:rPr lang="fr-FR" dirty="0" smtClean="0"/>
              <a:t> of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supply</a:t>
            </a:r>
            <a:r>
              <a:rPr lang="fr-FR" dirty="0" smtClean="0"/>
              <a:t> </a:t>
            </a:r>
            <a:r>
              <a:rPr lang="fr-FR" dirty="0" err="1" smtClean="0"/>
              <a:t>e</a:t>
            </a:r>
            <a:r>
              <a:rPr lang="fr-FR" baseline="-25000" dirty="0" err="1" smtClean="0"/>
              <a:t>L</a:t>
            </a:r>
            <a:endParaRPr lang="fr-FR" baseline="-25000" dirty="0" smtClean="0"/>
          </a:p>
          <a:p>
            <a:pPr>
              <a:buNone/>
            </a:pPr>
            <a:r>
              <a:rPr lang="fr-FR" dirty="0" smtClean="0"/>
              <a:t>-  the </a:t>
            </a:r>
            <a:r>
              <a:rPr lang="fr-FR" dirty="0" err="1" smtClean="0"/>
              <a:t>elasticity</a:t>
            </a:r>
            <a:r>
              <a:rPr lang="fr-FR" dirty="0" smtClean="0"/>
              <a:t> of capital </a:t>
            </a:r>
            <a:r>
              <a:rPr lang="fr-FR" dirty="0" err="1" smtClean="0"/>
              <a:t>supply</a:t>
            </a:r>
            <a:r>
              <a:rPr lang="fr-FR" dirty="0" smtClean="0"/>
              <a:t> </a:t>
            </a:r>
            <a:r>
              <a:rPr lang="fr-FR" dirty="0" err="1" smtClean="0"/>
              <a:t>e</a:t>
            </a:r>
            <a:r>
              <a:rPr lang="fr-FR" baseline="-25000" dirty="0" err="1" smtClean="0"/>
              <a:t>K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the </a:t>
            </a:r>
            <a:r>
              <a:rPr lang="fr-FR" dirty="0" err="1" smtClean="0"/>
              <a:t>elasticity</a:t>
            </a:r>
            <a:r>
              <a:rPr lang="fr-FR" dirty="0" smtClean="0"/>
              <a:t> of substitution </a:t>
            </a:r>
            <a:r>
              <a:rPr lang="el-GR" dirty="0" smtClean="0">
                <a:cs typeface="Arial"/>
              </a:rPr>
              <a:t>σ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between</a:t>
            </a:r>
            <a:r>
              <a:rPr lang="fr-FR" dirty="0" smtClean="0">
                <a:cs typeface="Arial"/>
              </a:rPr>
              <a:t> K &amp; L in the production </a:t>
            </a:r>
            <a:r>
              <a:rPr lang="fr-FR" dirty="0" err="1" smtClean="0">
                <a:cs typeface="Arial"/>
              </a:rPr>
              <a:t>function</a:t>
            </a:r>
            <a:r>
              <a:rPr lang="fr-FR" dirty="0" smtClean="0">
                <a:cs typeface="Arial"/>
              </a:rPr>
              <a:t> (</a:t>
            </a:r>
            <a:r>
              <a:rPr lang="fr-FR" dirty="0" err="1" smtClean="0">
                <a:cs typeface="Arial"/>
              </a:rPr>
              <a:t>which</a:t>
            </a:r>
            <a:r>
              <a:rPr lang="fr-FR" dirty="0" smtClean="0">
                <a:cs typeface="Arial"/>
              </a:rPr>
              <a:t> in </a:t>
            </a:r>
            <a:r>
              <a:rPr lang="fr-FR" dirty="0" err="1" smtClean="0">
                <a:cs typeface="Arial"/>
              </a:rPr>
              <a:t>effect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determines</a:t>
            </a:r>
            <a:r>
              <a:rPr lang="fr-FR" dirty="0" smtClean="0">
                <a:cs typeface="Arial"/>
              </a:rPr>
              <a:t> the </a:t>
            </a:r>
            <a:r>
              <a:rPr lang="fr-FR" dirty="0" err="1" smtClean="0">
                <a:cs typeface="Arial"/>
              </a:rPr>
              <a:t>elasticities</a:t>
            </a:r>
            <a:r>
              <a:rPr lang="fr-FR" dirty="0" smtClean="0">
                <a:cs typeface="Arial"/>
              </a:rPr>
              <a:t> of </a:t>
            </a:r>
            <a:r>
              <a:rPr lang="fr-FR" dirty="0" err="1" smtClean="0">
                <a:cs typeface="Arial"/>
              </a:rPr>
              <a:t>demand</a:t>
            </a:r>
            <a:r>
              <a:rPr lang="fr-FR" dirty="0" smtClean="0">
                <a:cs typeface="Arial"/>
              </a:rPr>
              <a:t> for K &amp; L)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3501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fr-FR" sz="3600" dirty="0" err="1" smtClean="0"/>
              <a:t>Reminder</a:t>
            </a:r>
            <a:r>
              <a:rPr lang="fr-FR" sz="3600" dirty="0" smtClean="0"/>
              <a:t>: </a:t>
            </a:r>
            <a:r>
              <a:rPr lang="fr-FR" sz="3600" dirty="0" err="1" smtClean="0"/>
              <a:t>what</a:t>
            </a:r>
            <a:r>
              <a:rPr lang="fr-FR" sz="3600" dirty="0" smtClean="0"/>
              <a:t> </a:t>
            </a:r>
            <a:r>
              <a:rPr lang="fr-FR" sz="3600" dirty="0" err="1" smtClean="0"/>
              <a:t>is</a:t>
            </a:r>
            <a:r>
              <a:rPr lang="fr-FR" sz="3600" dirty="0" smtClean="0"/>
              <a:t> capital?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47260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K = real-</a:t>
            </a:r>
            <a:r>
              <a:rPr lang="fr-FR" dirty="0" err="1" smtClean="0"/>
              <a:t>estate</a:t>
            </a:r>
            <a:r>
              <a:rPr lang="fr-FR" dirty="0" smtClean="0"/>
              <a:t> (</a:t>
            </a:r>
            <a:r>
              <a:rPr lang="fr-FR" dirty="0" err="1" smtClean="0"/>
              <a:t>housing</a:t>
            </a:r>
            <a:r>
              <a:rPr lang="fr-FR" dirty="0" smtClean="0"/>
              <a:t>, offices..), </a:t>
            </a:r>
            <a:r>
              <a:rPr lang="fr-FR" dirty="0" err="1" smtClean="0"/>
              <a:t>machinery</a:t>
            </a:r>
            <a:r>
              <a:rPr lang="fr-FR" dirty="0" smtClean="0"/>
              <a:t>, </a:t>
            </a:r>
            <a:r>
              <a:rPr lang="fr-FR" dirty="0" err="1" smtClean="0"/>
              <a:t>equipment</a:t>
            </a:r>
            <a:r>
              <a:rPr lang="fr-FR" dirty="0" smtClean="0"/>
              <a:t>, patents, </a:t>
            </a:r>
            <a:r>
              <a:rPr lang="fr-FR" dirty="0" err="1" smtClean="0"/>
              <a:t>immaterial</a:t>
            </a:r>
            <a:r>
              <a:rPr lang="fr-FR" dirty="0" smtClean="0"/>
              <a:t> capital,.. </a:t>
            </a:r>
          </a:p>
          <a:p>
            <a:pPr>
              <a:buNone/>
            </a:pPr>
            <a:r>
              <a:rPr lang="fr-FR" dirty="0" smtClean="0"/>
              <a:t>       (</a:t>
            </a:r>
            <a:r>
              <a:rPr lang="fr-FR" dirty="0" smtClean="0">
                <a:latin typeface="Arial"/>
                <a:cs typeface="Arial"/>
              </a:rPr>
              <a:t>≈</a:t>
            </a:r>
            <a:r>
              <a:rPr lang="fr-FR" dirty="0" smtClean="0"/>
              <a:t> </a:t>
            </a:r>
            <a:r>
              <a:rPr lang="fr-FR" dirty="0" err="1" smtClean="0"/>
              <a:t>housing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 + business </a:t>
            </a:r>
            <a:r>
              <a:rPr lang="fr-FR" dirty="0" err="1" smtClean="0"/>
              <a:t>assets</a:t>
            </a:r>
            <a:r>
              <a:rPr lang="fr-FR" dirty="0" smtClean="0"/>
              <a:t>: about 50-50)</a:t>
            </a:r>
          </a:p>
          <a:p>
            <a:pPr>
              <a:buNone/>
            </a:pPr>
            <a:r>
              <a:rPr lang="fr-FR" dirty="0" smtClean="0"/>
              <a:t>     Y</a:t>
            </a:r>
            <a:r>
              <a:rPr lang="fr-FR" baseline="-25000" dirty="0" smtClean="0"/>
              <a:t>K</a:t>
            </a:r>
            <a:r>
              <a:rPr lang="fr-FR" dirty="0" smtClean="0"/>
              <a:t> = capital </a:t>
            </a:r>
            <a:r>
              <a:rPr lang="fr-FR" dirty="0" err="1" smtClean="0"/>
              <a:t>income</a:t>
            </a:r>
            <a:r>
              <a:rPr lang="fr-FR" dirty="0" smtClean="0"/>
              <a:t> = </a:t>
            </a:r>
            <a:r>
              <a:rPr lang="fr-FR" dirty="0" err="1" smtClean="0"/>
              <a:t>rent</a:t>
            </a:r>
            <a:r>
              <a:rPr lang="fr-FR" dirty="0" smtClean="0"/>
              <a:t>, </a:t>
            </a:r>
            <a:r>
              <a:rPr lang="fr-FR" dirty="0" err="1" smtClean="0"/>
              <a:t>dividend</a:t>
            </a:r>
            <a:r>
              <a:rPr lang="fr-FR" dirty="0" smtClean="0"/>
              <a:t>, </a:t>
            </a:r>
            <a:r>
              <a:rPr lang="fr-FR" dirty="0" err="1" smtClean="0"/>
              <a:t>interest</a:t>
            </a:r>
            <a:r>
              <a:rPr lang="fr-FR" dirty="0" smtClean="0"/>
              <a:t>, profits,..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>
                <a:cs typeface="Arial"/>
              </a:rPr>
              <a:t>In </a:t>
            </a:r>
            <a:r>
              <a:rPr lang="fr-FR" dirty="0" err="1" smtClean="0">
                <a:cs typeface="Arial"/>
              </a:rPr>
              <a:t>rich</a:t>
            </a:r>
            <a:r>
              <a:rPr lang="fr-FR" dirty="0" smtClean="0">
                <a:cs typeface="Arial"/>
              </a:rPr>
              <a:t> countries, </a:t>
            </a:r>
            <a:r>
              <a:rPr lang="el-GR" dirty="0" smtClean="0">
                <a:cs typeface="Arial"/>
              </a:rPr>
              <a:t>β</a:t>
            </a:r>
            <a:r>
              <a:rPr lang="fr-FR" dirty="0" smtClean="0">
                <a:cs typeface="Arial"/>
              </a:rPr>
              <a:t> = K/Y = 5-6  (</a:t>
            </a:r>
            <a:r>
              <a:rPr lang="el-GR" dirty="0" smtClean="0">
                <a:cs typeface="Arial"/>
              </a:rPr>
              <a:t>α</a:t>
            </a:r>
            <a:r>
              <a:rPr lang="fr-FR" dirty="0" smtClean="0">
                <a:cs typeface="Arial"/>
              </a:rPr>
              <a:t> = Y</a:t>
            </a:r>
            <a:r>
              <a:rPr lang="fr-FR" baseline="-25000" dirty="0" smtClean="0">
                <a:cs typeface="Arial"/>
              </a:rPr>
              <a:t>K</a:t>
            </a:r>
            <a:r>
              <a:rPr lang="fr-FR" dirty="0" smtClean="0">
                <a:cs typeface="Arial"/>
              </a:rPr>
              <a:t>/Y = 25-30%)</a:t>
            </a:r>
          </a:p>
          <a:p>
            <a:pPr>
              <a:buNone/>
            </a:pPr>
            <a:r>
              <a:rPr lang="fr-FR" dirty="0" smtClean="0">
                <a:cs typeface="Arial"/>
              </a:rPr>
              <a:t>            (i.e. </a:t>
            </a:r>
            <a:r>
              <a:rPr lang="fr-FR" dirty="0" err="1" smtClean="0">
                <a:cs typeface="Arial"/>
              </a:rPr>
              <a:t>average</a:t>
            </a:r>
            <a:r>
              <a:rPr lang="fr-FR" dirty="0" smtClean="0">
                <a:cs typeface="Arial"/>
              </a:rPr>
              <a:t> rate of return r = </a:t>
            </a:r>
            <a:r>
              <a:rPr lang="el-GR" dirty="0" smtClean="0">
                <a:cs typeface="Arial"/>
              </a:rPr>
              <a:t>α</a:t>
            </a:r>
            <a:r>
              <a:rPr lang="fr-FR" dirty="0" smtClean="0">
                <a:cs typeface="Arial"/>
              </a:rPr>
              <a:t>/</a:t>
            </a:r>
            <a:r>
              <a:rPr lang="el-GR" dirty="0" smtClean="0">
                <a:cs typeface="Arial"/>
              </a:rPr>
              <a:t>β</a:t>
            </a:r>
            <a:r>
              <a:rPr lang="fr-FR" dirty="0" smtClean="0">
                <a:cs typeface="Arial"/>
              </a:rPr>
              <a:t> = 4-5%) </a:t>
            </a:r>
          </a:p>
          <a:p>
            <a:r>
              <a:rPr lang="fr-FR" dirty="0" err="1" smtClean="0">
                <a:cs typeface="Arial"/>
              </a:rPr>
              <a:t>Typically</a:t>
            </a:r>
            <a:r>
              <a:rPr lang="fr-FR" dirty="0" smtClean="0">
                <a:cs typeface="Arial"/>
              </a:rPr>
              <a:t>, in France, Germany, UK, </a:t>
            </a:r>
            <a:r>
              <a:rPr lang="fr-FR" dirty="0" err="1" smtClean="0">
                <a:cs typeface="Arial"/>
              </a:rPr>
              <a:t>Italy</a:t>
            </a:r>
            <a:r>
              <a:rPr lang="fr-FR" dirty="0" smtClean="0">
                <a:cs typeface="Arial"/>
              </a:rPr>
              <a:t>, US, </a:t>
            </a:r>
            <a:r>
              <a:rPr lang="fr-FR" dirty="0" err="1" smtClean="0">
                <a:cs typeface="Arial"/>
              </a:rPr>
              <a:t>Japan</a:t>
            </a:r>
            <a:r>
              <a:rPr lang="fr-FR" dirty="0" smtClean="0">
                <a:cs typeface="Arial"/>
              </a:rPr>
              <a:t>:       Y ≈ 30 000€ (</a:t>
            </a:r>
            <a:r>
              <a:rPr lang="fr-FR" dirty="0" err="1" smtClean="0">
                <a:cs typeface="Arial"/>
              </a:rPr>
              <a:t>pretax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average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income</a:t>
            </a:r>
            <a:r>
              <a:rPr lang="fr-FR" dirty="0" smtClean="0">
                <a:cs typeface="Arial"/>
              </a:rPr>
              <a:t>, i.e. national </a:t>
            </a:r>
            <a:r>
              <a:rPr lang="fr-FR" dirty="0" err="1" smtClean="0">
                <a:cs typeface="Arial"/>
              </a:rPr>
              <a:t>income</a:t>
            </a:r>
            <a:r>
              <a:rPr lang="fr-FR" dirty="0" smtClean="0">
                <a:cs typeface="Arial"/>
              </a:rPr>
              <a:t> /population), K ≈ 150 000-180 000€ (</a:t>
            </a:r>
            <a:r>
              <a:rPr lang="fr-FR" dirty="0" err="1" smtClean="0">
                <a:cs typeface="Arial"/>
              </a:rPr>
              <a:t>average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wealth</a:t>
            </a:r>
            <a:r>
              <a:rPr lang="fr-FR" dirty="0" smtClean="0">
                <a:cs typeface="Arial"/>
              </a:rPr>
              <a:t>, i.e. capital stock/population); net </a:t>
            </a:r>
            <a:r>
              <a:rPr lang="fr-FR" dirty="0" err="1" smtClean="0">
                <a:cs typeface="Arial"/>
              </a:rPr>
              <a:t>foreign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asset</a:t>
            </a:r>
            <a:r>
              <a:rPr lang="fr-FR" dirty="0" smtClean="0">
                <a:cs typeface="Arial"/>
              </a:rPr>
              <a:t> positions </a:t>
            </a:r>
            <a:r>
              <a:rPr lang="fr-FR" dirty="0" err="1" smtClean="0">
                <a:cs typeface="Arial"/>
              </a:rPr>
              <a:t>small</a:t>
            </a:r>
            <a:r>
              <a:rPr lang="fr-FR" dirty="0" smtClean="0">
                <a:cs typeface="Arial"/>
              </a:rPr>
              <a:t> in </a:t>
            </a:r>
            <a:r>
              <a:rPr lang="fr-FR" dirty="0" err="1" smtClean="0">
                <a:cs typeface="Arial"/>
              </a:rPr>
              <a:t>most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coutries</a:t>
            </a:r>
            <a:r>
              <a:rPr lang="fr-FR" dirty="0" smtClean="0">
                <a:cs typeface="Arial"/>
              </a:rPr>
              <a:t> (but </a:t>
            </a:r>
            <a:r>
              <a:rPr lang="fr-FR" dirty="0" err="1" smtClean="0">
                <a:cs typeface="Arial"/>
              </a:rPr>
              <a:t>rising</a:t>
            </a:r>
            <a:r>
              <a:rPr lang="fr-FR" dirty="0" smtClean="0">
                <a:cs typeface="Arial"/>
              </a:rPr>
              <a:t>); </a:t>
            </a:r>
            <a:r>
              <a:rPr lang="fr-FR" dirty="0" err="1" smtClean="0">
                <a:cs typeface="Arial"/>
              </a:rPr>
              <a:t>see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  <a:hlinkClick r:id="rId2"/>
              </a:rPr>
              <a:t>this</a:t>
            </a:r>
            <a:r>
              <a:rPr lang="fr-FR" dirty="0" smtClean="0">
                <a:cs typeface="Arial"/>
                <a:hlinkClick r:id="rId2"/>
              </a:rPr>
              <a:t> graph</a:t>
            </a:r>
            <a:r>
              <a:rPr lang="fr-FR" dirty="0" smtClean="0">
                <a:cs typeface="Arial"/>
              </a:rPr>
              <a:t> &amp; </a:t>
            </a:r>
            <a:r>
              <a:rPr lang="fr-FR" dirty="0" err="1" smtClean="0">
                <a:cs typeface="Arial"/>
                <a:hlinkClick r:id="rId3"/>
              </a:rPr>
              <a:t>economic</a:t>
            </a:r>
            <a:r>
              <a:rPr lang="fr-FR" dirty="0" smtClean="0">
                <a:cs typeface="Arial"/>
                <a:hlinkClick r:id="rId3"/>
              </a:rPr>
              <a:t> </a:t>
            </a:r>
            <a:r>
              <a:rPr lang="fr-FR" dirty="0" err="1" smtClean="0">
                <a:cs typeface="Arial"/>
                <a:hlinkClick r:id="rId3"/>
              </a:rPr>
              <a:t>history</a:t>
            </a:r>
            <a:r>
              <a:rPr lang="fr-FR" dirty="0" smtClean="0">
                <a:cs typeface="Arial"/>
                <a:hlinkClick r:id="rId3"/>
              </a:rPr>
              <a:t> course</a:t>
            </a:r>
            <a:r>
              <a:rPr lang="fr-FR" dirty="0" smtClean="0">
                <a:cs typeface="Arial"/>
              </a:rPr>
              <a:t> for more </a:t>
            </a:r>
            <a:r>
              <a:rPr lang="fr-FR" dirty="0" err="1" smtClean="0">
                <a:cs typeface="Arial"/>
              </a:rPr>
              <a:t>details</a:t>
            </a:r>
            <a:r>
              <a:rPr lang="fr-FR" dirty="0" smtClean="0">
                <a:cs typeface="Arial"/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20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0"/>
            <a:ext cx="8208912" cy="1080120"/>
          </a:xfrm>
        </p:spPr>
        <p:txBody>
          <a:bodyPr>
            <a:noAutofit/>
          </a:bodyPr>
          <a:lstStyle/>
          <a:p>
            <a:r>
              <a:rPr lang="fr-FR" sz="3600" dirty="0" smtClean="0"/>
              <a:t>State formation &amp; </a:t>
            </a:r>
            <a:r>
              <a:rPr lang="fr-FR" sz="3600" dirty="0" err="1" smtClean="0"/>
              <a:t>government</a:t>
            </a:r>
            <a:r>
              <a:rPr lang="fr-FR" sz="3600" dirty="0" smtClean="0"/>
              <a:t> </a:t>
            </a:r>
            <a:r>
              <a:rPr lang="fr-FR" sz="3600" dirty="0" err="1" smtClean="0"/>
              <a:t>regulation</a:t>
            </a:r>
            <a:r>
              <a:rPr lang="fr-FR" sz="3600" dirty="0" smtClean="0"/>
              <a:t> in </a:t>
            </a:r>
            <a:r>
              <a:rPr lang="fr-FR" sz="3600" dirty="0" err="1" smtClean="0"/>
              <a:t>historical</a:t>
            </a:r>
            <a:r>
              <a:rPr lang="fr-FR" sz="3600" dirty="0" smtClean="0"/>
              <a:t> perspective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16624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The objective of this course is to present an introduction to public economics</a:t>
            </a:r>
            <a:r>
              <a:rPr lang="en-US" sz="2400" dirty="0" smtClean="0"/>
              <a:t>, with special emphasis on the history of taxation, public spending and state formation, normative theories of government intervention &amp; redistribution, and the incidence of tax and transfer policies, both in developed countries and in the developing world </a:t>
            </a:r>
          </a:p>
          <a:p>
            <a:r>
              <a:rPr lang="fr-FR" sz="2400" b="1" dirty="0" smtClean="0"/>
              <a:t>The </a:t>
            </a:r>
            <a:r>
              <a:rPr lang="fr-FR" sz="2400" b="1" dirty="0" err="1" smtClean="0"/>
              <a:t>rise</a:t>
            </a:r>
            <a:r>
              <a:rPr lang="fr-FR" sz="2400" b="1" dirty="0" smtClean="0"/>
              <a:t> of the fiscal and social state (taxes&lt;10% of national </a:t>
            </a:r>
            <a:r>
              <a:rPr lang="fr-FR" sz="2400" b="1" dirty="0" err="1" smtClean="0"/>
              <a:t>income</a:t>
            </a:r>
            <a:r>
              <a:rPr lang="fr-FR" sz="2400" b="1" dirty="0" smtClean="0"/>
              <a:t> Y </a:t>
            </a:r>
            <a:r>
              <a:rPr lang="fr-FR" sz="2400" b="1" dirty="0" err="1" smtClean="0"/>
              <a:t>until</a:t>
            </a:r>
            <a:r>
              <a:rPr lang="fr-FR" sz="2400" b="1" dirty="0" smtClean="0"/>
              <a:t> WW1, vs. 30-50% Y in all </a:t>
            </a:r>
            <a:r>
              <a:rPr lang="fr-FR" sz="2400" b="1" dirty="0" err="1" smtClean="0"/>
              <a:t>rich</a:t>
            </a:r>
            <a:r>
              <a:rPr lang="fr-FR" sz="2400" b="1" dirty="0" smtClean="0"/>
              <a:t> countries </a:t>
            </a:r>
            <a:r>
              <a:rPr lang="fr-FR" sz="2400" b="1" dirty="0" err="1" smtClean="0"/>
              <a:t>today</a:t>
            </a:r>
            <a:r>
              <a:rPr lang="fr-FR" sz="2400" b="1" dirty="0" smtClean="0"/>
              <a:t>) </a:t>
            </a:r>
            <a:r>
              <a:rPr lang="fr-FR" sz="2400" dirty="0" err="1" smtClean="0"/>
              <a:t>is</a:t>
            </a:r>
            <a:r>
              <a:rPr lang="fr-FR" sz="2400" dirty="0" smtClean="0"/>
              <a:t> a crucial </a:t>
            </a:r>
            <a:r>
              <a:rPr lang="fr-FR" sz="2400" dirty="0" err="1" smtClean="0"/>
              <a:t>evolution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we</a:t>
            </a:r>
            <a:r>
              <a:rPr lang="fr-FR" sz="2400" dirty="0" smtClean="0"/>
              <a:t> </a:t>
            </a:r>
            <a:r>
              <a:rPr lang="fr-FR" sz="2400" dirty="0" err="1" smtClean="0"/>
              <a:t>will</a:t>
            </a:r>
            <a:r>
              <a:rPr lang="fr-FR" sz="2400" dirty="0" smtClean="0"/>
              <a:t> </a:t>
            </a:r>
            <a:r>
              <a:rPr lang="fr-FR" sz="2400" dirty="0" err="1" smtClean="0"/>
              <a:t>introduce</a:t>
            </a:r>
            <a:r>
              <a:rPr lang="fr-FR" sz="2400" dirty="0" smtClean="0"/>
              <a:t> </a:t>
            </a:r>
            <a:r>
              <a:rPr lang="fr-FR" sz="2400" dirty="0" err="1" smtClean="0"/>
              <a:t>today</a:t>
            </a:r>
            <a:r>
              <a:rPr lang="fr-FR" sz="2400" dirty="0" smtClean="0"/>
              <a:t>. </a:t>
            </a:r>
          </a:p>
          <a:p>
            <a:r>
              <a:rPr lang="fr-FR" sz="2400" dirty="0" smtClean="0"/>
              <a:t>This </a:t>
            </a:r>
            <a:r>
              <a:rPr lang="fr-FR" sz="2400" dirty="0" err="1" smtClean="0"/>
              <a:t>is</a:t>
            </a:r>
            <a:r>
              <a:rPr lang="fr-FR" sz="2400" dirty="0" smtClean="0"/>
              <a:t> a major social, </a:t>
            </a:r>
            <a:r>
              <a:rPr lang="fr-FR" sz="2400" dirty="0" err="1" smtClean="0"/>
              <a:t>economic</a:t>
            </a:r>
            <a:r>
              <a:rPr lang="fr-FR" sz="2400" dirty="0" smtClean="0"/>
              <a:t> and </a:t>
            </a:r>
            <a:r>
              <a:rPr lang="fr-FR" sz="2400" dirty="0" err="1" smtClean="0"/>
              <a:t>political</a:t>
            </a:r>
            <a:r>
              <a:rPr lang="fr-FR" sz="2400" dirty="0" smtClean="0"/>
              <a:t> transformation, </a:t>
            </a:r>
            <a:r>
              <a:rPr lang="fr-FR" sz="2400" dirty="0" err="1" smtClean="0"/>
              <a:t>which</a:t>
            </a:r>
            <a:r>
              <a:rPr lang="fr-FR" sz="2400" dirty="0" smtClean="0"/>
              <a:t> corresponds  to a transition </a:t>
            </a:r>
            <a:r>
              <a:rPr lang="fr-FR" sz="2400" dirty="0" err="1" smtClean="0"/>
              <a:t>from</a:t>
            </a:r>
            <a:r>
              <a:rPr lang="fr-FR" sz="2400" dirty="0" smtClean="0"/>
              <a:t> minimal state to </a:t>
            </a:r>
            <a:r>
              <a:rPr lang="fr-FR" sz="2400" dirty="0" err="1" smtClean="0"/>
              <a:t>educational</a:t>
            </a:r>
            <a:r>
              <a:rPr lang="fr-FR" sz="2400" dirty="0" smtClean="0"/>
              <a:t>, </a:t>
            </a:r>
            <a:r>
              <a:rPr lang="fr-FR" sz="2400" dirty="0" err="1" smtClean="0"/>
              <a:t>developmental</a:t>
            </a:r>
            <a:r>
              <a:rPr lang="fr-FR" sz="2400" dirty="0" smtClean="0"/>
              <a:t> and </a:t>
            </a:r>
            <a:r>
              <a:rPr lang="fr-FR" sz="2400" dirty="0" err="1" smtClean="0"/>
              <a:t>welfare</a:t>
            </a:r>
            <a:r>
              <a:rPr lang="fr-FR" sz="2400" dirty="0" smtClean="0"/>
              <a:t> state.                                         </a:t>
            </a:r>
          </a:p>
          <a:p>
            <a:r>
              <a:rPr lang="fr-FR" sz="2400" b="1" dirty="0" err="1" smtClean="0"/>
              <a:t>Throughout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this</a:t>
            </a:r>
            <a:r>
              <a:rPr lang="fr-FR" sz="2400" b="1" dirty="0" smtClean="0"/>
              <a:t> course </a:t>
            </a:r>
            <a:r>
              <a:rPr lang="fr-FR" sz="2400" b="1" dirty="0" err="1" smtClean="0"/>
              <a:t>we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will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try</a:t>
            </a:r>
            <a:r>
              <a:rPr lang="fr-FR" sz="2400" b="1" dirty="0" smtClean="0"/>
              <a:t> to </a:t>
            </a:r>
            <a:r>
              <a:rPr lang="fr-FR" sz="2400" b="1" dirty="0" err="1" smtClean="0"/>
              <a:t>understand</a:t>
            </a:r>
            <a:r>
              <a:rPr lang="fr-FR" sz="2400" b="1" dirty="0" smtClean="0"/>
              <a:t> and </a:t>
            </a:r>
            <a:r>
              <a:rPr lang="fr-FR" sz="2400" b="1" dirty="0" err="1" smtClean="0"/>
              <a:t>analyze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this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evolution</a:t>
            </a:r>
            <a:r>
              <a:rPr lang="fr-FR" sz="2400" b="1" dirty="0" smtClean="0"/>
              <a:t>, </a:t>
            </a:r>
            <a:r>
              <a:rPr lang="fr-FR" sz="2400" b="1" dirty="0" err="1" smtClean="0"/>
              <a:t>both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from</a:t>
            </a:r>
            <a:r>
              <a:rPr lang="fr-FR" sz="2400" b="1" dirty="0" smtClean="0"/>
              <a:t> an </a:t>
            </a:r>
            <a:r>
              <a:rPr lang="fr-FR" sz="2400" b="1" dirty="0" err="1" smtClean="0"/>
              <a:t>historical</a:t>
            </a:r>
            <a:r>
              <a:rPr lang="fr-FR" sz="2400" b="1" dirty="0" smtClean="0"/>
              <a:t> and normative </a:t>
            </a:r>
            <a:r>
              <a:rPr lang="fr-FR" sz="2400" b="1" dirty="0" err="1" smtClean="0"/>
              <a:t>viewpoint</a:t>
            </a:r>
            <a:r>
              <a:rPr lang="fr-FR" sz="2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2208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Back to </a:t>
            </a:r>
            <a:r>
              <a:rPr lang="fr-FR" sz="3600" dirty="0" err="1" smtClean="0"/>
              <a:t>tax</a:t>
            </a:r>
            <a:r>
              <a:rPr lang="fr-FR" sz="3600" dirty="0" smtClean="0"/>
              <a:t> incidence model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544616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/>
              <a:t>Simple (but </a:t>
            </a:r>
            <a:r>
              <a:rPr lang="fr-FR" sz="2800" dirty="0" err="1" smtClean="0"/>
              <a:t>unrealistic</a:t>
            </a:r>
            <a:r>
              <a:rPr lang="fr-FR" sz="2800" dirty="0" smtClean="0"/>
              <a:t>) case: </a:t>
            </a:r>
            <a:r>
              <a:rPr lang="fr-FR" sz="2800" dirty="0" err="1" smtClean="0"/>
              <a:t>linear</a:t>
            </a:r>
            <a:r>
              <a:rPr lang="fr-FR" sz="2800" dirty="0" smtClean="0"/>
              <a:t> production </a:t>
            </a:r>
            <a:r>
              <a:rPr lang="fr-FR" sz="2800" dirty="0" err="1" smtClean="0"/>
              <a:t>function</a:t>
            </a:r>
            <a:endParaRPr lang="fr-FR" sz="2800" dirty="0" smtClean="0"/>
          </a:p>
          <a:p>
            <a:r>
              <a:rPr lang="fr-FR" sz="2800" b="1" dirty="0" smtClean="0"/>
              <a:t> Y = F(K,L) = r K + v L</a:t>
            </a:r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r = marginal </a:t>
            </a:r>
            <a:r>
              <a:rPr lang="fr-FR" sz="2800" dirty="0" err="1" smtClean="0"/>
              <a:t>product</a:t>
            </a:r>
            <a:r>
              <a:rPr lang="fr-FR" sz="2800" dirty="0" smtClean="0"/>
              <a:t> of capital (</a:t>
            </a:r>
            <a:r>
              <a:rPr lang="fr-FR" sz="2800" dirty="0" err="1" smtClean="0"/>
              <a:t>fixed</a:t>
            </a:r>
            <a:r>
              <a:rPr lang="fr-FR" sz="2800" dirty="0" smtClean="0"/>
              <a:t>)</a:t>
            </a:r>
          </a:p>
          <a:p>
            <a:pPr>
              <a:buNone/>
            </a:pPr>
            <a:r>
              <a:rPr lang="fr-FR" sz="2800" dirty="0" smtClean="0"/>
              <a:t>v = marginal </a:t>
            </a:r>
            <a:r>
              <a:rPr lang="fr-FR" sz="2800" dirty="0" err="1" smtClean="0"/>
              <a:t>product</a:t>
            </a:r>
            <a:r>
              <a:rPr lang="fr-FR" sz="2800" dirty="0" smtClean="0"/>
              <a:t> of </a:t>
            </a:r>
            <a:r>
              <a:rPr lang="fr-FR" sz="2800" dirty="0" err="1" smtClean="0"/>
              <a:t>labor</a:t>
            </a:r>
            <a:r>
              <a:rPr lang="fr-FR" sz="2800" dirty="0" smtClean="0"/>
              <a:t> (</a:t>
            </a:r>
            <a:r>
              <a:rPr lang="fr-FR" sz="2800" dirty="0" err="1" smtClean="0"/>
              <a:t>fixed</a:t>
            </a:r>
            <a:r>
              <a:rPr lang="fr-FR" sz="2800" dirty="0" smtClean="0"/>
              <a:t>)</a:t>
            </a:r>
          </a:p>
          <a:p>
            <a:r>
              <a:rPr lang="fr-FR" sz="2800" dirty="0" err="1" smtClean="0"/>
              <a:t>Both</a:t>
            </a:r>
            <a:r>
              <a:rPr lang="fr-FR" sz="2800" dirty="0" smtClean="0"/>
              <a:t> r and v are </a:t>
            </a:r>
            <a:r>
              <a:rPr lang="fr-FR" sz="2800" dirty="0" err="1" smtClean="0"/>
              <a:t>fixed</a:t>
            </a:r>
            <a:r>
              <a:rPr lang="fr-FR" sz="2800" dirty="0" smtClean="0"/>
              <a:t> and do not </a:t>
            </a:r>
            <a:r>
              <a:rPr lang="fr-FR" sz="2800" dirty="0" err="1" smtClean="0"/>
              <a:t>depend</a:t>
            </a:r>
            <a:r>
              <a:rPr lang="fr-FR" sz="2800" dirty="0" smtClean="0"/>
              <a:t> </a:t>
            </a:r>
            <a:r>
              <a:rPr lang="fr-FR" sz="2800" dirty="0" err="1" smtClean="0"/>
              <a:t>upon</a:t>
            </a:r>
            <a:r>
              <a:rPr lang="fr-FR" sz="2800" dirty="0" smtClean="0"/>
              <a:t> K and L = </a:t>
            </a:r>
            <a:r>
              <a:rPr lang="fr-FR" sz="2800" dirty="0" err="1" smtClean="0"/>
              <a:t>infinite</a:t>
            </a:r>
            <a:r>
              <a:rPr lang="fr-FR" sz="2800" dirty="0" smtClean="0"/>
              <a:t> </a:t>
            </a:r>
            <a:r>
              <a:rPr lang="fr-FR" sz="2800" dirty="0" err="1" smtClean="0"/>
              <a:t>substituability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K and L = </a:t>
            </a:r>
            <a:r>
              <a:rPr lang="fr-FR" sz="2800" dirty="0" err="1" smtClean="0"/>
              <a:t>zero</a:t>
            </a:r>
            <a:r>
              <a:rPr lang="fr-FR" sz="2800" dirty="0" smtClean="0"/>
              <a:t> </a:t>
            </a:r>
            <a:r>
              <a:rPr lang="fr-FR" sz="2800" dirty="0" err="1" smtClean="0"/>
              <a:t>complementarity</a:t>
            </a:r>
            <a:r>
              <a:rPr lang="fr-FR" sz="2800" dirty="0" smtClean="0"/>
              <a:t> </a:t>
            </a:r>
            <a:r>
              <a:rPr lang="fr-FR" sz="2800" b="1" dirty="0" smtClean="0"/>
              <a:t>=</a:t>
            </a:r>
            <a:r>
              <a:rPr lang="fr-FR" sz="2800" dirty="0" smtClean="0"/>
              <a:t> </a:t>
            </a:r>
            <a:r>
              <a:rPr lang="fr-FR" sz="2800" b="1" dirty="0" smtClean="0"/>
              <a:t>robot </a:t>
            </a:r>
            <a:r>
              <a:rPr lang="fr-FR" sz="2800" b="1" dirty="0" err="1" smtClean="0"/>
              <a:t>economy</a:t>
            </a:r>
            <a:endParaRPr lang="fr-FR" sz="2800" b="1" dirty="0" smtClean="0"/>
          </a:p>
          <a:p>
            <a:r>
              <a:rPr lang="fr-FR" sz="2800" dirty="0" err="1" smtClean="0"/>
              <a:t>Then</a:t>
            </a:r>
            <a:r>
              <a:rPr lang="fr-FR" sz="2800" dirty="0" smtClean="0"/>
              <a:t> capital pays capital </a:t>
            </a:r>
            <a:r>
              <a:rPr lang="fr-FR" sz="2800" dirty="0" err="1" smtClean="0"/>
              <a:t>tax</a:t>
            </a:r>
            <a:r>
              <a:rPr lang="fr-FR" sz="2800" dirty="0" smtClean="0"/>
              <a:t>, &amp; </a:t>
            </a:r>
            <a:r>
              <a:rPr lang="fr-FR" sz="2800" dirty="0" err="1" smtClean="0"/>
              <a:t>labor</a:t>
            </a:r>
            <a:r>
              <a:rPr lang="fr-FR" sz="2800" dirty="0" smtClean="0"/>
              <a:t> pays </a:t>
            </a:r>
            <a:r>
              <a:rPr lang="fr-FR" sz="2800" dirty="0" err="1" smtClean="0"/>
              <a:t>labor</a:t>
            </a:r>
            <a:r>
              <a:rPr lang="fr-FR" sz="2800" dirty="0" smtClean="0"/>
              <a:t> </a:t>
            </a:r>
            <a:r>
              <a:rPr lang="fr-FR" sz="2800" dirty="0" err="1" smtClean="0"/>
              <a:t>tax</a:t>
            </a:r>
            <a:r>
              <a:rPr lang="fr-FR" sz="2800" dirty="0" smtClean="0"/>
              <a:t>   (</a:t>
            </a:r>
            <a:r>
              <a:rPr lang="fr-FR" sz="2800" dirty="0" err="1" smtClean="0"/>
              <a:t>it’s</a:t>
            </a:r>
            <a:r>
              <a:rPr lang="fr-FR" sz="2800" dirty="0" smtClean="0"/>
              <a:t> </a:t>
            </a:r>
            <a:r>
              <a:rPr lang="fr-FR" sz="2800" dirty="0" err="1" smtClean="0"/>
              <a:t>like</a:t>
            </a:r>
            <a:r>
              <a:rPr lang="fr-FR" sz="2800" dirty="0" smtClean="0"/>
              <a:t> </a:t>
            </a:r>
            <a:r>
              <a:rPr lang="fr-FR" sz="2800" dirty="0" err="1" smtClean="0"/>
              <a:t>two</a:t>
            </a:r>
            <a:r>
              <a:rPr lang="fr-FR" sz="2800" dirty="0" smtClean="0"/>
              <a:t> </a:t>
            </a:r>
            <a:r>
              <a:rPr lang="fr-FR" sz="2800" dirty="0" err="1" smtClean="0"/>
              <a:t>separate</a:t>
            </a:r>
            <a:r>
              <a:rPr lang="fr-FR" sz="2800" dirty="0" smtClean="0"/>
              <a:t> </a:t>
            </a:r>
            <a:r>
              <a:rPr lang="fr-FR" sz="2800" dirty="0" err="1" smtClean="0"/>
              <a:t>markets</a:t>
            </a:r>
            <a:r>
              <a:rPr lang="fr-FR" sz="2800" dirty="0" smtClean="0"/>
              <a:t>, </a:t>
            </a:r>
            <a:r>
              <a:rPr lang="fr-FR" sz="2800" dirty="0" err="1" smtClean="0"/>
              <a:t>with</a:t>
            </a:r>
            <a:r>
              <a:rPr lang="fr-FR" sz="2800" dirty="0" smtClean="0"/>
              <a:t> no interaction)</a:t>
            </a:r>
          </a:p>
          <a:p>
            <a:r>
              <a:rPr lang="fr-FR" sz="2800" dirty="0" smtClean="0"/>
              <a:t>Revenue </a:t>
            </a:r>
            <a:r>
              <a:rPr lang="fr-FR" sz="2800" dirty="0" err="1" smtClean="0"/>
              <a:t>maximizing</a:t>
            </a:r>
            <a:r>
              <a:rPr lang="fr-FR" sz="2800" dirty="0" smtClean="0"/>
              <a:t> </a:t>
            </a:r>
            <a:r>
              <a:rPr lang="fr-FR" sz="2800" dirty="0" err="1" smtClean="0"/>
              <a:t>tax</a:t>
            </a:r>
            <a:r>
              <a:rPr lang="fr-FR" sz="2800" dirty="0" smtClean="0"/>
              <a:t> rates: </a:t>
            </a:r>
          </a:p>
          <a:p>
            <a:pPr>
              <a:buNone/>
            </a:pPr>
            <a:r>
              <a:rPr lang="fr-FR" sz="2800" dirty="0" smtClean="0"/>
              <a:t>                     </a:t>
            </a:r>
            <a:r>
              <a:rPr lang="el-GR" sz="2800" dirty="0" smtClean="0"/>
              <a:t>τ</a:t>
            </a:r>
            <a:r>
              <a:rPr lang="fr-FR" sz="2800" baseline="-25000" dirty="0" smtClean="0"/>
              <a:t>K</a:t>
            </a:r>
            <a:r>
              <a:rPr lang="fr-FR" sz="2800" dirty="0" smtClean="0"/>
              <a:t> = 1/(1+</a:t>
            </a:r>
            <a:r>
              <a:rPr lang="fr-FR" sz="2800" dirty="0" err="1" smtClean="0"/>
              <a:t>e</a:t>
            </a:r>
            <a:r>
              <a:rPr lang="fr-FR" sz="2800" baseline="-25000" dirty="0" err="1" smtClean="0"/>
              <a:t>K</a:t>
            </a:r>
            <a:r>
              <a:rPr lang="fr-FR" sz="2800" dirty="0" smtClean="0"/>
              <a:t>) , </a:t>
            </a:r>
            <a:r>
              <a:rPr lang="el-GR" sz="2800" dirty="0" smtClean="0"/>
              <a:t>τ</a:t>
            </a:r>
            <a:r>
              <a:rPr lang="fr-FR" sz="2800" baseline="-25000" dirty="0" smtClean="0"/>
              <a:t>L</a:t>
            </a:r>
            <a:r>
              <a:rPr lang="fr-FR" sz="2800" dirty="0" smtClean="0"/>
              <a:t> = 1/(1+</a:t>
            </a:r>
            <a:r>
              <a:rPr lang="fr-FR" sz="2800" dirty="0" err="1" smtClean="0"/>
              <a:t>e</a:t>
            </a:r>
            <a:r>
              <a:rPr lang="fr-FR" sz="2800" baseline="-25000" dirty="0" err="1" smtClean="0"/>
              <a:t>L</a:t>
            </a:r>
            <a:r>
              <a:rPr lang="fr-FR" sz="2800" dirty="0" smtClean="0"/>
              <a:t>) </a:t>
            </a:r>
          </a:p>
          <a:p>
            <a:pPr>
              <a:buNone/>
            </a:pPr>
            <a:r>
              <a:rPr lang="fr-FR" sz="2800" dirty="0" smtClean="0"/>
              <a:t>                  (= inverse-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formulas)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648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The inverse-</a:t>
            </a:r>
            <a:r>
              <a:rPr lang="fr-FR" sz="3600" dirty="0" err="1" smtClean="0"/>
              <a:t>elasticity</a:t>
            </a:r>
            <a:r>
              <a:rPr lang="fr-FR" sz="3600" dirty="0" smtClean="0"/>
              <a:t> formula </a:t>
            </a:r>
            <a:r>
              <a:rPr lang="el-GR" sz="3600" dirty="0" smtClean="0"/>
              <a:t>τ</a:t>
            </a:r>
            <a:r>
              <a:rPr lang="fr-FR" sz="3600" dirty="0" smtClean="0"/>
              <a:t> = 1/(1+e)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544616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Definition</a:t>
            </a:r>
            <a:r>
              <a:rPr lang="fr-FR" sz="2400" dirty="0" smtClean="0"/>
              <a:t> of </a:t>
            </a:r>
            <a:r>
              <a:rPr lang="fr-FR" sz="2400" dirty="0" err="1" smtClean="0"/>
              <a:t>labor</a:t>
            </a:r>
            <a:r>
              <a:rPr lang="fr-FR" sz="2400" dirty="0" smtClean="0"/>
              <a:t> </a:t>
            </a:r>
            <a:r>
              <a:rPr lang="fr-FR" sz="2400" dirty="0" err="1" smtClean="0"/>
              <a:t>supply</a:t>
            </a:r>
            <a:r>
              <a:rPr lang="fr-FR" sz="2400" dirty="0" smtClean="0"/>
              <a:t> </a:t>
            </a:r>
            <a:r>
              <a:rPr lang="fr-FR" sz="2400" dirty="0" err="1" smtClean="0"/>
              <a:t>elasticity</a:t>
            </a:r>
            <a:r>
              <a:rPr lang="fr-FR" sz="2400" dirty="0" smtClean="0"/>
              <a:t> </a:t>
            </a:r>
            <a:r>
              <a:rPr lang="fr-FR" sz="2400" dirty="0" err="1" smtClean="0"/>
              <a:t>e</a:t>
            </a:r>
            <a:r>
              <a:rPr lang="fr-FR" sz="2400" baseline="-25000" dirty="0" err="1" smtClean="0"/>
              <a:t>L</a:t>
            </a:r>
            <a:r>
              <a:rPr lang="fr-FR" sz="2400" dirty="0" smtClean="0"/>
              <a:t> : if the net-of-</a:t>
            </a:r>
            <a:r>
              <a:rPr lang="fr-FR" sz="2400" dirty="0" err="1" smtClean="0"/>
              <a:t>tax</a:t>
            </a:r>
            <a:r>
              <a:rPr lang="fr-FR" sz="2400" dirty="0" smtClean="0"/>
              <a:t> </a:t>
            </a:r>
            <a:r>
              <a:rPr lang="fr-FR" sz="2400" dirty="0" err="1" smtClean="0"/>
              <a:t>wage</a:t>
            </a:r>
            <a:r>
              <a:rPr lang="fr-FR" sz="2400" dirty="0" smtClean="0"/>
              <a:t> rate (1-</a:t>
            </a:r>
            <a:r>
              <a:rPr lang="el-GR" sz="2400" dirty="0" smtClean="0"/>
              <a:t>τ</a:t>
            </a:r>
            <a:r>
              <a:rPr lang="fr-FR" sz="2400" baseline="-25000" dirty="0" smtClean="0"/>
              <a:t>L</a:t>
            </a:r>
            <a:r>
              <a:rPr lang="fr-FR" sz="2400" dirty="0" smtClean="0"/>
              <a:t>)v </a:t>
            </a:r>
            <a:r>
              <a:rPr lang="fr-FR" sz="2400" dirty="0" err="1" smtClean="0"/>
              <a:t>rises</a:t>
            </a:r>
            <a:r>
              <a:rPr lang="fr-FR" sz="2400" dirty="0" smtClean="0"/>
              <a:t> by 1%, </a:t>
            </a:r>
            <a:r>
              <a:rPr lang="fr-FR" sz="2400" dirty="0" err="1" smtClean="0"/>
              <a:t>then</a:t>
            </a:r>
            <a:r>
              <a:rPr lang="fr-FR" sz="2400" dirty="0" smtClean="0"/>
              <a:t> </a:t>
            </a:r>
            <a:r>
              <a:rPr lang="fr-FR" sz="2400" dirty="0" err="1" smtClean="0"/>
              <a:t>labor</a:t>
            </a:r>
            <a:r>
              <a:rPr lang="fr-FR" sz="2400" dirty="0" smtClean="0"/>
              <a:t> </a:t>
            </a:r>
            <a:r>
              <a:rPr lang="fr-FR" sz="2400" dirty="0" err="1" smtClean="0"/>
              <a:t>supply</a:t>
            </a:r>
            <a:r>
              <a:rPr lang="fr-FR" sz="2400" dirty="0" smtClean="0"/>
              <a:t> L (</a:t>
            </a:r>
            <a:r>
              <a:rPr lang="fr-FR" sz="2400" dirty="0" err="1" smtClean="0"/>
              <a:t>hours</a:t>
            </a:r>
            <a:r>
              <a:rPr lang="fr-FR" sz="2400" dirty="0" smtClean="0"/>
              <a:t> of </a:t>
            </a:r>
            <a:r>
              <a:rPr lang="fr-FR" sz="2400" dirty="0" err="1" smtClean="0"/>
              <a:t>work</a:t>
            </a:r>
            <a:r>
              <a:rPr lang="fr-FR" sz="2400" dirty="0" smtClean="0"/>
              <a:t>, </a:t>
            </a:r>
            <a:r>
              <a:rPr lang="fr-FR" sz="2400" dirty="0" err="1" smtClean="0"/>
              <a:t>labor</a:t>
            </a:r>
            <a:r>
              <a:rPr lang="fr-FR" sz="2400" dirty="0" smtClean="0"/>
              <a:t> </a:t>
            </a:r>
            <a:r>
              <a:rPr lang="fr-FR" sz="2400" dirty="0" err="1" smtClean="0"/>
              <a:t>intensity</a:t>
            </a:r>
            <a:r>
              <a:rPr lang="fr-FR" sz="2400" dirty="0" smtClean="0"/>
              <a:t>, </a:t>
            </a:r>
            <a:r>
              <a:rPr lang="fr-FR" sz="2400" dirty="0" err="1" smtClean="0"/>
              <a:t>skills</a:t>
            </a:r>
            <a:r>
              <a:rPr lang="fr-FR" sz="2400" dirty="0" smtClean="0"/>
              <a:t>, etc.) </a:t>
            </a:r>
            <a:r>
              <a:rPr lang="fr-FR" sz="2400" dirty="0" err="1" smtClean="0"/>
              <a:t>rises</a:t>
            </a:r>
            <a:r>
              <a:rPr lang="fr-FR" sz="2400" dirty="0" smtClean="0"/>
              <a:t> by </a:t>
            </a:r>
            <a:r>
              <a:rPr lang="fr-FR" sz="2400" dirty="0" err="1" smtClean="0"/>
              <a:t>e</a:t>
            </a:r>
            <a:r>
              <a:rPr lang="fr-FR" sz="2400" baseline="-25000" dirty="0" err="1" smtClean="0"/>
              <a:t>L</a:t>
            </a:r>
            <a:r>
              <a:rPr lang="fr-FR" sz="2400" dirty="0" smtClean="0"/>
              <a:t>% </a:t>
            </a:r>
          </a:p>
          <a:p>
            <a:r>
              <a:rPr lang="fr-FR" sz="2400" dirty="0" smtClean="0"/>
              <a:t>If the </a:t>
            </a:r>
            <a:r>
              <a:rPr lang="fr-FR" sz="2400" dirty="0" err="1" smtClean="0"/>
              <a:t>tax</a:t>
            </a:r>
            <a:r>
              <a:rPr lang="fr-FR" sz="2400" dirty="0" smtClean="0"/>
              <a:t> rate </a:t>
            </a:r>
            <a:r>
              <a:rPr lang="fr-FR" sz="2400" dirty="0" err="1" smtClean="0"/>
              <a:t>rises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</a:t>
            </a:r>
            <a:r>
              <a:rPr lang="el-GR" sz="2400" dirty="0" smtClean="0"/>
              <a:t>τ</a:t>
            </a:r>
            <a:r>
              <a:rPr lang="fr-FR" sz="2400" baseline="-25000" dirty="0" smtClean="0"/>
              <a:t>L</a:t>
            </a:r>
            <a:r>
              <a:rPr lang="fr-FR" sz="2400" dirty="0" smtClean="0"/>
              <a:t> to </a:t>
            </a:r>
            <a:r>
              <a:rPr lang="el-GR" sz="2400" dirty="0" smtClean="0"/>
              <a:t>τ</a:t>
            </a:r>
            <a:r>
              <a:rPr lang="fr-FR" sz="2400" baseline="-25000" dirty="0" smtClean="0"/>
              <a:t>L</a:t>
            </a:r>
            <a:r>
              <a:rPr lang="fr-FR" sz="2400" dirty="0" smtClean="0"/>
              <a:t>+d</a:t>
            </a:r>
            <a:r>
              <a:rPr lang="el-GR" sz="2400" dirty="0" smtClean="0"/>
              <a:t>τ</a:t>
            </a:r>
            <a:r>
              <a:rPr lang="fr-FR" sz="2400" dirty="0" smtClean="0"/>
              <a:t> , </a:t>
            </a:r>
            <a:r>
              <a:rPr lang="fr-FR" sz="2400" dirty="0" err="1" smtClean="0"/>
              <a:t>then</a:t>
            </a:r>
            <a:r>
              <a:rPr lang="fr-FR" sz="2400" dirty="0" smtClean="0"/>
              <a:t> the net-of-</a:t>
            </a:r>
            <a:r>
              <a:rPr lang="fr-FR" sz="2400" dirty="0" err="1" smtClean="0"/>
              <a:t>tax</a:t>
            </a:r>
            <a:r>
              <a:rPr lang="fr-FR" sz="2400" dirty="0" smtClean="0"/>
              <a:t> </a:t>
            </a:r>
            <a:r>
              <a:rPr lang="fr-FR" sz="2400" dirty="0" err="1" smtClean="0"/>
              <a:t>wage</a:t>
            </a:r>
            <a:r>
              <a:rPr lang="fr-FR" sz="2400" dirty="0" smtClean="0"/>
              <a:t> rate drops </a:t>
            </a:r>
            <a:r>
              <a:rPr lang="fr-FR" sz="2400" dirty="0" err="1" smtClean="0"/>
              <a:t>from</a:t>
            </a:r>
            <a:r>
              <a:rPr lang="fr-FR" sz="2400" dirty="0" smtClean="0"/>
              <a:t> (1-</a:t>
            </a:r>
            <a:r>
              <a:rPr lang="el-GR" sz="2400" dirty="0" smtClean="0"/>
              <a:t>τ</a:t>
            </a:r>
            <a:r>
              <a:rPr lang="fr-FR" sz="2400" baseline="-25000" dirty="0" smtClean="0"/>
              <a:t>L</a:t>
            </a:r>
            <a:r>
              <a:rPr lang="fr-FR" sz="2400" dirty="0" smtClean="0"/>
              <a:t>)v to (1-</a:t>
            </a:r>
            <a:r>
              <a:rPr lang="el-GR" sz="2400" dirty="0" smtClean="0"/>
              <a:t>τ</a:t>
            </a:r>
            <a:r>
              <a:rPr lang="fr-FR" sz="2400" baseline="-25000" dirty="0" smtClean="0"/>
              <a:t>L</a:t>
            </a:r>
            <a:r>
              <a:rPr lang="fr-FR" sz="2400" dirty="0" smtClean="0"/>
              <a:t>-d</a:t>
            </a:r>
            <a:r>
              <a:rPr lang="el-GR" sz="2400" dirty="0" smtClean="0"/>
              <a:t>τ </a:t>
            </a:r>
            <a:r>
              <a:rPr lang="fr-FR" sz="2400" dirty="0" smtClean="0"/>
              <a:t>)v , i.e. drops by d</a:t>
            </a:r>
            <a:r>
              <a:rPr lang="el-GR" sz="2400" dirty="0" smtClean="0"/>
              <a:t>τ</a:t>
            </a:r>
            <a:r>
              <a:rPr lang="fr-FR" sz="2400" dirty="0" smtClean="0"/>
              <a:t>/(1-</a:t>
            </a:r>
            <a:r>
              <a:rPr lang="el-GR" sz="2400" dirty="0" smtClean="0"/>
              <a:t>τ</a:t>
            </a:r>
            <a:r>
              <a:rPr lang="fr-FR" sz="2400" baseline="-25000" dirty="0" smtClean="0"/>
              <a:t>L</a:t>
            </a:r>
            <a:r>
              <a:rPr lang="fr-FR" sz="2400" dirty="0" smtClean="0"/>
              <a:t>) %, </a:t>
            </a:r>
            <a:r>
              <a:rPr lang="fr-FR" sz="2400" dirty="0" err="1" smtClean="0"/>
              <a:t>so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labor</a:t>
            </a:r>
            <a:r>
              <a:rPr lang="fr-FR" sz="2400" dirty="0" smtClean="0"/>
              <a:t> </a:t>
            </a:r>
            <a:r>
              <a:rPr lang="fr-FR" sz="2400" dirty="0" err="1" smtClean="0"/>
              <a:t>supply</a:t>
            </a:r>
            <a:r>
              <a:rPr lang="fr-FR" sz="2400" dirty="0" smtClean="0"/>
              <a:t> drops by </a:t>
            </a:r>
            <a:r>
              <a:rPr lang="fr-FR" sz="2400" dirty="0" err="1" smtClean="0"/>
              <a:t>e</a:t>
            </a:r>
            <a:r>
              <a:rPr lang="fr-FR" sz="2400" baseline="-25000" dirty="0" err="1" smtClean="0"/>
              <a:t>L</a:t>
            </a:r>
            <a:r>
              <a:rPr lang="fr-FR" sz="2400" dirty="0" smtClean="0"/>
              <a:t> d</a:t>
            </a:r>
            <a:r>
              <a:rPr lang="el-GR" sz="2400" dirty="0" smtClean="0"/>
              <a:t>τ</a:t>
            </a:r>
            <a:r>
              <a:rPr lang="fr-FR" sz="2400" dirty="0" smtClean="0"/>
              <a:t>/(1-</a:t>
            </a:r>
            <a:r>
              <a:rPr lang="el-GR" sz="2400" dirty="0" smtClean="0"/>
              <a:t>τ</a:t>
            </a:r>
            <a:r>
              <a:rPr lang="fr-FR" sz="2400" baseline="-25000" dirty="0" smtClean="0"/>
              <a:t>L</a:t>
            </a:r>
            <a:r>
              <a:rPr lang="fr-FR" sz="2400" dirty="0" smtClean="0"/>
              <a:t>) % </a:t>
            </a:r>
          </a:p>
          <a:p>
            <a:r>
              <a:rPr lang="fr-FR" sz="2400" dirty="0" err="1" smtClean="0"/>
              <a:t>Therefore</a:t>
            </a:r>
            <a:r>
              <a:rPr lang="fr-FR" sz="2400" dirty="0" smtClean="0"/>
              <a:t> </a:t>
            </a:r>
            <a:r>
              <a:rPr lang="fr-FR" sz="2400" dirty="0" err="1" smtClean="0"/>
              <a:t>tax</a:t>
            </a:r>
            <a:r>
              <a:rPr lang="fr-FR" sz="2400" dirty="0" smtClean="0"/>
              <a:t> revenue T = </a:t>
            </a:r>
            <a:r>
              <a:rPr lang="el-GR" sz="2400" dirty="0" smtClean="0"/>
              <a:t>τ</a:t>
            </a:r>
            <a:r>
              <a:rPr lang="fr-FR" sz="2400" baseline="-25000" dirty="0" err="1" smtClean="0"/>
              <a:t>L</a:t>
            </a:r>
            <a:r>
              <a:rPr lang="fr-FR" sz="2400" dirty="0" err="1" smtClean="0"/>
              <a:t>vL</a:t>
            </a:r>
            <a:r>
              <a:rPr lang="fr-FR" sz="2400" dirty="0" smtClean="0"/>
              <a:t> </a:t>
            </a:r>
            <a:r>
              <a:rPr lang="fr-FR" sz="2400" dirty="0" err="1" smtClean="0"/>
              <a:t>goes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T to T+</a:t>
            </a:r>
            <a:r>
              <a:rPr lang="fr-FR" sz="2400" dirty="0" err="1" smtClean="0"/>
              <a:t>dT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:</a:t>
            </a:r>
          </a:p>
          <a:p>
            <a:pPr>
              <a:buNone/>
            </a:pPr>
            <a:r>
              <a:rPr lang="fr-FR" sz="2400" dirty="0" smtClean="0"/>
              <a:t>               </a:t>
            </a:r>
            <a:r>
              <a:rPr lang="fr-FR" sz="2400" dirty="0" err="1" smtClean="0"/>
              <a:t>dT</a:t>
            </a:r>
            <a:r>
              <a:rPr lang="fr-FR" sz="2400" dirty="0" smtClean="0"/>
              <a:t> = </a:t>
            </a:r>
            <a:r>
              <a:rPr lang="fr-FR" sz="2400" dirty="0" err="1" smtClean="0"/>
              <a:t>vL</a:t>
            </a:r>
            <a:r>
              <a:rPr lang="fr-FR" sz="2400" dirty="0" smtClean="0"/>
              <a:t> d</a:t>
            </a:r>
            <a:r>
              <a:rPr lang="el-GR" sz="2400" dirty="0" smtClean="0"/>
              <a:t>τ</a:t>
            </a:r>
            <a:r>
              <a:rPr lang="fr-FR" sz="2400" dirty="0" smtClean="0"/>
              <a:t> – </a:t>
            </a:r>
            <a:r>
              <a:rPr lang="el-GR" sz="2400" dirty="0" smtClean="0"/>
              <a:t>τ</a:t>
            </a:r>
            <a:r>
              <a:rPr lang="fr-FR" sz="2400" baseline="-25000" dirty="0" err="1" smtClean="0"/>
              <a:t>L</a:t>
            </a:r>
            <a:r>
              <a:rPr lang="fr-FR" sz="2400" dirty="0" err="1" smtClean="0"/>
              <a:t>v</a:t>
            </a:r>
            <a:r>
              <a:rPr lang="fr-FR" sz="2400" dirty="0" smtClean="0"/>
              <a:t> </a:t>
            </a:r>
            <a:r>
              <a:rPr lang="fr-FR" sz="2400" dirty="0" err="1" smtClean="0"/>
              <a:t>dL</a:t>
            </a:r>
            <a:r>
              <a:rPr lang="fr-FR" sz="2400" dirty="0" smtClean="0"/>
              <a:t> = </a:t>
            </a:r>
            <a:r>
              <a:rPr lang="fr-FR" sz="2400" dirty="0" err="1" smtClean="0"/>
              <a:t>vL</a:t>
            </a:r>
            <a:r>
              <a:rPr lang="fr-FR" sz="2400" dirty="0" smtClean="0"/>
              <a:t> d</a:t>
            </a:r>
            <a:r>
              <a:rPr lang="el-GR" sz="2400" dirty="0" smtClean="0"/>
              <a:t>τ</a:t>
            </a:r>
            <a:r>
              <a:rPr lang="fr-FR" sz="2400" dirty="0" smtClean="0"/>
              <a:t> – </a:t>
            </a:r>
            <a:r>
              <a:rPr lang="el-GR" sz="2400" dirty="0" smtClean="0"/>
              <a:t>τ</a:t>
            </a:r>
            <a:r>
              <a:rPr lang="fr-FR" sz="2400" baseline="-25000" dirty="0" err="1" smtClean="0"/>
              <a:t>L</a:t>
            </a:r>
            <a:r>
              <a:rPr lang="fr-FR" sz="2400" dirty="0" err="1" smtClean="0"/>
              <a:t>vL</a:t>
            </a:r>
            <a:r>
              <a:rPr lang="fr-FR" sz="2400" dirty="0" smtClean="0"/>
              <a:t> </a:t>
            </a:r>
            <a:r>
              <a:rPr lang="fr-FR" sz="2400" dirty="0" err="1" smtClean="0"/>
              <a:t>e</a:t>
            </a:r>
            <a:r>
              <a:rPr lang="fr-FR" sz="2400" baseline="-25000" dirty="0" err="1" smtClean="0"/>
              <a:t>L</a:t>
            </a:r>
            <a:r>
              <a:rPr lang="fr-FR" sz="2400" dirty="0" smtClean="0"/>
              <a:t> d</a:t>
            </a:r>
            <a:r>
              <a:rPr lang="el-GR" sz="2400" dirty="0" smtClean="0"/>
              <a:t>τ</a:t>
            </a:r>
            <a:r>
              <a:rPr lang="fr-FR" sz="2400" dirty="0" smtClean="0"/>
              <a:t>/(1-</a:t>
            </a:r>
            <a:r>
              <a:rPr lang="el-GR" sz="2400" dirty="0" smtClean="0"/>
              <a:t>τ</a:t>
            </a:r>
            <a:r>
              <a:rPr lang="fr-FR" sz="2400" baseline="-25000" dirty="0" smtClean="0"/>
              <a:t>L</a:t>
            </a:r>
            <a:r>
              <a:rPr lang="fr-FR" sz="2400" dirty="0" smtClean="0"/>
              <a:t>)  </a:t>
            </a:r>
          </a:p>
          <a:p>
            <a:pPr>
              <a:buNone/>
            </a:pPr>
            <a:r>
              <a:rPr lang="fr-FR" sz="2400" dirty="0" smtClean="0"/>
              <a:t>I.e. </a:t>
            </a:r>
            <a:r>
              <a:rPr lang="fr-FR" sz="2400" dirty="0" err="1" smtClean="0"/>
              <a:t>dT</a:t>
            </a:r>
            <a:r>
              <a:rPr lang="fr-FR" sz="2400" dirty="0" smtClean="0"/>
              <a:t> = 0 ↔ </a:t>
            </a:r>
            <a:r>
              <a:rPr lang="el-GR" sz="2400" dirty="0" smtClean="0"/>
              <a:t>τ</a:t>
            </a:r>
            <a:r>
              <a:rPr lang="fr-FR" sz="2400" baseline="-25000" dirty="0" smtClean="0"/>
              <a:t>L</a:t>
            </a:r>
            <a:r>
              <a:rPr lang="fr-FR" sz="2400" dirty="0" smtClean="0"/>
              <a:t> = 1/(1+</a:t>
            </a:r>
            <a:r>
              <a:rPr lang="fr-FR" sz="2400" dirty="0" err="1" smtClean="0"/>
              <a:t>e</a:t>
            </a:r>
            <a:r>
              <a:rPr lang="fr-FR" sz="2400" baseline="-25000" dirty="0" err="1" smtClean="0"/>
              <a:t>L</a:t>
            </a:r>
            <a:r>
              <a:rPr lang="fr-FR" sz="2400" dirty="0" smtClean="0"/>
              <a:t>)  (= top of the </a:t>
            </a:r>
            <a:r>
              <a:rPr lang="fr-FR" sz="2400" dirty="0" err="1" smtClean="0"/>
              <a:t>Laffer</a:t>
            </a:r>
            <a:r>
              <a:rPr lang="fr-FR" sz="2400" dirty="0" smtClean="0"/>
              <a:t> </a:t>
            </a:r>
            <a:r>
              <a:rPr lang="fr-FR" sz="2400" dirty="0" err="1" smtClean="0"/>
              <a:t>curve</a:t>
            </a:r>
            <a:r>
              <a:rPr lang="fr-FR" sz="2400" dirty="0" smtClean="0"/>
              <a:t>)</a:t>
            </a:r>
          </a:p>
          <a:p>
            <a:r>
              <a:rPr lang="fr-FR" sz="2400" dirty="0" err="1" smtClean="0"/>
              <a:t>Same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capital </a:t>
            </a:r>
            <a:r>
              <a:rPr lang="fr-FR" sz="2400" dirty="0" err="1" smtClean="0"/>
              <a:t>tax</a:t>
            </a:r>
            <a:r>
              <a:rPr lang="el-GR" sz="2400" dirty="0" smtClean="0"/>
              <a:t> τ</a:t>
            </a:r>
            <a:r>
              <a:rPr lang="fr-FR" sz="2400" baseline="-25000" dirty="0" smtClean="0"/>
              <a:t>K</a:t>
            </a:r>
            <a:r>
              <a:rPr lang="fr-FR" sz="2400" dirty="0" smtClean="0"/>
              <a:t>. </a:t>
            </a:r>
            <a:r>
              <a:rPr lang="fr-FR" sz="2400" dirty="0" err="1" smtClean="0"/>
              <a:t>Definition</a:t>
            </a:r>
            <a:r>
              <a:rPr lang="fr-FR" sz="2400" dirty="0" smtClean="0"/>
              <a:t> of capital </a:t>
            </a:r>
            <a:r>
              <a:rPr lang="fr-FR" sz="2400" dirty="0" err="1" smtClean="0"/>
              <a:t>supply</a:t>
            </a:r>
            <a:r>
              <a:rPr lang="fr-FR" sz="2400" dirty="0" smtClean="0"/>
              <a:t> </a:t>
            </a:r>
            <a:r>
              <a:rPr lang="fr-FR" sz="2400" dirty="0" err="1" smtClean="0"/>
              <a:t>elasticity</a:t>
            </a:r>
            <a:r>
              <a:rPr lang="fr-FR" sz="2400" dirty="0" smtClean="0"/>
              <a:t> </a:t>
            </a:r>
            <a:r>
              <a:rPr lang="fr-FR" sz="2400" dirty="0" err="1" smtClean="0"/>
              <a:t>e</a:t>
            </a:r>
            <a:r>
              <a:rPr lang="fr-FR" sz="2400" baseline="-25000" dirty="0" err="1" smtClean="0"/>
              <a:t>K</a:t>
            </a:r>
            <a:r>
              <a:rPr lang="fr-FR" sz="2400" dirty="0" smtClean="0"/>
              <a:t> : if the net-of-</a:t>
            </a:r>
            <a:r>
              <a:rPr lang="fr-FR" sz="2400" dirty="0" err="1" smtClean="0"/>
              <a:t>tax</a:t>
            </a:r>
            <a:r>
              <a:rPr lang="fr-FR" sz="2400" dirty="0" smtClean="0"/>
              <a:t> rate of return (1-</a:t>
            </a:r>
            <a:r>
              <a:rPr lang="el-GR" sz="2400" dirty="0" smtClean="0"/>
              <a:t>τ</a:t>
            </a:r>
            <a:r>
              <a:rPr lang="fr-FR" sz="2400" baseline="-25000" dirty="0" smtClean="0"/>
              <a:t>K</a:t>
            </a:r>
            <a:r>
              <a:rPr lang="fr-FR" sz="2400" dirty="0" smtClean="0"/>
              <a:t>)r </a:t>
            </a:r>
            <a:r>
              <a:rPr lang="fr-FR" sz="2400" dirty="0" err="1" smtClean="0"/>
              <a:t>rises</a:t>
            </a:r>
            <a:r>
              <a:rPr lang="fr-FR" sz="2400" dirty="0" smtClean="0"/>
              <a:t> by 1%, </a:t>
            </a:r>
            <a:r>
              <a:rPr lang="fr-FR" sz="2400" dirty="0" err="1" smtClean="0"/>
              <a:t>then</a:t>
            </a:r>
            <a:r>
              <a:rPr lang="fr-FR" sz="2400" dirty="0" smtClean="0"/>
              <a:t> capital </a:t>
            </a:r>
            <a:r>
              <a:rPr lang="fr-FR" sz="2400" dirty="0" err="1" smtClean="0"/>
              <a:t>supply</a:t>
            </a:r>
            <a:r>
              <a:rPr lang="fr-FR" sz="2400" dirty="0" smtClean="0"/>
              <a:t> K (i.e. </a:t>
            </a:r>
            <a:r>
              <a:rPr lang="fr-FR" sz="2400" dirty="0" err="1" smtClean="0"/>
              <a:t>cumulated</a:t>
            </a:r>
            <a:r>
              <a:rPr lang="fr-FR" sz="2400" dirty="0" smtClean="0"/>
              <a:t> </a:t>
            </a:r>
            <a:r>
              <a:rPr lang="fr-FR" sz="2400" dirty="0" err="1" smtClean="0"/>
              <a:t>savings</a:t>
            </a:r>
            <a:r>
              <a:rPr lang="fr-FR" sz="2400" dirty="0" smtClean="0"/>
              <a:t>, </a:t>
            </a:r>
            <a:r>
              <a:rPr lang="fr-FR" sz="2400" dirty="0" err="1" smtClean="0"/>
              <a:t>inheritance</a:t>
            </a:r>
            <a:r>
              <a:rPr lang="fr-FR" sz="2400" dirty="0" smtClean="0"/>
              <a:t>, etc.) </a:t>
            </a:r>
            <a:r>
              <a:rPr lang="fr-FR" sz="2400" dirty="0" err="1" smtClean="0"/>
              <a:t>rises</a:t>
            </a:r>
            <a:r>
              <a:rPr lang="fr-FR" sz="2400" dirty="0" smtClean="0"/>
              <a:t> by </a:t>
            </a:r>
            <a:r>
              <a:rPr lang="fr-FR" sz="2400" dirty="0" err="1" smtClean="0"/>
              <a:t>e</a:t>
            </a:r>
            <a:r>
              <a:rPr lang="fr-FR" sz="2400" baseline="-25000" dirty="0" err="1" smtClean="0"/>
              <a:t>K</a:t>
            </a:r>
            <a:r>
              <a:rPr lang="fr-FR" sz="2400" dirty="0" smtClean="0"/>
              <a:t>% </a:t>
            </a:r>
          </a:p>
          <a:p>
            <a:r>
              <a:rPr lang="fr-FR" sz="2400" b="1" dirty="0" smtClean="0"/>
              <a:t>More on inverse-</a:t>
            </a:r>
            <a:r>
              <a:rPr lang="fr-FR" sz="2400" b="1" dirty="0" err="1" smtClean="0"/>
              <a:t>elasticity</a:t>
            </a:r>
            <a:r>
              <a:rPr lang="fr-FR" sz="2400" b="1" dirty="0" smtClean="0"/>
              <a:t> formulas in Lectures 2-7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6496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63272" cy="706090"/>
          </a:xfrm>
        </p:spPr>
        <p:txBody>
          <a:bodyPr>
            <a:noAutofit/>
          </a:bodyPr>
          <a:lstStyle/>
          <a:p>
            <a:r>
              <a:rPr lang="fr-FR" sz="3200" dirty="0" err="1" smtClean="0"/>
              <a:t>Tax</a:t>
            </a:r>
            <a:r>
              <a:rPr lang="fr-FR" sz="3200" dirty="0" smtClean="0"/>
              <a:t> incidence </a:t>
            </a:r>
            <a:r>
              <a:rPr lang="fr-FR" sz="3200" dirty="0" err="1" smtClean="0"/>
              <a:t>with</a:t>
            </a:r>
            <a:r>
              <a:rPr lang="fr-FR" sz="3200" dirty="0" smtClean="0"/>
              <a:t> capital-</a:t>
            </a:r>
            <a:r>
              <a:rPr lang="fr-FR" sz="3200" dirty="0" err="1" smtClean="0"/>
              <a:t>labor</a:t>
            </a:r>
            <a:r>
              <a:rPr lang="fr-FR" sz="3200" dirty="0" smtClean="0"/>
              <a:t> </a:t>
            </a:r>
            <a:r>
              <a:rPr lang="fr-FR" sz="3200" dirty="0" err="1" smtClean="0"/>
              <a:t>complementarity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:  </a:t>
            </a:r>
            <a:r>
              <a:rPr lang="fr-FR" sz="2800" b="1" dirty="0" smtClean="0"/>
              <a:t>Y =</a:t>
            </a:r>
            <a:r>
              <a:rPr lang="fr-FR" sz="2800" dirty="0" smtClean="0"/>
              <a:t> </a:t>
            </a:r>
            <a:r>
              <a:rPr lang="fr-FR" sz="2800" b="1" dirty="0" smtClean="0"/>
              <a:t>F(K,L) = K</a:t>
            </a:r>
            <a:r>
              <a:rPr lang="el-GR" sz="2800" b="1" baseline="30000" dirty="0" smtClean="0"/>
              <a:t>α</a:t>
            </a:r>
            <a:r>
              <a:rPr lang="fr-FR" sz="2800" b="1" dirty="0" smtClean="0"/>
              <a:t> L</a:t>
            </a:r>
            <a:r>
              <a:rPr lang="fr-FR" sz="2800" b="1" baseline="30000" dirty="0" smtClean="0"/>
              <a:t>1-</a:t>
            </a:r>
            <a:r>
              <a:rPr lang="el-GR" sz="2800" b="1" baseline="30000" dirty="0" smtClean="0"/>
              <a:t>α</a:t>
            </a:r>
            <a:endParaRPr lang="fr-FR" sz="2800" b="1" dirty="0" smtClean="0"/>
          </a:p>
          <a:p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perfect</a:t>
            </a:r>
            <a:r>
              <a:rPr lang="fr-FR" sz="2800" dirty="0" smtClean="0"/>
              <a:t> </a:t>
            </a:r>
            <a:r>
              <a:rPr lang="fr-FR" sz="2800" dirty="0" err="1" smtClean="0"/>
              <a:t>competition</a:t>
            </a:r>
            <a:r>
              <a:rPr lang="fr-FR" sz="2800" dirty="0" smtClean="0"/>
              <a:t>, </a:t>
            </a:r>
            <a:r>
              <a:rPr lang="fr-FR" sz="2800" dirty="0" err="1" smtClean="0"/>
              <a:t>wage</a:t>
            </a:r>
            <a:r>
              <a:rPr lang="fr-FR" sz="2800" dirty="0" smtClean="0"/>
              <a:t> rate = marginal </a:t>
            </a:r>
            <a:r>
              <a:rPr lang="fr-FR" sz="2800" dirty="0" err="1" smtClean="0"/>
              <a:t>product</a:t>
            </a:r>
            <a:r>
              <a:rPr lang="fr-FR" sz="2800" dirty="0" smtClean="0"/>
              <a:t> of </a:t>
            </a:r>
            <a:r>
              <a:rPr lang="fr-FR" sz="2800" dirty="0" err="1" smtClean="0"/>
              <a:t>labor</a:t>
            </a:r>
            <a:r>
              <a:rPr lang="fr-FR" sz="2800" dirty="0" smtClean="0"/>
              <a:t>, rate of return = marginal </a:t>
            </a:r>
            <a:r>
              <a:rPr lang="fr-FR" sz="2800" dirty="0" err="1" smtClean="0"/>
              <a:t>product</a:t>
            </a:r>
            <a:r>
              <a:rPr lang="fr-FR" sz="2800" dirty="0" smtClean="0"/>
              <a:t> of capital:    </a:t>
            </a:r>
          </a:p>
          <a:p>
            <a:pPr>
              <a:buNone/>
            </a:pPr>
            <a:r>
              <a:rPr lang="fr-FR" sz="2800" dirty="0" smtClean="0"/>
              <a:t>                 r = F</a:t>
            </a:r>
            <a:r>
              <a:rPr lang="fr-FR" sz="2800" baseline="-25000" dirty="0" smtClean="0"/>
              <a:t>K</a:t>
            </a:r>
            <a:r>
              <a:rPr lang="fr-FR" sz="2800" dirty="0" smtClean="0"/>
              <a:t> = </a:t>
            </a:r>
            <a:r>
              <a:rPr lang="el-GR" sz="2800" dirty="0" smtClean="0"/>
              <a:t>α</a:t>
            </a:r>
            <a:r>
              <a:rPr lang="fr-FR" sz="2800" dirty="0" smtClean="0"/>
              <a:t> K</a:t>
            </a:r>
            <a:r>
              <a:rPr lang="el-GR" sz="2800" baseline="30000" dirty="0" smtClean="0"/>
              <a:t>α</a:t>
            </a:r>
            <a:r>
              <a:rPr lang="fr-FR" sz="2800" baseline="30000" dirty="0" smtClean="0"/>
              <a:t>-1</a:t>
            </a:r>
            <a:r>
              <a:rPr lang="fr-FR" sz="2800" dirty="0" smtClean="0"/>
              <a:t> L</a:t>
            </a:r>
            <a:r>
              <a:rPr lang="fr-FR" sz="2800" baseline="30000" dirty="0" smtClean="0"/>
              <a:t>1-</a:t>
            </a:r>
            <a:r>
              <a:rPr lang="el-GR" sz="2800" baseline="30000" dirty="0" smtClean="0"/>
              <a:t>α </a:t>
            </a:r>
            <a:r>
              <a:rPr lang="fr-FR" sz="2800" baseline="30000" dirty="0" smtClean="0"/>
              <a:t>  </a:t>
            </a:r>
            <a:r>
              <a:rPr lang="fr-FR" sz="2800" dirty="0" smtClean="0"/>
              <a:t>and v = F</a:t>
            </a:r>
            <a:r>
              <a:rPr lang="fr-FR" sz="2800" baseline="-25000" dirty="0" smtClean="0"/>
              <a:t>L</a:t>
            </a:r>
            <a:r>
              <a:rPr lang="fr-FR" sz="2800" dirty="0" smtClean="0"/>
              <a:t> = (1-</a:t>
            </a:r>
            <a:r>
              <a:rPr lang="el-GR" sz="2800" dirty="0" smtClean="0"/>
              <a:t>α</a:t>
            </a:r>
            <a:r>
              <a:rPr lang="fr-FR" sz="2800" dirty="0" smtClean="0"/>
              <a:t>) K</a:t>
            </a:r>
            <a:r>
              <a:rPr lang="el-GR" sz="2800" baseline="30000" dirty="0" smtClean="0"/>
              <a:t>α</a:t>
            </a:r>
            <a:r>
              <a:rPr lang="fr-FR" sz="2800" dirty="0" smtClean="0"/>
              <a:t> L</a:t>
            </a:r>
            <a:r>
              <a:rPr lang="fr-FR" sz="2800" baseline="30000" dirty="0" smtClean="0"/>
              <a:t>-</a:t>
            </a:r>
            <a:r>
              <a:rPr lang="el-GR" sz="2800" baseline="30000" dirty="0" smtClean="0"/>
              <a:t>α</a:t>
            </a:r>
            <a:r>
              <a:rPr lang="fr-FR" sz="2800" dirty="0" smtClean="0"/>
              <a:t> </a:t>
            </a:r>
          </a:p>
          <a:p>
            <a:r>
              <a:rPr lang="fr-FR" sz="2800" dirty="0" err="1" smtClean="0"/>
              <a:t>Therefore</a:t>
            </a:r>
            <a:r>
              <a:rPr lang="fr-FR" sz="2800" dirty="0" smtClean="0"/>
              <a:t>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Y</a:t>
            </a:r>
            <a:r>
              <a:rPr lang="fr-FR" sz="2800" baseline="-25000" dirty="0" smtClean="0"/>
              <a:t>K</a:t>
            </a:r>
            <a:r>
              <a:rPr lang="fr-FR" sz="2800" dirty="0" smtClean="0"/>
              <a:t> = r K = </a:t>
            </a:r>
            <a:r>
              <a:rPr lang="el-GR" sz="2800" dirty="0" smtClean="0"/>
              <a:t>α </a:t>
            </a:r>
            <a:r>
              <a:rPr lang="fr-FR" sz="2800" dirty="0" smtClean="0"/>
              <a:t>Y </a:t>
            </a:r>
          </a:p>
          <a:p>
            <a:pPr>
              <a:buNone/>
            </a:pPr>
            <a:r>
              <a:rPr lang="fr-FR" sz="2800" dirty="0" smtClean="0"/>
              <a:t>    &amp; </a:t>
            </a:r>
            <a:r>
              <a:rPr lang="fr-FR" sz="2800" dirty="0" err="1" smtClean="0"/>
              <a:t>labor</a:t>
            </a:r>
            <a:r>
              <a:rPr lang="fr-FR" sz="2800" dirty="0" smtClean="0"/>
              <a:t>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Y</a:t>
            </a:r>
            <a:r>
              <a:rPr lang="fr-FR" sz="2800" baseline="-25000" dirty="0" smtClean="0"/>
              <a:t>L</a:t>
            </a:r>
            <a:r>
              <a:rPr lang="fr-FR" sz="2800" dirty="0" smtClean="0"/>
              <a:t> = v L = (1-</a:t>
            </a:r>
            <a:r>
              <a:rPr lang="el-GR" sz="2800" dirty="0" smtClean="0"/>
              <a:t>α</a:t>
            </a:r>
            <a:r>
              <a:rPr lang="fr-FR" sz="2800" dirty="0" smtClean="0"/>
              <a:t>)</a:t>
            </a:r>
            <a:r>
              <a:rPr lang="el-GR" sz="2800" dirty="0" smtClean="0"/>
              <a:t> </a:t>
            </a:r>
            <a:r>
              <a:rPr lang="fr-FR" sz="2800" dirty="0" smtClean="0"/>
              <a:t>Y  </a:t>
            </a:r>
          </a:p>
          <a:p>
            <a:r>
              <a:rPr lang="fr-FR" sz="2800" dirty="0" smtClean="0"/>
              <a:t>I.e. capital &amp; </a:t>
            </a:r>
            <a:r>
              <a:rPr lang="fr-FR" sz="2800" dirty="0" err="1" smtClean="0"/>
              <a:t>labor</a:t>
            </a:r>
            <a:r>
              <a:rPr lang="fr-FR" sz="2800" dirty="0" smtClean="0"/>
              <a:t> </a:t>
            </a:r>
            <a:r>
              <a:rPr lang="fr-FR" sz="2800" dirty="0" err="1" smtClean="0"/>
              <a:t>shares</a:t>
            </a:r>
            <a:r>
              <a:rPr lang="fr-FR" sz="2800" dirty="0" smtClean="0"/>
              <a:t> are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r>
              <a:rPr lang="fr-FR" sz="2800" dirty="0" smtClean="0"/>
              <a:t> (</a:t>
            </a:r>
            <a:r>
              <a:rPr lang="fr-FR" sz="2800" dirty="0" err="1" smtClean="0"/>
              <a:t>say</a:t>
            </a:r>
            <a:r>
              <a:rPr lang="fr-FR" sz="2800" dirty="0" smtClean="0"/>
              <a:t>,</a:t>
            </a:r>
            <a:r>
              <a:rPr lang="el-GR" sz="2800" dirty="0" smtClean="0"/>
              <a:t> α</a:t>
            </a:r>
            <a:r>
              <a:rPr lang="fr-FR" sz="2800" dirty="0" smtClean="0"/>
              <a:t>=30%, 1-</a:t>
            </a:r>
            <a:r>
              <a:rPr lang="el-GR" sz="2800" dirty="0" smtClean="0"/>
              <a:t>α</a:t>
            </a:r>
            <a:r>
              <a:rPr lang="fr-FR" sz="2800" dirty="0" smtClean="0"/>
              <a:t>=70%) and do not </a:t>
            </a:r>
            <a:r>
              <a:rPr lang="fr-FR" sz="2800" dirty="0" err="1" smtClean="0"/>
              <a:t>depend</a:t>
            </a:r>
            <a:r>
              <a:rPr lang="fr-FR" sz="2800" dirty="0" smtClean="0"/>
              <a:t> on </a:t>
            </a:r>
            <a:r>
              <a:rPr lang="fr-FR" sz="2800" dirty="0" err="1" smtClean="0"/>
              <a:t>quantities</a:t>
            </a:r>
            <a:r>
              <a:rPr lang="fr-FR" sz="2800" dirty="0" smtClean="0"/>
              <a:t> K, L</a:t>
            </a:r>
          </a:p>
          <a:p>
            <a:r>
              <a:rPr lang="fr-FR" sz="2800" dirty="0" smtClean="0"/>
              <a:t>Intuition: Cobb-Douglas ↔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K &amp; 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exactly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to 1 </a:t>
            </a:r>
          </a:p>
          <a:p>
            <a:r>
              <a:rPr lang="fr-FR" sz="2800" dirty="0" smtClean="0"/>
              <a:t>I.e. if v/r </a:t>
            </a:r>
            <a:r>
              <a:rPr lang="fr-FR" sz="2800" dirty="0" err="1" smtClean="0"/>
              <a:t>rises</a:t>
            </a:r>
            <a:r>
              <a:rPr lang="fr-FR" sz="2800" dirty="0" smtClean="0"/>
              <a:t> by 1%, K/L=</a:t>
            </a:r>
            <a:r>
              <a:rPr lang="el-GR" sz="2800" dirty="0" smtClean="0"/>
              <a:t>α</a:t>
            </a:r>
            <a:r>
              <a:rPr lang="fr-FR" sz="2800" dirty="0" smtClean="0"/>
              <a:t>/(1-</a:t>
            </a:r>
            <a:r>
              <a:rPr lang="el-GR" sz="2800" dirty="0" smtClean="0"/>
              <a:t>α</a:t>
            </a:r>
            <a:r>
              <a:rPr lang="fr-FR" sz="2800" dirty="0" smtClean="0"/>
              <a:t>) v/r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rises</a:t>
            </a:r>
            <a:r>
              <a:rPr lang="fr-FR" sz="2800" dirty="0" smtClean="0"/>
              <a:t> by 1%. So the </a:t>
            </a:r>
            <a:r>
              <a:rPr lang="fr-FR" sz="2800" dirty="0" err="1" smtClean="0"/>
              <a:t>quantity</a:t>
            </a:r>
            <a:r>
              <a:rPr lang="fr-FR" sz="2800" dirty="0" smtClean="0"/>
              <a:t> </a:t>
            </a:r>
            <a:r>
              <a:rPr lang="fr-FR" sz="2800" dirty="0" err="1" smtClean="0"/>
              <a:t>response</a:t>
            </a:r>
            <a:r>
              <a:rPr lang="fr-FR" sz="2800" dirty="0" smtClean="0"/>
              <a:t> </a:t>
            </a:r>
            <a:r>
              <a:rPr lang="fr-FR" sz="2800" dirty="0" err="1" smtClean="0"/>
              <a:t>exactly</a:t>
            </a:r>
            <a:r>
              <a:rPr lang="fr-FR" sz="2800" dirty="0" smtClean="0"/>
              <a:t> offsets the change in </a:t>
            </a:r>
            <a:r>
              <a:rPr lang="fr-FR" sz="2800" dirty="0" err="1" smtClean="0"/>
              <a:t>prices</a:t>
            </a:r>
            <a:r>
              <a:rPr lang="fr-FR" sz="2800" dirty="0" smtClean="0"/>
              <a:t>: if </a:t>
            </a:r>
            <a:r>
              <a:rPr lang="fr-FR" sz="2800" dirty="0" err="1" smtClean="0"/>
              <a:t>wages</a:t>
            </a:r>
            <a:r>
              <a:rPr lang="fr-FR" sz="2800" dirty="0" smtClean="0"/>
              <a:t> ↑by 1%, </a:t>
            </a:r>
            <a:r>
              <a:rPr lang="fr-FR" sz="2800" dirty="0" err="1" smtClean="0"/>
              <a:t>then</a:t>
            </a:r>
            <a:r>
              <a:rPr lang="fr-FR" sz="2800" dirty="0" smtClean="0"/>
              <a:t> </a:t>
            </a:r>
            <a:r>
              <a:rPr lang="fr-FR" sz="2800" dirty="0" err="1" smtClean="0"/>
              <a:t>firms</a:t>
            </a:r>
            <a:r>
              <a:rPr lang="fr-FR" sz="2800" dirty="0" smtClean="0"/>
              <a:t> use 1% </a:t>
            </a:r>
            <a:r>
              <a:rPr lang="fr-FR" sz="2800" dirty="0" err="1" smtClean="0"/>
              <a:t>less</a:t>
            </a:r>
            <a:r>
              <a:rPr lang="fr-FR" sz="2800" dirty="0" smtClean="0"/>
              <a:t> </a:t>
            </a:r>
            <a:r>
              <a:rPr lang="fr-FR" sz="2800" dirty="0" err="1" smtClean="0"/>
              <a:t>labor</a:t>
            </a:r>
            <a:r>
              <a:rPr lang="fr-FR" sz="2800" dirty="0" smtClean="0"/>
              <a:t>, </a:t>
            </a:r>
            <a:r>
              <a:rPr lang="fr-FR" sz="2800" dirty="0" err="1" smtClean="0"/>
              <a:t>so</a:t>
            </a:r>
            <a:r>
              <a:rPr lang="fr-FR" sz="2800" dirty="0" smtClean="0"/>
              <a:t>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labor</a:t>
            </a:r>
            <a:r>
              <a:rPr lang="fr-FR" sz="2800" dirty="0" smtClean="0"/>
              <a:t> </a:t>
            </a:r>
            <a:r>
              <a:rPr lang="fr-FR" sz="2800" dirty="0" err="1" smtClean="0"/>
              <a:t>share</a:t>
            </a:r>
            <a:r>
              <a:rPr lang="fr-FR" sz="2800" dirty="0" smtClean="0"/>
              <a:t> in total output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the </a:t>
            </a:r>
            <a:r>
              <a:rPr lang="fr-FR" sz="2800" dirty="0" err="1" smtClean="0"/>
              <a:t>same</a:t>
            </a:r>
            <a:r>
              <a:rPr lang="fr-FR" sz="2800" dirty="0" smtClean="0"/>
              <a:t> as </a:t>
            </a:r>
            <a:r>
              <a:rPr lang="fr-FR" sz="2800" dirty="0" err="1" smtClean="0"/>
              <a:t>before</a:t>
            </a:r>
            <a:endParaRPr lang="fr-FR" sz="28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8399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6247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fr-FR" sz="2400" dirty="0" smtClean="0"/>
          </a:p>
          <a:p>
            <a:r>
              <a:rPr lang="fr-FR" sz="2600" dirty="0" smtClean="0"/>
              <a:t>Assume </a:t>
            </a:r>
            <a:r>
              <a:rPr lang="el-GR" sz="2600" dirty="0" smtClean="0"/>
              <a:t>τ</a:t>
            </a:r>
            <a:r>
              <a:rPr lang="fr-FR" sz="2600" baseline="-25000" dirty="0" smtClean="0"/>
              <a:t>L</a:t>
            </a:r>
            <a:r>
              <a:rPr lang="fr-FR" sz="2600" dirty="0" smtClean="0"/>
              <a:t> → </a:t>
            </a:r>
            <a:r>
              <a:rPr lang="el-GR" sz="2600" dirty="0" smtClean="0"/>
              <a:t>τ</a:t>
            </a:r>
            <a:r>
              <a:rPr lang="fr-FR" sz="2600" baseline="-25000" dirty="0" smtClean="0"/>
              <a:t>L</a:t>
            </a:r>
            <a:r>
              <a:rPr lang="fr-FR" sz="2600" dirty="0" smtClean="0"/>
              <a:t>+d</a:t>
            </a:r>
            <a:r>
              <a:rPr lang="el-GR" sz="2600" dirty="0" smtClean="0"/>
              <a:t>τ</a:t>
            </a:r>
            <a:r>
              <a:rPr lang="fr-FR" sz="2600" dirty="0" smtClean="0"/>
              <a:t>. </a:t>
            </a:r>
            <a:r>
              <a:rPr lang="fr-FR" sz="2600" dirty="0" err="1" smtClean="0"/>
              <a:t>Then</a:t>
            </a:r>
            <a:r>
              <a:rPr lang="fr-FR" sz="2600" dirty="0" smtClean="0"/>
              <a:t>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supply</a:t>
            </a:r>
            <a:r>
              <a:rPr lang="fr-FR" sz="2600" dirty="0" smtClean="0"/>
              <a:t> drops by </a:t>
            </a:r>
            <a:r>
              <a:rPr lang="fr-FR" sz="2600" dirty="0" err="1" smtClean="0"/>
              <a:t>dL</a:t>
            </a:r>
            <a:r>
              <a:rPr lang="fr-FR" sz="2600" dirty="0" smtClean="0"/>
              <a:t>/L=- </a:t>
            </a:r>
            <a:r>
              <a:rPr lang="fr-FR" sz="2600" dirty="0" err="1" smtClean="0"/>
              <a:t>e</a:t>
            </a:r>
            <a:r>
              <a:rPr lang="fr-FR" sz="2600" baseline="-25000" dirty="0" err="1" smtClean="0"/>
              <a:t>L</a:t>
            </a:r>
            <a:r>
              <a:rPr lang="fr-FR" sz="2600" dirty="0" smtClean="0"/>
              <a:t> d</a:t>
            </a:r>
            <a:r>
              <a:rPr lang="el-GR" sz="2600" dirty="0" smtClean="0"/>
              <a:t>τ</a:t>
            </a:r>
            <a:r>
              <a:rPr lang="fr-FR" sz="2600" dirty="0" smtClean="0"/>
              <a:t>/(1-</a:t>
            </a:r>
            <a:r>
              <a:rPr lang="el-GR" sz="2600" dirty="0" smtClean="0"/>
              <a:t>τ</a:t>
            </a:r>
            <a:r>
              <a:rPr lang="fr-FR" sz="2600" baseline="-25000" dirty="0" smtClean="0"/>
              <a:t>L</a:t>
            </a:r>
            <a:r>
              <a:rPr lang="fr-FR" sz="2600" dirty="0" smtClean="0"/>
              <a:t>)  </a:t>
            </a:r>
          </a:p>
          <a:p>
            <a:r>
              <a:rPr lang="fr-FR" sz="2600" dirty="0" smtClean="0"/>
              <a:t>This in </a:t>
            </a:r>
            <a:r>
              <a:rPr lang="fr-FR" sz="2600" dirty="0" err="1" smtClean="0"/>
              <a:t>turn</a:t>
            </a:r>
            <a:r>
              <a:rPr lang="fr-FR" sz="2600" dirty="0" smtClean="0"/>
              <a:t> </a:t>
            </a:r>
            <a:r>
              <a:rPr lang="fr-FR" sz="2600" dirty="0" err="1" smtClean="0"/>
              <a:t>raises</a:t>
            </a:r>
            <a:r>
              <a:rPr lang="fr-FR" sz="2600" dirty="0" smtClean="0"/>
              <a:t> v by </a:t>
            </a:r>
            <a:r>
              <a:rPr lang="fr-FR" sz="2600" dirty="0" err="1" smtClean="0"/>
              <a:t>dv</a:t>
            </a:r>
            <a:r>
              <a:rPr lang="fr-FR" sz="2600" dirty="0" smtClean="0"/>
              <a:t> &amp; </a:t>
            </a:r>
            <a:r>
              <a:rPr lang="fr-FR" sz="2600" dirty="0" err="1" smtClean="0"/>
              <a:t>reduces</a:t>
            </a:r>
            <a:r>
              <a:rPr lang="fr-FR" sz="2600" dirty="0" smtClean="0"/>
              <a:t> r by </a:t>
            </a:r>
            <a:r>
              <a:rPr lang="fr-FR" sz="2600" dirty="0" err="1" smtClean="0"/>
              <a:t>dr</a:t>
            </a:r>
            <a:r>
              <a:rPr lang="fr-FR" sz="2600" dirty="0" smtClean="0"/>
              <a:t> and K by </a:t>
            </a:r>
            <a:r>
              <a:rPr lang="fr-FR" sz="2600" dirty="0" err="1" smtClean="0"/>
              <a:t>dK</a:t>
            </a:r>
            <a:r>
              <a:rPr lang="fr-FR" sz="2600" dirty="0" smtClean="0"/>
              <a:t>.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equilibrium</a:t>
            </a:r>
            <a:r>
              <a:rPr lang="fr-FR" sz="2600" dirty="0" smtClean="0"/>
              <a:t>: </a:t>
            </a:r>
            <a:r>
              <a:rPr lang="fr-FR" sz="2600" dirty="0" err="1" smtClean="0"/>
              <a:t>dv</a:t>
            </a:r>
            <a:r>
              <a:rPr lang="fr-FR" sz="2600" dirty="0" smtClean="0"/>
              <a:t>/v = </a:t>
            </a:r>
            <a:r>
              <a:rPr lang="el-GR" sz="2600" dirty="0" smtClean="0"/>
              <a:t>α</a:t>
            </a:r>
            <a:r>
              <a:rPr lang="fr-FR" sz="2600" dirty="0" smtClean="0"/>
              <a:t> (</a:t>
            </a:r>
            <a:r>
              <a:rPr lang="fr-FR" sz="2600" dirty="0" err="1" smtClean="0"/>
              <a:t>dK</a:t>
            </a:r>
            <a:r>
              <a:rPr lang="fr-FR" sz="2600" dirty="0" smtClean="0"/>
              <a:t>/K – </a:t>
            </a:r>
            <a:r>
              <a:rPr lang="fr-FR" sz="2600" dirty="0" err="1" smtClean="0"/>
              <a:t>dL</a:t>
            </a:r>
            <a:r>
              <a:rPr lang="fr-FR" sz="2600" dirty="0" smtClean="0"/>
              <a:t>/L), </a:t>
            </a:r>
            <a:r>
              <a:rPr lang="fr-FR" sz="2600" dirty="0" err="1" smtClean="0"/>
              <a:t>dr</a:t>
            </a:r>
            <a:r>
              <a:rPr lang="fr-FR" sz="2600" dirty="0" smtClean="0"/>
              <a:t>/r = (1-</a:t>
            </a:r>
            <a:r>
              <a:rPr lang="el-GR" sz="2600" dirty="0" smtClean="0"/>
              <a:t>α</a:t>
            </a:r>
            <a:r>
              <a:rPr lang="fr-FR" sz="2600" dirty="0" smtClean="0"/>
              <a:t>) (</a:t>
            </a:r>
            <a:r>
              <a:rPr lang="fr-FR" sz="2600" dirty="0" err="1" smtClean="0"/>
              <a:t>dL</a:t>
            </a:r>
            <a:r>
              <a:rPr lang="fr-FR" sz="2600" dirty="0" smtClean="0"/>
              <a:t>/L – </a:t>
            </a:r>
            <a:r>
              <a:rPr lang="fr-FR" sz="2600" dirty="0" err="1" smtClean="0"/>
              <a:t>dK</a:t>
            </a:r>
            <a:r>
              <a:rPr lang="fr-FR" sz="2600" dirty="0" smtClean="0"/>
              <a:t>/K)</a:t>
            </a:r>
          </a:p>
          <a:p>
            <a:pPr>
              <a:buNone/>
            </a:pPr>
            <a:r>
              <a:rPr lang="fr-FR" sz="2600" dirty="0" smtClean="0"/>
              <a:t>                     </a:t>
            </a:r>
            <a:r>
              <a:rPr lang="fr-FR" sz="2600" dirty="0" err="1" smtClean="0"/>
              <a:t>dL</a:t>
            </a:r>
            <a:r>
              <a:rPr lang="fr-FR" sz="2600" dirty="0" smtClean="0"/>
              <a:t>/L = - </a:t>
            </a:r>
            <a:r>
              <a:rPr lang="fr-FR" sz="2600" dirty="0" err="1" smtClean="0"/>
              <a:t>e</a:t>
            </a:r>
            <a:r>
              <a:rPr lang="fr-FR" sz="2600" baseline="-25000" dirty="0" err="1" smtClean="0"/>
              <a:t>L</a:t>
            </a:r>
            <a:r>
              <a:rPr lang="fr-FR" sz="2600" dirty="0" smtClean="0"/>
              <a:t> [d</a:t>
            </a:r>
            <a:r>
              <a:rPr lang="el-GR" sz="2600" dirty="0" smtClean="0"/>
              <a:t>τ</a:t>
            </a:r>
            <a:r>
              <a:rPr lang="fr-FR" sz="2600" dirty="0" smtClean="0"/>
              <a:t>/(1-</a:t>
            </a:r>
            <a:r>
              <a:rPr lang="el-GR" sz="2600" dirty="0" smtClean="0"/>
              <a:t>τ</a:t>
            </a:r>
            <a:r>
              <a:rPr lang="fr-FR" sz="2600" baseline="-25000" dirty="0" smtClean="0"/>
              <a:t>L</a:t>
            </a:r>
            <a:r>
              <a:rPr lang="fr-FR" sz="2600" dirty="0" smtClean="0"/>
              <a:t>) – </a:t>
            </a:r>
            <a:r>
              <a:rPr lang="fr-FR" sz="2600" dirty="0" err="1" smtClean="0"/>
              <a:t>dv</a:t>
            </a:r>
            <a:r>
              <a:rPr lang="fr-FR" sz="2600" dirty="0" smtClean="0"/>
              <a:t>/v] , </a:t>
            </a:r>
            <a:r>
              <a:rPr lang="fr-FR" sz="2600" dirty="0" err="1" smtClean="0"/>
              <a:t>dK</a:t>
            </a:r>
            <a:r>
              <a:rPr lang="fr-FR" sz="2600" dirty="0" smtClean="0"/>
              <a:t>/K = </a:t>
            </a:r>
            <a:r>
              <a:rPr lang="fr-FR" sz="2600" dirty="0" err="1" smtClean="0"/>
              <a:t>e</a:t>
            </a:r>
            <a:r>
              <a:rPr lang="fr-FR" sz="2600" baseline="-25000" dirty="0" err="1" smtClean="0"/>
              <a:t>K</a:t>
            </a:r>
            <a:r>
              <a:rPr lang="fr-FR" sz="2600" dirty="0" smtClean="0"/>
              <a:t> </a:t>
            </a:r>
            <a:r>
              <a:rPr lang="fr-FR" sz="2600" dirty="0" err="1" smtClean="0"/>
              <a:t>dr</a:t>
            </a:r>
            <a:r>
              <a:rPr lang="fr-FR" sz="2600" dirty="0" smtClean="0"/>
              <a:t>/r</a:t>
            </a:r>
          </a:p>
          <a:p>
            <a:pPr>
              <a:buNone/>
            </a:pPr>
            <a:r>
              <a:rPr lang="fr-FR" sz="2600" dirty="0" smtClean="0"/>
              <a:t>    → </a:t>
            </a:r>
            <a:r>
              <a:rPr lang="fr-FR" sz="2600" dirty="0" err="1" smtClean="0"/>
              <a:t>dv</a:t>
            </a:r>
            <a:r>
              <a:rPr lang="fr-FR" sz="2600" dirty="0" smtClean="0"/>
              <a:t>/v = </a:t>
            </a:r>
            <a:r>
              <a:rPr lang="el-GR" sz="2600" dirty="0" smtClean="0"/>
              <a:t>α</a:t>
            </a:r>
            <a:r>
              <a:rPr lang="fr-FR" sz="2600" dirty="0" err="1" smtClean="0"/>
              <a:t>e</a:t>
            </a:r>
            <a:r>
              <a:rPr lang="fr-FR" sz="2600" baseline="-25000" dirty="0" err="1" smtClean="0"/>
              <a:t>L</a:t>
            </a:r>
            <a:r>
              <a:rPr lang="fr-FR" sz="2600" dirty="0" smtClean="0"/>
              <a:t>/[1+</a:t>
            </a:r>
            <a:r>
              <a:rPr lang="el-GR" sz="2600" dirty="0" smtClean="0"/>
              <a:t>α</a:t>
            </a:r>
            <a:r>
              <a:rPr lang="fr-FR" sz="2600" dirty="0" err="1" smtClean="0"/>
              <a:t>e</a:t>
            </a:r>
            <a:r>
              <a:rPr lang="fr-FR" sz="2600" baseline="-25000" dirty="0" err="1" smtClean="0"/>
              <a:t>L</a:t>
            </a:r>
            <a:r>
              <a:rPr lang="fr-FR" sz="2600" dirty="0" smtClean="0"/>
              <a:t>+(1-</a:t>
            </a:r>
            <a:r>
              <a:rPr lang="el-GR" sz="2600" dirty="0" smtClean="0"/>
              <a:t>α</a:t>
            </a:r>
            <a:r>
              <a:rPr lang="fr-FR" sz="2600" dirty="0" smtClean="0"/>
              <a:t>)</a:t>
            </a:r>
            <a:r>
              <a:rPr lang="fr-FR" sz="2600" dirty="0" err="1" smtClean="0"/>
              <a:t>e</a:t>
            </a:r>
            <a:r>
              <a:rPr lang="fr-FR" sz="2600" baseline="-25000" dirty="0" err="1" smtClean="0"/>
              <a:t>K</a:t>
            </a:r>
            <a:r>
              <a:rPr lang="fr-FR" sz="2600" dirty="0" smtClean="0"/>
              <a:t>]   d</a:t>
            </a:r>
            <a:r>
              <a:rPr lang="el-GR" sz="2600" dirty="0" smtClean="0"/>
              <a:t>τ</a:t>
            </a:r>
            <a:r>
              <a:rPr lang="fr-FR" sz="2600" dirty="0" smtClean="0"/>
              <a:t>/(1-</a:t>
            </a:r>
            <a:r>
              <a:rPr lang="el-GR" sz="2600" dirty="0" smtClean="0"/>
              <a:t>τ</a:t>
            </a:r>
            <a:r>
              <a:rPr lang="fr-FR" sz="2600" baseline="-25000" dirty="0" smtClean="0"/>
              <a:t>L</a:t>
            </a:r>
            <a:r>
              <a:rPr lang="fr-FR" sz="2600" dirty="0" smtClean="0"/>
              <a:t>)</a:t>
            </a:r>
          </a:p>
          <a:p>
            <a:pPr>
              <a:buNone/>
            </a:pPr>
            <a:r>
              <a:rPr lang="fr-FR" sz="2600" dirty="0" smtClean="0"/>
              <a:t>         </a:t>
            </a:r>
            <a:r>
              <a:rPr lang="fr-FR" sz="2600" dirty="0" err="1" smtClean="0"/>
              <a:t>dr</a:t>
            </a:r>
            <a:r>
              <a:rPr lang="fr-FR" sz="2600" dirty="0" smtClean="0"/>
              <a:t>/r = -(1-</a:t>
            </a:r>
            <a:r>
              <a:rPr lang="el-GR" sz="2600" dirty="0" smtClean="0"/>
              <a:t>α</a:t>
            </a:r>
            <a:r>
              <a:rPr lang="fr-FR" sz="2600" dirty="0" smtClean="0"/>
              <a:t>)</a:t>
            </a:r>
            <a:r>
              <a:rPr lang="fr-FR" sz="2600" dirty="0" err="1" smtClean="0"/>
              <a:t>e</a:t>
            </a:r>
            <a:r>
              <a:rPr lang="fr-FR" sz="2600" baseline="-25000" dirty="0" err="1" smtClean="0"/>
              <a:t>L</a:t>
            </a:r>
            <a:r>
              <a:rPr lang="fr-FR" sz="2600" dirty="0" smtClean="0"/>
              <a:t>/[1+</a:t>
            </a:r>
            <a:r>
              <a:rPr lang="el-GR" sz="2600" dirty="0" smtClean="0"/>
              <a:t>α</a:t>
            </a:r>
            <a:r>
              <a:rPr lang="fr-FR" sz="2600" dirty="0" err="1" smtClean="0"/>
              <a:t>e</a:t>
            </a:r>
            <a:r>
              <a:rPr lang="fr-FR" sz="2600" baseline="-25000" dirty="0" err="1" smtClean="0"/>
              <a:t>L</a:t>
            </a:r>
            <a:r>
              <a:rPr lang="fr-FR" sz="2600" dirty="0" smtClean="0"/>
              <a:t>+(1-</a:t>
            </a:r>
            <a:r>
              <a:rPr lang="el-GR" sz="2600" dirty="0" smtClean="0"/>
              <a:t>α</a:t>
            </a:r>
            <a:r>
              <a:rPr lang="fr-FR" sz="2600" dirty="0" smtClean="0"/>
              <a:t>)</a:t>
            </a:r>
            <a:r>
              <a:rPr lang="fr-FR" sz="2600" dirty="0" err="1" smtClean="0"/>
              <a:t>e</a:t>
            </a:r>
            <a:r>
              <a:rPr lang="fr-FR" sz="2600" baseline="-25000" dirty="0" err="1" smtClean="0"/>
              <a:t>K</a:t>
            </a:r>
            <a:r>
              <a:rPr lang="fr-FR" sz="2600" dirty="0" smtClean="0"/>
              <a:t>]   d</a:t>
            </a:r>
            <a:r>
              <a:rPr lang="el-GR" sz="2600" dirty="0" smtClean="0"/>
              <a:t>τ</a:t>
            </a:r>
            <a:r>
              <a:rPr lang="fr-FR" sz="2600" dirty="0" smtClean="0"/>
              <a:t>/(1-</a:t>
            </a:r>
            <a:r>
              <a:rPr lang="el-GR" sz="2600" dirty="0" smtClean="0"/>
              <a:t>τ</a:t>
            </a:r>
            <a:r>
              <a:rPr lang="fr-FR" sz="2600" baseline="-25000" dirty="0" smtClean="0"/>
              <a:t>L</a:t>
            </a:r>
            <a:r>
              <a:rPr lang="fr-FR" sz="2600" dirty="0" smtClean="0"/>
              <a:t>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Assume </a:t>
            </a:r>
            <a:r>
              <a:rPr lang="fr-FR" sz="2600" dirty="0" err="1" smtClean="0"/>
              <a:t>e</a:t>
            </a:r>
            <a:r>
              <a:rPr lang="fr-FR" sz="2600" baseline="-25000" dirty="0" err="1" smtClean="0"/>
              <a:t>L</a:t>
            </a:r>
            <a:r>
              <a:rPr lang="fr-FR" sz="2600" dirty="0" smtClean="0"/>
              <a:t>=0 (or </a:t>
            </a:r>
            <a:r>
              <a:rPr lang="fr-FR" sz="2600" dirty="0" err="1" smtClean="0"/>
              <a:t>e</a:t>
            </a:r>
            <a:r>
              <a:rPr lang="fr-FR" sz="2600" baseline="-25000" dirty="0" err="1" smtClean="0"/>
              <a:t>L</a:t>
            </a:r>
            <a:r>
              <a:rPr lang="fr-FR" sz="2600" dirty="0" smtClean="0"/>
              <a:t> </a:t>
            </a:r>
            <a:r>
              <a:rPr lang="fr-FR" sz="2600" dirty="0" err="1" smtClean="0"/>
              <a:t>infinitely</a:t>
            </a:r>
            <a:r>
              <a:rPr lang="fr-FR" sz="2600" dirty="0" smtClean="0"/>
              <a:t> </a:t>
            </a:r>
            <a:r>
              <a:rPr lang="fr-FR" sz="2600" dirty="0" err="1" smtClean="0"/>
              <a:t>small</a:t>
            </a:r>
            <a:r>
              <a:rPr lang="fr-FR" sz="2600" dirty="0" smtClean="0"/>
              <a:t> as </a:t>
            </a:r>
            <a:r>
              <a:rPr lang="fr-FR" sz="2600" dirty="0" err="1" smtClean="0"/>
              <a:t>compared</a:t>
            </a:r>
            <a:r>
              <a:rPr lang="fr-FR" sz="2600" dirty="0" smtClean="0"/>
              <a:t> to </a:t>
            </a:r>
            <a:r>
              <a:rPr lang="fr-FR" sz="2600" dirty="0" err="1" smtClean="0"/>
              <a:t>e</a:t>
            </a:r>
            <a:r>
              <a:rPr lang="fr-FR" sz="2600" baseline="-25000" dirty="0" err="1" smtClean="0"/>
              <a:t>K</a:t>
            </a:r>
            <a:r>
              <a:rPr lang="fr-FR" sz="2600" dirty="0" smtClean="0"/>
              <a:t>). </a:t>
            </a:r>
          </a:p>
          <a:p>
            <a:pPr>
              <a:buNone/>
            </a:pPr>
            <a:r>
              <a:rPr lang="fr-FR" sz="2600" dirty="0" err="1" smtClean="0"/>
              <a:t>Then</a:t>
            </a:r>
            <a:r>
              <a:rPr lang="fr-FR" sz="2600" dirty="0" smtClean="0"/>
              <a:t> </a:t>
            </a:r>
            <a:r>
              <a:rPr lang="fr-FR" sz="2600" dirty="0" err="1" smtClean="0"/>
              <a:t>dv</a:t>
            </a:r>
            <a:r>
              <a:rPr lang="fr-FR" sz="2600" dirty="0" smtClean="0"/>
              <a:t>/v = 0. Labor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entirely</a:t>
            </a:r>
            <a:r>
              <a:rPr lang="fr-FR" sz="2600" dirty="0" smtClean="0"/>
              <a:t> </a:t>
            </a:r>
            <a:r>
              <a:rPr lang="fr-FR" sz="2600" dirty="0" err="1" smtClean="0"/>
              <a:t>paid</a:t>
            </a:r>
            <a:r>
              <a:rPr lang="fr-FR" sz="2600" dirty="0" smtClean="0"/>
              <a:t> for </a:t>
            </a:r>
            <a:r>
              <a:rPr lang="fr-FR" sz="2600" dirty="0" err="1" smtClean="0"/>
              <a:t>labor</a:t>
            </a:r>
            <a:r>
              <a:rPr lang="fr-FR" sz="2600" dirty="0" smtClean="0"/>
              <a:t>.</a:t>
            </a:r>
          </a:p>
          <a:p>
            <a:r>
              <a:rPr lang="fr-FR" sz="2600" dirty="0" smtClean="0"/>
              <a:t>Assume </a:t>
            </a:r>
            <a:r>
              <a:rPr lang="fr-FR" sz="2600" dirty="0" err="1" smtClean="0"/>
              <a:t>e</a:t>
            </a:r>
            <a:r>
              <a:rPr lang="fr-FR" sz="2600" baseline="-25000" dirty="0" err="1" smtClean="0"/>
              <a:t>L</a:t>
            </a:r>
            <a:r>
              <a:rPr lang="fr-FR" sz="2600" dirty="0" smtClean="0"/>
              <a:t>=+∞ (or </a:t>
            </a:r>
            <a:r>
              <a:rPr lang="fr-FR" sz="2600" dirty="0" err="1" smtClean="0"/>
              <a:t>e</a:t>
            </a:r>
            <a:r>
              <a:rPr lang="fr-FR" sz="2600" baseline="-25000" dirty="0" err="1" smtClean="0"/>
              <a:t>L</a:t>
            </a:r>
            <a:r>
              <a:rPr lang="fr-FR" sz="2600" dirty="0" smtClean="0"/>
              <a:t> </a:t>
            </a:r>
            <a:r>
              <a:rPr lang="fr-FR" sz="2600" dirty="0" err="1" smtClean="0"/>
              <a:t>infinitely</a:t>
            </a:r>
            <a:r>
              <a:rPr lang="fr-FR" sz="2600" dirty="0" smtClean="0"/>
              <a:t> large as </a:t>
            </a:r>
            <a:r>
              <a:rPr lang="fr-FR" sz="2600" dirty="0" err="1" smtClean="0"/>
              <a:t>compared</a:t>
            </a:r>
            <a:r>
              <a:rPr lang="fr-FR" sz="2600" dirty="0" smtClean="0"/>
              <a:t> to </a:t>
            </a:r>
            <a:r>
              <a:rPr lang="fr-FR" sz="2600" dirty="0" err="1" smtClean="0"/>
              <a:t>e</a:t>
            </a:r>
            <a:r>
              <a:rPr lang="fr-FR" sz="2600" baseline="-25000" dirty="0" err="1" smtClean="0"/>
              <a:t>K</a:t>
            </a:r>
            <a:r>
              <a:rPr lang="fr-FR" sz="2600" dirty="0" smtClean="0"/>
              <a:t>). </a:t>
            </a:r>
          </a:p>
          <a:p>
            <a:pPr>
              <a:buNone/>
            </a:pPr>
            <a:r>
              <a:rPr lang="fr-FR" sz="2600" dirty="0" err="1" smtClean="0"/>
              <a:t>Then</a:t>
            </a:r>
            <a:r>
              <a:rPr lang="fr-FR" sz="2600" dirty="0" smtClean="0"/>
              <a:t> </a:t>
            </a:r>
            <a:r>
              <a:rPr lang="fr-FR" sz="2600" dirty="0" err="1" smtClean="0"/>
              <a:t>dv</a:t>
            </a:r>
            <a:r>
              <a:rPr lang="fr-FR" sz="2600" dirty="0" smtClean="0"/>
              <a:t>/v = d</a:t>
            </a:r>
            <a:r>
              <a:rPr lang="el-GR" sz="2600" dirty="0" smtClean="0"/>
              <a:t>τ</a:t>
            </a:r>
            <a:r>
              <a:rPr lang="fr-FR" sz="2600" dirty="0" smtClean="0"/>
              <a:t>/(1-</a:t>
            </a:r>
            <a:r>
              <a:rPr lang="el-GR" sz="2600" dirty="0" smtClean="0"/>
              <a:t>τ</a:t>
            </a:r>
            <a:r>
              <a:rPr lang="fr-FR" sz="2600" baseline="-25000" dirty="0" smtClean="0"/>
              <a:t>L</a:t>
            </a:r>
            <a:r>
              <a:rPr lang="fr-FR" sz="2600" dirty="0" smtClean="0"/>
              <a:t>). </a:t>
            </a:r>
            <a:r>
              <a:rPr lang="fr-FR" sz="2600" dirty="0" err="1" smtClean="0"/>
              <a:t>Wages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</a:t>
            </a:r>
            <a:r>
              <a:rPr lang="fr-FR" sz="2600" dirty="0" err="1" smtClean="0"/>
              <a:t>so</a:t>
            </a:r>
            <a:r>
              <a:rPr lang="fr-FR" sz="2600" dirty="0" smtClean="0"/>
              <a:t>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workers</a:t>
            </a:r>
            <a:r>
              <a:rPr lang="fr-FR" sz="2600" dirty="0" smtClean="0"/>
              <a:t> are </a:t>
            </a:r>
            <a:r>
              <a:rPr lang="fr-FR" sz="2600" dirty="0" err="1" smtClean="0"/>
              <a:t>fully</a:t>
            </a:r>
            <a:r>
              <a:rPr lang="fr-FR" sz="2600" dirty="0" smtClean="0"/>
              <a:t> </a:t>
            </a:r>
            <a:r>
              <a:rPr lang="fr-FR" sz="2600" dirty="0" err="1" smtClean="0"/>
              <a:t>compensated</a:t>
            </a:r>
            <a:r>
              <a:rPr lang="fr-FR" sz="2600" dirty="0" smtClean="0"/>
              <a:t> for the </a:t>
            </a:r>
            <a:r>
              <a:rPr lang="fr-FR" sz="2600" dirty="0" err="1" smtClean="0"/>
              <a:t>tax</a:t>
            </a:r>
            <a:r>
              <a:rPr lang="fr-FR" sz="2600" dirty="0" smtClean="0"/>
              <a:t>. Labor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entirely</a:t>
            </a:r>
            <a:r>
              <a:rPr lang="fr-FR" sz="2600" dirty="0" smtClean="0"/>
              <a:t> </a:t>
            </a:r>
            <a:r>
              <a:rPr lang="fr-FR" sz="2600" dirty="0" err="1" smtClean="0"/>
              <a:t>shifted</a:t>
            </a:r>
            <a:r>
              <a:rPr lang="fr-FR" sz="2600" dirty="0" smtClean="0"/>
              <a:t> to capital.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The 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applies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capital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el-GR" sz="2600" dirty="0" smtClean="0"/>
              <a:t>τ</a:t>
            </a:r>
            <a:r>
              <a:rPr lang="fr-FR" sz="2600" baseline="-25000" dirty="0" smtClean="0"/>
              <a:t>K</a:t>
            </a:r>
            <a:r>
              <a:rPr lang="fr-FR" sz="2600" dirty="0" smtClean="0"/>
              <a:t> → </a:t>
            </a:r>
            <a:r>
              <a:rPr lang="el-GR" sz="2600" dirty="0" smtClean="0"/>
              <a:t>τ</a:t>
            </a:r>
            <a:r>
              <a:rPr lang="fr-FR" sz="2600" baseline="-25000" dirty="0" smtClean="0"/>
              <a:t>K</a:t>
            </a:r>
            <a:r>
              <a:rPr lang="fr-FR" sz="2600" dirty="0" smtClean="0"/>
              <a:t>+d</a:t>
            </a:r>
            <a:r>
              <a:rPr lang="el-GR" sz="2600" dirty="0" smtClean="0"/>
              <a:t>τ</a:t>
            </a:r>
            <a:r>
              <a:rPr lang="fr-FR" sz="2600" dirty="0" smtClean="0"/>
              <a:t>. </a:t>
            </a:r>
          </a:p>
          <a:p>
            <a:r>
              <a:rPr lang="fr-FR" sz="2600" dirty="0" smtClean="0"/>
              <a:t>I.e. if </a:t>
            </a:r>
            <a:r>
              <a:rPr lang="fr-FR" sz="2600" dirty="0" err="1" smtClean="0"/>
              <a:t>e</a:t>
            </a:r>
            <a:r>
              <a:rPr lang="fr-FR" sz="2600" baseline="-25000" dirty="0" err="1" smtClean="0"/>
              <a:t>K</a:t>
            </a:r>
            <a:r>
              <a:rPr lang="fr-FR" sz="2600" dirty="0" smtClean="0"/>
              <a:t> </a:t>
            </a:r>
            <a:r>
              <a:rPr lang="fr-FR" sz="2600" dirty="0" err="1" smtClean="0"/>
              <a:t>infinitely</a:t>
            </a:r>
            <a:r>
              <a:rPr lang="fr-FR" sz="2600" dirty="0" smtClean="0"/>
              <a:t> large as </a:t>
            </a:r>
            <a:r>
              <a:rPr lang="fr-FR" sz="2600" dirty="0" err="1" smtClean="0"/>
              <a:t>compared</a:t>
            </a:r>
            <a:r>
              <a:rPr lang="fr-FR" sz="2600" dirty="0" smtClean="0"/>
              <a:t> to </a:t>
            </a:r>
            <a:r>
              <a:rPr lang="fr-FR" sz="2600" dirty="0" err="1" smtClean="0"/>
              <a:t>e</a:t>
            </a:r>
            <a:r>
              <a:rPr lang="fr-FR" sz="2600" baseline="-25000" dirty="0" err="1" smtClean="0"/>
              <a:t>L</a:t>
            </a:r>
            <a:r>
              <a:rPr lang="fr-FR" sz="2600" dirty="0" smtClean="0"/>
              <a:t>, a capital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entirely</a:t>
            </a:r>
            <a:r>
              <a:rPr lang="fr-FR" sz="2600" dirty="0" smtClean="0"/>
              <a:t> </a:t>
            </a:r>
            <a:r>
              <a:rPr lang="fr-FR" sz="2600" dirty="0" err="1" smtClean="0"/>
              <a:t>shifted</a:t>
            </a:r>
            <a:r>
              <a:rPr lang="fr-FR" sz="2600" dirty="0" smtClean="0"/>
              <a:t> to </a:t>
            </a:r>
            <a:r>
              <a:rPr lang="fr-FR" sz="2600" dirty="0" err="1" smtClean="0"/>
              <a:t>labor</a:t>
            </a:r>
            <a:r>
              <a:rPr lang="fr-FR" sz="2600" dirty="0" smtClean="0"/>
              <a:t>, via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pretax</a:t>
            </a:r>
            <a:r>
              <a:rPr lang="fr-FR" sz="2600" dirty="0" smtClean="0"/>
              <a:t> profits and </a:t>
            </a:r>
            <a:r>
              <a:rPr lang="fr-FR" sz="2600" dirty="0" err="1" smtClean="0"/>
              <a:t>lower</a:t>
            </a:r>
            <a:r>
              <a:rPr lang="fr-FR" sz="2600" dirty="0" smtClean="0"/>
              <a:t> </a:t>
            </a:r>
            <a:r>
              <a:rPr lang="fr-FR" sz="2600" dirty="0" err="1" smtClean="0"/>
              <a:t>wages</a:t>
            </a:r>
            <a:r>
              <a:rPr lang="fr-FR" sz="2600" dirty="0" smtClean="0"/>
              <a:t>.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2901289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63272" cy="648072"/>
          </a:xfrm>
        </p:spPr>
        <p:txBody>
          <a:bodyPr>
            <a:noAutofit/>
          </a:bodyPr>
          <a:lstStyle/>
          <a:p>
            <a:r>
              <a:rPr lang="fr-FR" sz="3200" dirty="0" err="1" smtClean="0"/>
              <a:t>Tax</a:t>
            </a:r>
            <a:r>
              <a:rPr lang="fr-FR" sz="3200" dirty="0" smtClean="0"/>
              <a:t> incidence </a:t>
            </a:r>
            <a:r>
              <a:rPr lang="fr-FR" sz="3200" dirty="0" err="1" smtClean="0"/>
              <a:t>with</a:t>
            </a:r>
            <a:r>
              <a:rPr lang="fr-FR" sz="3200" dirty="0" smtClean="0"/>
              <a:t> </a:t>
            </a:r>
            <a:r>
              <a:rPr lang="fr-FR" sz="3200" dirty="0" err="1" smtClean="0"/>
              <a:t>general</a:t>
            </a:r>
            <a:r>
              <a:rPr lang="fr-FR" sz="3200" dirty="0" smtClean="0"/>
              <a:t> production </a:t>
            </a:r>
            <a:r>
              <a:rPr lang="fr-FR" sz="3200" dirty="0" err="1" smtClean="0"/>
              <a:t>function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832648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smtClean="0"/>
              <a:t>CES :  </a:t>
            </a:r>
            <a:r>
              <a:rPr lang="fr-FR" sz="2800" b="1" dirty="0" smtClean="0"/>
              <a:t>Y =</a:t>
            </a:r>
            <a:r>
              <a:rPr lang="fr-FR" sz="2800" dirty="0" smtClean="0"/>
              <a:t> </a:t>
            </a:r>
            <a:r>
              <a:rPr lang="fr-FR" sz="2800" b="1" dirty="0" smtClean="0"/>
              <a:t>F(K,L) = [a K</a:t>
            </a:r>
            <a:r>
              <a:rPr lang="fr-FR" sz="2800" b="1" baseline="30000" dirty="0" smtClean="0"/>
              <a:t>(</a:t>
            </a:r>
            <a:r>
              <a:rPr lang="el-GR" sz="2800" b="1" baseline="30000" dirty="0" smtClean="0">
                <a:latin typeface="Arial"/>
                <a:cs typeface="Arial"/>
              </a:rPr>
              <a:t>σ</a:t>
            </a:r>
            <a:r>
              <a:rPr lang="fr-FR" sz="2800" b="1" baseline="30000" dirty="0" smtClean="0">
                <a:latin typeface="Arial"/>
                <a:cs typeface="Arial"/>
              </a:rPr>
              <a:t>-1)/</a:t>
            </a:r>
            <a:r>
              <a:rPr lang="el-GR" sz="2800" b="1" baseline="30000" dirty="0" smtClean="0">
                <a:latin typeface="Arial"/>
                <a:cs typeface="Arial"/>
              </a:rPr>
              <a:t>σ</a:t>
            </a:r>
            <a:r>
              <a:rPr lang="fr-FR" sz="2800" b="1" dirty="0" smtClean="0"/>
              <a:t> + (1-a) L</a:t>
            </a:r>
            <a:r>
              <a:rPr lang="fr-FR" sz="2800" b="1" baseline="30000" dirty="0" smtClean="0"/>
              <a:t>(</a:t>
            </a:r>
            <a:r>
              <a:rPr lang="el-GR" sz="2800" b="1" baseline="30000" dirty="0" smtClean="0">
                <a:latin typeface="Arial"/>
                <a:cs typeface="Arial"/>
              </a:rPr>
              <a:t>σ</a:t>
            </a:r>
            <a:r>
              <a:rPr lang="fr-FR" sz="2800" b="1" baseline="30000" dirty="0" smtClean="0">
                <a:latin typeface="Arial"/>
                <a:cs typeface="Arial"/>
              </a:rPr>
              <a:t>-1)/</a:t>
            </a:r>
            <a:r>
              <a:rPr lang="el-GR" sz="2800" b="1" baseline="30000" dirty="0" smtClean="0">
                <a:latin typeface="Arial"/>
                <a:cs typeface="Arial"/>
              </a:rPr>
              <a:t>σ</a:t>
            </a:r>
            <a:r>
              <a:rPr lang="fr-FR" sz="2800" b="1" dirty="0" smtClean="0"/>
              <a:t> ]</a:t>
            </a:r>
            <a:r>
              <a:rPr lang="el-GR" sz="2800" b="1" baseline="30000" dirty="0" smtClean="0">
                <a:latin typeface="Arial"/>
                <a:cs typeface="Arial"/>
              </a:rPr>
              <a:t>σ</a:t>
            </a:r>
            <a:r>
              <a:rPr lang="fr-FR" sz="2800" b="1" baseline="30000" dirty="0" smtClean="0">
                <a:latin typeface="Arial"/>
                <a:cs typeface="Arial"/>
              </a:rPr>
              <a:t>/(</a:t>
            </a:r>
            <a:r>
              <a:rPr lang="el-GR" sz="2800" b="1" baseline="30000" dirty="0" smtClean="0">
                <a:latin typeface="Arial"/>
                <a:cs typeface="Arial"/>
              </a:rPr>
              <a:t>σ</a:t>
            </a:r>
            <a:r>
              <a:rPr lang="fr-FR" sz="2800" b="1" baseline="30000" dirty="0" smtClean="0">
                <a:latin typeface="Arial"/>
                <a:cs typeface="Arial"/>
              </a:rPr>
              <a:t>-1)</a:t>
            </a:r>
          </a:p>
          <a:p>
            <a:pPr>
              <a:buNone/>
            </a:pPr>
            <a:r>
              <a:rPr lang="fr-FR" sz="2800" b="1" baseline="30000" dirty="0" smtClean="0">
                <a:latin typeface="Arial"/>
                <a:cs typeface="Arial"/>
              </a:rPr>
              <a:t>       </a:t>
            </a:r>
            <a:r>
              <a:rPr lang="fr-FR" sz="2800" dirty="0" smtClean="0">
                <a:cs typeface="Arial"/>
              </a:rPr>
              <a:t>(=constant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fr-FR" sz="2800" dirty="0" err="1" smtClean="0"/>
              <a:t>equal</a:t>
            </a:r>
            <a:r>
              <a:rPr lang="fr-FR" sz="2800" dirty="0" smtClean="0"/>
              <a:t> to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)</a:t>
            </a:r>
            <a:r>
              <a:rPr lang="fr-FR" sz="2800" dirty="0" smtClean="0"/>
              <a:t> </a:t>
            </a:r>
          </a:p>
          <a:p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 →∞: back to </a:t>
            </a:r>
            <a:r>
              <a:rPr lang="fr-FR" sz="2800" dirty="0" err="1" smtClean="0">
                <a:cs typeface="Arial"/>
              </a:rPr>
              <a:t>linear</a:t>
            </a:r>
            <a:r>
              <a:rPr lang="fr-FR" sz="2800" dirty="0" smtClean="0">
                <a:cs typeface="Arial"/>
              </a:rPr>
              <a:t> production </a:t>
            </a:r>
            <a:r>
              <a:rPr lang="fr-FR" sz="2800" dirty="0" err="1" smtClean="0">
                <a:cs typeface="Arial"/>
              </a:rPr>
              <a:t>function</a:t>
            </a:r>
            <a:endParaRPr lang="fr-FR" sz="2800" dirty="0" smtClean="0">
              <a:cs typeface="Arial"/>
            </a:endParaRPr>
          </a:p>
          <a:p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 →1: back to Cobb-Douglas</a:t>
            </a:r>
          </a:p>
          <a:p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 →0: F(K,L)=min(</a:t>
            </a:r>
            <a:r>
              <a:rPr lang="fr-FR" sz="2800" dirty="0" err="1" smtClean="0">
                <a:cs typeface="Arial"/>
              </a:rPr>
              <a:t>rK,vL</a:t>
            </a:r>
            <a:r>
              <a:rPr lang="fr-FR" sz="2800" dirty="0" smtClean="0">
                <a:cs typeface="Arial"/>
              </a:rPr>
              <a:t>) (« </a:t>
            </a:r>
            <a:r>
              <a:rPr lang="fr-FR" sz="2800" dirty="0" err="1" smtClean="0">
                <a:cs typeface="Arial"/>
              </a:rPr>
              <a:t>putty</a:t>
            </a:r>
            <a:r>
              <a:rPr lang="fr-FR" sz="2800" dirty="0" smtClean="0">
                <a:cs typeface="Arial"/>
              </a:rPr>
              <a:t>-</a:t>
            </a:r>
            <a:r>
              <a:rPr lang="fr-FR" sz="2800" dirty="0" err="1" smtClean="0">
                <a:cs typeface="Arial"/>
              </a:rPr>
              <a:t>clay</a:t>
            </a:r>
            <a:r>
              <a:rPr lang="fr-FR" sz="2800" dirty="0" smtClean="0">
                <a:cs typeface="Arial"/>
              </a:rPr>
              <a:t> », </a:t>
            </a:r>
            <a:r>
              <a:rPr lang="fr-FR" sz="2800" dirty="0" err="1" smtClean="0">
                <a:cs typeface="Arial"/>
              </a:rPr>
              <a:t>fixed</a:t>
            </a:r>
            <a:r>
              <a:rPr lang="fr-FR" sz="2800" dirty="0" smtClean="0">
                <a:cs typeface="Arial"/>
              </a:rPr>
              <a:t> coefficients)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/>
              <a:t>r = F</a:t>
            </a:r>
            <a:r>
              <a:rPr lang="fr-FR" sz="2800" baseline="-25000" dirty="0" smtClean="0"/>
              <a:t>K</a:t>
            </a:r>
            <a:r>
              <a:rPr lang="fr-FR" sz="2800" dirty="0" smtClean="0"/>
              <a:t> = a </a:t>
            </a:r>
            <a:r>
              <a:rPr lang="el-GR" sz="2800" dirty="0" smtClean="0"/>
              <a:t>β</a:t>
            </a:r>
            <a:r>
              <a:rPr lang="fr-FR" sz="2800" baseline="30000" dirty="0" smtClean="0"/>
              <a:t>-1/</a:t>
            </a:r>
            <a:r>
              <a:rPr lang="el-GR" sz="2800" baseline="30000" dirty="0" smtClean="0">
                <a:latin typeface="Arial"/>
                <a:cs typeface="Arial"/>
              </a:rPr>
              <a:t>σ</a:t>
            </a:r>
            <a:r>
              <a:rPr lang="fr-FR" sz="2800" dirty="0" smtClean="0"/>
              <a:t>  (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el-GR" sz="2800" dirty="0" smtClean="0"/>
              <a:t>β</a:t>
            </a:r>
            <a:r>
              <a:rPr lang="fr-FR" sz="2800" dirty="0" smtClean="0"/>
              <a:t>=K/Y), i.e.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 </a:t>
            </a:r>
            <a:r>
              <a:rPr lang="fr-FR" sz="2800" dirty="0" smtClean="0"/>
              <a:t>= r </a:t>
            </a:r>
            <a:r>
              <a:rPr lang="el-GR" sz="2800" dirty="0" smtClean="0"/>
              <a:t>β </a:t>
            </a:r>
            <a:r>
              <a:rPr lang="fr-FR" sz="2800" dirty="0" smtClean="0"/>
              <a:t>= a </a:t>
            </a:r>
            <a:r>
              <a:rPr lang="el-GR" sz="2800" dirty="0" smtClean="0"/>
              <a:t>β</a:t>
            </a:r>
            <a:r>
              <a:rPr lang="fr-FR" sz="2800" baseline="30000" dirty="0" smtClean="0"/>
              <a:t>(</a:t>
            </a:r>
            <a:r>
              <a:rPr lang="el-GR" sz="2800" baseline="30000" dirty="0" smtClean="0">
                <a:latin typeface="Arial"/>
                <a:cs typeface="Arial"/>
              </a:rPr>
              <a:t>σ</a:t>
            </a:r>
            <a:r>
              <a:rPr lang="fr-FR" sz="2800" baseline="30000" dirty="0" smtClean="0"/>
              <a:t>-1)/</a:t>
            </a:r>
            <a:r>
              <a:rPr lang="el-GR" sz="2800" baseline="30000" dirty="0" smtClean="0">
                <a:latin typeface="Arial"/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an </a:t>
            </a:r>
            <a:r>
              <a:rPr lang="fr-FR" sz="2800" dirty="0" err="1" smtClean="0"/>
              <a:t>increasing</a:t>
            </a:r>
            <a:r>
              <a:rPr lang="fr-FR" sz="2800" dirty="0" smtClean="0"/>
              <a:t>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of </a:t>
            </a:r>
            <a:r>
              <a:rPr lang="el-GR" sz="2800" dirty="0" smtClean="0"/>
              <a:t>β </a:t>
            </a:r>
            <a:r>
              <a:rPr lang="fr-FR" sz="2800" dirty="0" smtClean="0"/>
              <a:t>if and </a:t>
            </a:r>
            <a:r>
              <a:rPr lang="fr-FR" sz="2800" dirty="0" err="1" smtClean="0"/>
              <a:t>only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 (and stable </a:t>
            </a:r>
            <a:r>
              <a:rPr lang="fr-FR" sz="2800" dirty="0" err="1" smtClean="0">
                <a:cs typeface="Arial"/>
              </a:rPr>
              <a:t>iff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/>
              <a:t>Tax</a:t>
            </a:r>
            <a:r>
              <a:rPr lang="fr-FR" sz="2800" dirty="0" smtClean="0"/>
              <a:t> incidence: </a:t>
            </a:r>
            <a:r>
              <a:rPr lang="fr-FR" sz="2800" dirty="0" err="1" smtClean="0"/>
              <a:t>same</a:t>
            </a:r>
            <a:r>
              <a:rPr lang="fr-FR" sz="2800" dirty="0" smtClean="0"/>
              <a:t> conclusions as </a:t>
            </a:r>
            <a:r>
              <a:rPr lang="fr-FR" sz="2800" dirty="0" err="1" smtClean="0"/>
              <a:t>before</a:t>
            </a:r>
            <a:r>
              <a:rPr lang="fr-FR" sz="2800" dirty="0" smtClean="0"/>
              <a:t>, </a:t>
            </a:r>
            <a:r>
              <a:rPr lang="fr-FR" sz="2800" dirty="0" err="1" smtClean="0"/>
              <a:t>except</a:t>
            </a:r>
            <a:r>
              <a:rPr lang="fr-FR" sz="2800" dirty="0" smtClean="0"/>
              <a:t> </a:t>
            </a:r>
            <a:r>
              <a:rPr lang="fr-FR" sz="2800" dirty="0" err="1" smtClean="0"/>
              <a:t>that</a:t>
            </a:r>
            <a:r>
              <a:rPr lang="fr-FR" sz="2800" dirty="0" smtClean="0"/>
              <a:t> one </a:t>
            </a:r>
            <a:r>
              <a:rPr lang="fr-FR" sz="2800" dirty="0" err="1" smtClean="0"/>
              <a:t>now</a:t>
            </a:r>
            <a:r>
              <a:rPr lang="fr-FR" sz="2800" dirty="0" smtClean="0"/>
              <a:t> </a:t>
            </a:r>
            <a:r>
              <a:rPr lang="fr-FR" sz="2800" dirty="0" err="1" smtClean="0"/>
              <a:t>needs</a:t>
            </a:r>
            <a:r>
              <a:rPr lang="fr-FR" sz="2800" dirty="0" smtClean="0"/>
              <a:t> to compare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e</a:t>
            </a:r>
            <a:r>
              <a:rPr lang="fr-FR" sz="2800" baseline="-25000" dirty="0" err="1" smtClean="0">
                <a:cs typeface="Arial"/>
              </a:rPr>
              <a:t>L</a:t>
            </a:r>
            <a:r>
              <a:rPr lang="fr-FR" sz="2800" dirty="0" smtClean="0">
                <a:cs typeface="Arial"/>
              </a:rPr>
              <a:t> and </a:t>
            </a:r>
            <a:r>
              <a:rPr lang="fr-FR" sz="2800" dirty="0" err="1" smtClean="0">
                <a:cs typeface="Arial"/>
              </a:rPr>
              <a:t>e</a:t>
            </a:r>
            <a:r>
              <a:rPr lang="fr-FR" sz="2800" baseline="-25000" dirty="0" err="1" smtClean="0">
                <a:cs typeface="Arial"/>
              </a:rPr>
              <a:t>K</a:t>
            </a:r>
            <a:r>
              <a:rPr lang="fr-FR" sz="2800" dirty="0" smtClean="0">
                <a:cs typeface="Arial"/>
              </a:rPr>
              <a:t>: </a:t>
            </a:r>
          </a:p>
          <a:p>
            <a:pPr>
              <a:buFontTx/>
              <a:buChar char="-"/>
            </a:pPr>
            <a:r>
              <a:rPr lang="fr-FR" sz="2800" dirty="0" smtClean="0">
                <a:cs typeface="Arial"/>
              </a:rPr>
              <a:t>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 large as </a:t>
            </a:r>
            <a:r>
              <a:rPr lang="fr-FR" sz="2800" dirty="0" err="1" smtClean="0">
                <a:cs typeface="Arial"/>
              </a:rPr>
              <a:t>compared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e</a:t>
            </a:r>
            <a:r>
              <a:rPr lang="fr-FR" sz="2800" baseline="-25000" dirty="0" err="1" smtClean="0">
                <a:cs typeface="Arial"/>
              </a:rPr>
              <a:t>L</a:t>
            </a:r>
            <a:r>
              <a:rPr lang="fr-FR" sz="2800" dirty="0" err="1" smtClean="0">
                <a:cs typeface="Arial"/>
              </a:rPr>
              <a:t>,e</a:t>
            </a:r>
            <a:r>
              <a:rPr lang="fr-FR" sz="2800" baseline="-25000" dirty="0" err="1" smtClean="0">
                <a:cs typeface="Arial"/>
              </a:rPr>
              <a:t>K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labor</a:t>
            </a:r>
            <a:r>
              <a:rPr lang="fr-FR" sz="2800" dirty="0" smtClean="0">
                <a:cs typeface="Arial"/>
              </a:rPr>
              <a:t> pays </a:t>
            </a:r>
            <a:r>
              <a:rPr lang="fr-FR" sz="2800" dirty="0" err="1" smtClean="0">
                <a:cs typeface="Arial"/>
              </a:rPr>
              <a:t>labor</a:t>
            </a:r>
            <a:r>
              <a:rPr lang="fr-FR" sz="2800" dirty="0" smtClean="0">
                <a:cs typeface="Arial"/>
              </a:rPr>
              <a:t> taxes &amp; capital pays capital taxes </a:t>
            </a:r>
          </a:p>
          <a:p>
            <a:pPr>
              <a:buFontTx/>
              <a:buChar char="-"/>
            </a:pPr>
            <a:r>
              <a:rPr lang="fr-FR" sz="2800" dirty="0" smtClean="0">
                <a:cs typeface="Arial"/>
              </a:rPr>
              <a:t>if </a:t>
            </a:r>
            <a:r>
              <a:rPr lang="fr-FR" sz="2800" dirty="0" err="1" smtClean="0">
                <a:cs typeface="Arial"/>
              </a:rPr>
              <a:t>e</a:t>
            </a:r>
            <a:r>
              <a:rPr lang="fr-FR" sz="2800" baseline="-25000" dirty="0" err="1" smtClean="0">
                <a:cs typeface="Arial"/>
              </a:rPr>
              <a:t>L</a:t>
            </a:r>
            <a:r>
              <a:rPr lang="fr-FR" sz="2800" dirty="0" smtClean="0">
                <a:cs typeface="Arial"/>
              </a:rPr>
              <a:t> large as </a:t>
            </a:r>
            <a:r>
              <a:rPr lang="fr-FR" sz="2800" dirty="0" err="1" smtClean="0">
                <a:cs typeface="Arial"/>
              </a:rPr>
              <a:t>compared</a:t>
            </a:r>
            <a:r>
              <a:rPr lang="fr-FR" sz="2800" dirty="0" smtClean="0">
                <a:cs typeface="Arial"/>
              </a:rPr>
              <a:t> to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,</a:t>
            </a:r>
            <a:r>
              <a:rPr lang="fr-FR" sz="2800" dirty="0" err="1" smtClean="0">
                <a:cs typeface="Arial"/>
              </a:rPr>
              <a:t>e</a:t>
            </a:r>
            <a:r>
              <a:rPr lang="fr-FR" sz="2800" baseline="-25000" dirty="0" err="1" smtClean="0">
                <a:cs typeface="Arial"/>
              </a:rPr>
              <a:t>K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labor</a:t>
            </a:r>
            <a:r>
              <a:rPr lang="fr-FR" sz="2800" dirty="0" smtClean="0">
                <a:cs typeface="Arial"/>
              </a:rPr>
              <a:t> taxes </a:t>
            </a:r>
            <a:r>
              <a:rPr lang="fr-FR" sz="2800" dirty="0" err="1" smtClean="0">
                <a:cs typeface="Arial"/>
              </a:rPr>
              <a:t>shifted</a:t>
            </a:r>
            <a:r>
              <a:rPr lang="fr-FR" sz="2800" dirty="0" smtClean="0">
                <a:cs typeface="Arial"/>
              </a:rPr>
              <a:t> to K </a:t>
            </a:r>
          </a:p>
          <a:p>
            <a:pPr>
              <a:buFontTx/>
              <a:buChar char="-"/>
            </a:pPr>
            <a:r>
              <a:rPr lang="fr-FR" sz="2800" dirty="0" smtClean="0">
                <a:cs typeface="Arial"/>
              </a:rPr>
              <a:t>if </a:t>
            </a:r>
            <a:r>
              <a:rPr lang="fr-FR" sz="2800" dirty="0" err="1" smtClean="0">
                <a:cs typeface="Arial"/>
              </a:rPr>
              <a:t>e</a:t>
            </a:r>
            <a:r>
              <a:rPr lang="fr-FR" sz="2800" baseline="-25000" dirty="0" err="1" smtClean="0">
                <a:cs typeface="Arial"/>
              </a:rPr>
              <a:t>K</a:t>
            </a:r>
            <a:r>
              <a:rPr lang="fr-FR" sz="2800" dirty="0" smtClean="0">
                <a:cs typeface="Arial"/>
              </a:rPr>
              <a:t> large as </a:t>
            </a:r>
            <a:r>
              <a:rPr lang="fr-FR" sz="2800" dirty="0" err="1" smtClean="0">
                <a:cs typeface="Arial"/>
              </a:rPr>
              <a:t>compared</a:t>
            </a:r>
            <a:r>
              <a:rPr lang="fr-FR" sz="2800" dirty="0" smtClean="0">
                <a:cs typeface="Arial"/>
              </a:rPr>
              <a:t> to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,</a:t>
            </a:r>
            <a:r>
              <a:rPr lang="fr-FR" sz="2800" dirty="0" err="1" smtClean="0">
                <a:cs typeface="Arial"/>
              </a:rPr>
              <a:t>e</a:t>
            </a:r>
            <a:r>
              <a:rPr lang="fr-FR" sz="2800" baseline="-25000" dirty="0" err="1" smtClean="0">
                <a:cs typeface="Arial"/>
              </a:rPr>
              <a:t>L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capital taxes </a:t>
            </a:r>
            <a:r>
              <a:rPr lang="fr-FR" sz="2800" dirty="0" err="1" smtClean="0">
                <a:cs typeface="Arial"/>
              </a:rPr>
              <a:t>shifted</a:t>
            </a:r>
            <a:r>
              <a:rPr lang="fr-FR" sz="2800" dirty="0" smtClean="0">
                <a:cs typeface="Arial"/>
              </a:rPr>
              <a:t> to L</a:t>
            </a:r>
            <a:endParaRPr lang="fr-FR" sz="28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0323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63272" cy="648072"/>
          </a:xfrm>
        </p:spPr>
        <p:txBody>
          <a:bodyPr>
            <a:noAutofit/>
          </a:bodyPr>
          <a:lstStyle/>
          <a:p>
            <a:r>
              <a:rPr lang="fr-FR" sz="3200" dirty="0" err="1" smtClean="0"/>
              <a:t>What</a:t>
            </a:r>
            <a:r>
              <a:rPr lang="fr-FR" sz="3200" dirty="0" smtClean="0"/>
              <a:t> do </a:t>
            </a:r>
            <a:r>
              <a:rPr lang="fr-FR" sz="3200" dirty="0" err="1" smtClean="0"/>
              <a:t>we</a:t>
            </a:r>
            <a:r>
              <a:rPr lang="fr-FR" sz="3200" dirty="0" smtClean="0"/>
              <a:t> know </a:t>
            </a:r>
            <a:r>
              <a:rPr lang="fr-FR" sz="3200" dirty="0" smtClean="0">
                <a:latin typeface="+mn-lt"/>
              </a:rPr>
              <a:t>about </a:t>
            </a:r>
            <a:r>
              <a:rPr lang="el-GR" sz="3200" dirty="0" smtClean="0">
                <a:latin typeface="+mn-lt"/>
                <a:cs typeface="Arial"/>
              </a:rPr>
              <a:t>σ</a:t>
            </a:r>
            <a:r>
              <a:rPr lang="fr-FR" sz="3200" dirty="0" smtClean="0">
                <a:latin typeface="+mn-lt"/>
                <a:cs typeface="Arial"/>
              </a:rPr>
              <a:t>, </a:t>
            </a:r>
            <a:r>
              <a:rPr lang="fr-FR" sz="3200" dirty="0" err="1" smtClean="0">
                <a:latin typeface="+mn-lt"/>
                <a:cs typeface="Arial"/>
              </a:rPr>
              <a:t>e</a:t>
            </a:r>
            <a:r>
              <a:rPr lang="fr-FR" sz="3200" baseline="-25000" dirty="0" err="1" smtClean="0">
                <a:latin typeface="+mn-lt"/>
                <a:cs typeface="Arial"/>
              </a:rPr>
              <a:t>L</a:t>
            </a:r>
            <a:r>
              <a:rPr lang="fr-FR" sz="3200" dirty="0" smtClean="0">
                <a:latin typeface="+mn-lt"/>
                <a:cs typeface="Arial"/>
              </a:rPr>
              <a:t>, </a:t>
            </a:r>
            <a:r>
              <a:rPr lang="fr-FR" sz="3200" dirty="0" err="1" smtClean="0">
                <a:latin typeface="+mn-lt"/>
                <a:cs typeface="Arial"/>
              </a:rPr>
              <a:t>e</a:t>
            </a:r>
            <a:r>
              <a:rPr lang="fr-FR" sz="3200" baseline="-25000" dirty="0" err="1" smtClean="0">
                <a:latin typeface="+mn-lt"/>
                <a:cs typeface="Arial"/>
              </a:rPr>
              <a:t>K</a:t>
            </a:r>
            <a:r>
              <a:rPr lang="fr-FR" sz="3200" dirty="0" smtClean="0">
                <a:latin typeface="+mn-lt"/>
                <a:cs typeface="Arial"/>
              </a:rPr>
              <a:t> ?</a:t>
            </a:r>
            <a:r>
              <a:rPr lang="fr-FR" sz="3200" baseline="-25000" dirty="0" smtClean="0">
                <a:latin typeface="+mn-lt"/>
                <a:cs typeface="Arial"/>
              </a:rPr>
              <a:t> </a:t>
            </a:r>
            <a:endParaRPr lang="fr-FR" sz="32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lnSpcReduction="10000"/>
          </a:bodyPr>
          <a:lstStyle/>
          <a:p>
            <a:r>
              <a:rPr lang="fr-FR" sz="2600" dirty="0" smtClean="0"/>
              <a:t>Labor </a:t>
            </a:r>
            <a:r>
              <a:rPr lang="fr-FR" sz="2600" dirty="0" err="1" smtClean="0"/>
              <a:t>shares</a:t>
            </a:r>
            <a:r>
              <a:rPr lang="fr-FR" sz="2600" dirty="0" smtClean="0"/>
              <a:t> 1-</a:t>
            </a:r>
            <a:r>
              <a:rPr lang="el-GR" sz="2600" dirty="0" smtClean="0"/>
              <a:t>α</a:t>
            </a:r>
            <a:r>
              <a:rPr lang="fr-FR" sz="2600" dirty="0" smtClean="0"/>
              <a:t> </a:t>
            </a:r>
            <a:r>
              <a:rPr lang="fr-FR" sz="2600" dirty="0" err="1" smtClean="0"/>
              <a:t>seem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relatively</a:t>
            </a:r>
            <a:r>
              <a:rPr lang="fr-FR" sz="2600" dirty="0" smtClean="0"/>
              <a:t> close </a:t>
            </a:r>
            <a:r>
              <a:rPr lang="fr-FR" sz="2600" dirty="0" err="1" smtClean="0"/>
              <a:t>across</a:t>
            </a:r>
            <a:r>
              <a:rPr lang="fr-FR" sz="2600" dirty="0" smtClean="0"/>
              <a:t> countries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systems</a:t>
            </a:r>
            <a:r>
              <a:rPr lang="fr-FR" sz="2600" dirty="0" smtClean="0"/>
              <a:t>, </a:t>
            </a:r>
            <a:r>
              <a:rPr lang="fr-FR" sz="2600" dirty="0" err="1" smtClean="0"/>
              <a:t>e.g</a:t>
            </a:r>
            <a:r>
              <a:rPr lang="fr-FR" sz="2600" dirty="0" smtClean="0"/>
              <a:t>.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share</a:t>
            </a:r>
            <a:r>
              <a:rPr lang="fr-FR" sz="2600" dirty="0" smtClean="0"/>
              <a:t> are not </a:t>
            </a:r>
            <a:r>
              <a:rPr lang="fr-FR" sz="2600" dirty="0" err="1" smtClean="0"/>
              <a:t>larger</a:t>
            </a:r>
            <a:r>
              <a:rPr lang="fr-FR" sz="2600" dirty="0" smtClean="0"/>
              <a:t> in countries </a:t>
            </a:r>
            <a:r>
              <a:rPr lang="fr-FR" sz="2600" dirty="0" err="1" smtClean="0"/>
              <a:t>with</a:t>
            </a:r>
            <a:r>
              <a:rPr lang="fr-FR" sz="2600" dirty="0" smtClean="0"/>
              <a:t> large social contributions → </a:t>
            </a:r>
            <a:r>
              <a:rPr lang="fr-FR" sz="2600" dirty="0" err="1" smtClean="0"/>
              <a:t>labor</a:t>
            </a:r>
            <a:r>
              <a:rPr lang="fr-FR" sz="2600" dirty="0" smtClean="0"/>
              <a:t> taxes </a:t>
            </a:r>
            <a:r>
              <a:rPr lang="fr-FR" sz="2600" dirty="0" err="1" smtClean="0"/>
              <a:t>seem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paid</a:t>
            </a:r>
            <a:r>
              <a:rPr lang="fr-FR" sz="2600" dirty="0" smtClean="0"/>
              <a:t> by </a:t>
            </a:r>
            <a:r>
              <a:rPr lang="fr-FR" sz="2600" dirty="0" err="1" smtClean="0"/>
              <a:t>labor</a:t>
            </a:r>
            <a:r>
              <a:rPr lang="fr-FR" sz="2600" dirty="0" smtClean="0"/>
              <a:t>;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consistent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>
                <a:cs typeface="Arial"/>
              </a:rPr>
              <a:t>e</a:t>
            </a:r>
            <a:r>
              <a:rPr lang="fr-FR" sz="2600" baseline="-25000" dirty="0" err="1" smtClean="0">
                <a:cs typeface="Arial"/>
              </a:rPr>
              <a:t>L</a:t>
            </a:r>
            <a:r>
              <a:rPr lang="fr-FR" sz="2600" dirty="0" smtClean="0">
                <a:cs typeface="Arial"/>
              </a:rPr>
              <a:t> </a:t>
            </a:r>
            <a:r>
              <a:rPr lang="fr-FR" sz="2600" dirty="0" err="1" smtClean="0">
                <a:cs typeface="Arial"/>
              </a:rPr>
              <a:t>relatively</a:t>
            </a:r>
            <a:r>
              <a:rPr lang="fr-FR" sz="2600" dirty="0" smtClean="0">
                <a:cs typeface="Arial"/>
              </a:rPr>
              <a:t> </a:t>
            </a:r>
            <a:r>
              <a:rPr lang="fr-FR" sz="2600" dirty="0" err="1" smtClean="0">
                <a:cs typeface="Arial"/>
              </a:rPr>
              <a:t>small</a:t>
            </a:r>
            <a:endParaRPr lang="fr-FR" sz="2600" dirty="0" smtClean="0">
              <a:cs typeface="Arial"/>
            </a:endParaRPr>
          </a:p>
          <a:p>
            <a:r>
              <a:rPr lang="fr-FR" sz="2600" dirty="0" err="1" smtClean="0">
                <a:cs typeface="Arial"/>
              </a:rPr>
              <a:t>Same</a:t>
            </a:r>
            <a:r>
              <a:rPr lang="fr-FR" sz="2600" dirty="0" smtClean="0">
                <a:cs typeface="Arial"/>
              </a:rPr>
              <a:t> </a:t>
            </a:r>
            <a:r>
              <a:rPr lang="fr-FR" sz="2600" dirty="0" err="1" smtClean="0">
                <a:cs typeface="Arial"/>
              </a:rPr>
              <a:t>reasonning</a:t>
            </a:r>
            <a:r>
              <a:rPr lang="fr-FR" sz="2600" dirty="0" smtClean="0">
                <a:cs typeface="Arial"/>
              </a:rPr>
              <a:t> for capital </a:t>
            </a:r>
            <a:r>
              <a:rPr lang="fr-FR" sz="2600" dirty="0" err="1" smtClean="0">
                <a:cs typeface="Arial"/>
              </a:rPr>
              <a:t>shares</a:t>
            </a:r>
            <a:r>
              <a:rPr lang="fr-FR" sz="2600" dirty="0" smtClean="0">
                <a:cs typeface="Arial"/>
              </a:rPr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: changes in </a:t>
            </a:r>
            <a:r>
              <a:rPr lang="fr-FR" sz="2600" dirty="0" err="1" smtClean="0"/>
              <a:t>corporate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do not </a:t>
            </a:r>
            <a:r>
              <a:rPr lang="fr-FR" sz="2600" dirty="0" err="1" smtClean="0"/>
              <a:t>seem</a:t>
            </a:r>
            <a:r>
              <a:rPr lang="fr-FR" sz="2600" dirty="0" smtClean="0"/>
              <a:t> to </a:t>
            </a:r>
            <a:r>
              <a:rPr lang="fr-FR" sz="2600" dirty="0" err="1" smtClean="0"/>
              <a:t>lead</a:t>
            </a:r>
            <a:r>
              <a:rPr lang="fr-FR" sz="2600" dirty="0" smtClean="0"/>
              <a:t> to changes in capital </a:t>
            </a:r>
            <a:r>
              <a:rPr lang="fr-FR" sz="2600" dirty="0" err="1" smtClean="0"/>
              <a:t>shares</a:t>
            </a:r>
            <a:endParaRPr lang="fr-FR" sz="2600" dirty="0" smtClean="0"/>
          </a:p>
          <a:p>
            <a:r>
              <a:rPr lang="el-GR" sz="2600" dirty="0" smtClean="0"/>
              <a:t>β</a:t>
            </a:r>
            <a:r>
              <a:rPr lang="fr-FR" sz="2600" dirty="0" smtClean="0"/>
              <a:t>=K/Y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as large in </a:t>
            </a:r>
            <a:r>
              <a:rPr lang="fr-FR" sz="2600" dirty="0" err="1" smtClean="0"/>
              <a:t>late</a:t>
            </a:r>
            <a:r>
              <a:rPr lang="fr-FR" sz="2600" dirty="0" smtClean="0"/>
              <a:t> 20c-</a:t>
            </a:r>
            <a:r>
              <a:rPr lang="fr-FR" sz="2600" dirty="0" err="1" smtClean="0"/>
              <a:t>early</a:t>
            </a:r>
            <a:r>
              <a:rPr lang="fr-FR" sz="2600" dirty="0" smtClean="0"/>
              <a:t> 21c as in 19c-</a:t>
            </a:r>
            <a:r>
              <a:rPr lang="fr-FR" sz="2600" dirty="0" err="1" smtClean="0"/>
              <a:t>early</a:t>
            </a:r>
            <a:r>
              <a:rPr lang="fr-FR" sz="2600" dirty="0" smtClean="0"/>
              <a:t> 20c, </a:t>
            </a:r>
            <a:r>
              <a:rPr lang="fr-FR" sz="2600" dirty="0" err="1" smtClean="0"/>
              <a:t>despite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larger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r>
              <a:rPr lang="fr-FR" sz="2600" dirty="0" smtClean="0"/>
              <a:t> (</a:t>
            </a:r>
            <a:r>
              <a:rPr lang="fr-FR" sz="2600" dirty="0" err="1" smtClean="0"/>
              <a:t>see</a:t>
            </a:r>
            <a:r>
              <a:rPr lang="fr-FR" sz="2600" dirty="0" smtClean="0"/>
              <a:t> graphs </a:t>
            </a:r>
            <a:r>
              <a:rPr lang="fr-FR" sz="2800" dirty="0" smtClean="0">
                <a:cs typeface="Arial"/>
                <a:hlinkClick r:id="rId2"/>
              </a:rPr>
              <a:t>1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smtClean="0">
                <a:cs typeface="Arial"/>
                <a:hlinkClick r:id="rId3"/>
              </a:rPr>
              <a:t>2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smtClean="0">
                <a:cs typeface="Arial"/>
                <a:hlinkClick r:id="rId4"/>
              </a:rPr>
              <a:t>3</a:t>
            </a:r>
            <a:r>
              <a:rPr lang="fr-FR" sz="2800" dirty="0" smtClean="0">
                <a:cs typeface="Arial"/>
              </a:rPr>
              <a:t>) </a:t>
            </a:r>
            <a:r>
              <a:rPr lang="fr-FR" sz="2600" dirty="0" smtClean="0"/>
              <a:t>           →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again</a:t>
            </a:r>
            <a:r>
              <a:rPr lang="fr-FR" sz="2600" dirty="0" smtClean="0"/>
              <a:t> consistent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>
                <a:cs typeface="Arial"/>
              </a:rPr>
              <a:t>e</a:t>
            </a:r>
            <a:r>
              <a:rPr lang="fr-FR" sz="2600" baseline="-25000" dirty="0" err="1" smtClean="0">
                <a:cs typeface="Arial"/>
              </a:rPr>
              <a:t>K</a:t>
            </a:r>
            <a:r>
              <a:rPr lang="fr-FR" sz="2600" dirty="0" smtClean="0">
                <a:cs typeface="Arial"/>
              </a:rPr>
              <a:t> </a:t>
            </a:r>
            <a:r>
              <a:rPr lang="fr-FR" sz="2600" dirty="0" err="1" smtClean="0">
                <a:cs typeface="Arial"/>
              </a:rPr>
              <a:t>relatively</a:t>
            </a:r>
            <a:r>
              <a:rPr lang="fr-FR" sz="2600" dirty="0" smtClean="0">
                <a:cs typeface="Arial"/>
              </a:rPr>
              <a:t> </a:t>
            </a:r>
            <a:r>
              <a:rPr lang="fr-FR" sz="2600" dirty="0" err="1" smtClean="0">
                <a:cs typeface="Arial"/>
              </a:rPr>
              <a:t>small</a:t>
            </a:r>
            <a:endParaRPr lang="fr-FR" sz="2600" dirty="0" smtClean="0">
              <a:cs typeface="Arial"/>
            </a:endParaRPr>
          </a:p>
          <a:p>
            <a:r>
              <a:rPr lang="fr-FR" sz="2600" dirty="0" err="1" smtClean="0">
                <a:cs typeface="Arial"/>
              </a:rPr>
              <a:t>Historical</a:t>
            </a:r>
            <a:r>
              <a:rPr lang="fr-FR" sz="2600" dirty="0" smtClean="0">
                <a:cs typeface="Arial"/>
              </a:rPr>
              <a:t> variations in capital </a:t>
            </a:r>
            <a:r>
              <a:rPr lang="fr-FR" sz="2600" dirty="0" err="1" smtClean="0">
                <a:cs typeface="Arial"/>
              </a:rPr>
              <a:t>shares</a:t>
            </a:r>
            <a:r>
              <a:rPr lang="fr-FR" sz="2600" dirty="0" smtClean="0">
                <a:cs typeface="Arial"/>
              </a:rPr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 = r </a:t>
            </a:r>
            <a:r>
              <a:rPr lang="el-GR" sz="2600" dirty="0" smtClean="0"/>
              <a:t>β</a:t>
            </a:r>
            <a:r>
              <a:rPr lang="fr-FR" sz="2600" dirty="0" smtClean="0"/>
              <a:t> tend to go in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direction as variations in </a:t>
            </a:r>
            <a:r>
              <a:rPr lang="el-GR" sz="2600" dirty="0" smtClean="0"/>
              <a:t>β</a:t>
            </a:r>
            <a:r>
              <a:rPr lang="fr-FR" sz="2600" dirty="0" smtClean="0"/>
              <a:t> (</a:t>
            </a:r>
            <a:r>
              <a:rPr lang="fr-FR" sz="2600" dirty="0" err="1" smtClean="0"/>
              <a:t>see</a:t>
            </a:r>
            <a:r>
              <a:rPr lang="fr-FR" sz="2600" dirty="0" smtClean="0"/>
              <a:t> graphs </a:t>
            </a:r>
            <a:r>
              <a:rPr lang="fr-FR" sz="2600" dirty="0" smtClean="0">
                <a:hlinkClick r:id="rId5"/>
              </a:rPr>
              <a:t>1</a:t>
            </a:r>
            <a:r>
              <a:rPr lang="fr-FR" sz="2600" dirty="0" smtClean="0"/>
              <a:t>, </a:t>
            </a:r>
            <a:r>
              <a:rPr lang="fr-FR" sz="2600" dirty="0" smtClean="0">
                <a:hlinkClick r:id="rId6"/>
              </a:rPr>
              <a:t>2</a:t>
            </a:r>
            <a:r>
              <a:rPr lang="fr-FR" sz="2600" dirty="0" smtClean="0"/>
              <a:t>) </a:t>
            </a:r>
          </a:p>
          <a:p>
            <a:pPr>
              <a:buNone/>
            </a:pPr>
            <a:r>
              <a:rPr lang="fr-FR" sz="2600" dirty="0" smtClean="0"/>
              <a:t>     →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consistent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el-GR" sz="2600" dirty="0" smtClean="0">
                <a:cs typeface="Arial"/>
              </a:rPr>
              <a:t>σ</a:t>
            </a:r>
            <a:r>
              <a:rPr lang="fr-FR" sz="2600" dirty="0" smtClean="0">
                <a:cs typeface="Arial"/>
              </a:rPr>
              <a:t> </a:t>
            </a:r>
            <a:r>
              <a:rPr lang="fr-FR" sz="2600" dirty="0" err="1" smtClean="0">
                <a:cs typeface="Arial"/>
              </a:rPr>
              <a:t>somewhat</a:t>
            </a:r>
            <a:r>
              <a:rPr lang="fr-FR" sz="2600" dirty="0" smtClean="0">
                <a:cs typeface="Arial"/>
              </a:rPr>
              <a:t> </a:t>
            </a:r>
            <a:r>
              <a:rPr lang="fr-FR" sz="2600" dirty="0" err="1" smtClean="0">
                <a:cs typeface="Arial"/>
              </a:rPr>
              <a:t>larger</a:t>
            </a:r>
            <a:r>
              <a:rPr lang="fr-FR" sz="2600" dirty="0" smtClean="0">
                <a:cs typeface="Arial"/>
              </a:rPr>
              <a:t> </a:t>
            </a:r>
            <a:r>
              <a:rPr lang="fr-FR" sz="2600" dirty="0" err="1" smtClean="0">
                <a:cs typeface="Arial"/>
              </a:rPr>
              <a:t>than</a:t>
            </a:r>
            <a:r>
              <a:rPr lang="fr-FR" sz="2600" dirty="0" smtClean="0">
                <a:cs typeface="Arial"/>
              </a:rPr>
              <a:t> 1</a:t>
            </a:r>
          </a:p>
          <a:p>
            <a:r>
              <a:rPr lang="fr-FR" sz="2600" dirty="0" smtClean="0">
                <a:cs typeface="Arial"/>
              </a:rPr>
              <a:t>If </a:t>
            </a:r>
            <a:r>
              <a:rPr lang="el-GR" sz="2600" dirty="0" smtClean="0">
                <a:cs typeface="Arial"/>
              </a:rPr>
              <a:t>σ</a:t>
            </a:r>
            <a:r>
              <a:rPr lang="fr-FR" sz="2600" dirty="0" smtClean="0">
                <a:cs typeface="Arial"/>
              </a:rPr>
              <a:t> </a:t>
            </a:r>
            <a:r>
              <a:rPr lang="fr-FR" sz="2600" dirty="0" err="1" smtClean="0">
                <a:cs typeface="Arial"/>
              </a:rPr>
              <a:t>is</a:t>
            </a:r>
            <a:r>
              <a:rPr lang="fr-FR" sz="2600" dirty="0" smtClean="0">
                <a:cs typeface="Arial"/>
              </a:rPr>
              <a:t> large as </a:t>
            </a:r>
            <a:r>
              <a:rPr lang="fr-FR" sz="2600" dirty="0" err="1" smtClean="0">
                <a:cs typeface="Arial"/>
              </a:rPr>
              <a:t>compared</a:t>
            </a:r>
            <a:r>
              <a:rPr lang="fr-FR" sz="2600" dirty="0" smtClean="0">
                <a:cs typeface="Arial"/>
              </a:rPr>
              <a:t> to </a:t>
            </a:r>
            <a:r>
              <a:rPr lang="fr-FR" sz="2600" dirty="0" err="1" smtClean="0">
                <a:cs typeface="Arial"/>
              </a:rPr>
              <a:t>e</a:t>
            </a:r>
            <a:r>
              <a:rPr lang="fr-FR" sz="2600" baseline="-25000" dirty="0" err="1" smtClean="0">
                <a:cs typeface="Arial"/>
              </a:rPr>
              <a:t>L</a:t>
            </a:r>
            <a:r>
              <a:rPr lang="fr-FR" sz="2600" dirty="0" smtClean="0">
                <a:cs typeface="Arial"/>
              </a:rPr>
              <a:t>, </a:t>
            </a:r>
            <a:r>
              <a:rPr lang="fr-FR" sz="2600" dirty="0" err="1" smtClean="0">
                <a:cs typeface="Arial"/>
              </a:rPr>
              <a:t>e</a:t>
            </a:r>
            <a:r>
              <a:rPr lang="fr-FR" sz="2600" baseline="-25000" dirty="0" err="1" smtClean="0">
                <a:cs typeface="Arial"/>
              </a:rPr>
              <a:t>K</a:t>
            </a:r>
            <a:r>
              <a:rPr lang="fr-FR" sz="2600" dirty="0" smtClean="0">
                <a:cs typeface="Arial"/>
              </a:rPr>
              <a:t>, </a:t>
            </a:r>
            <a:r>
              <a:rPr lang="fr-FR" sz="2600" dirty="0" err="1" smtClean="0">
                <a:cs typeface="Arial"/>
              </a:rPr>
              <a:t>then</a:t>
            </a:r>
            <a:r>
              <a:rPr lang="fr-FR" sz="2600" dirty="0" smtClean="0">
                <a:cs typeface="Arial"/>
              </a:rPr>
              <a:t> the standard macro </a:t>
            </a:r>
            <a:r>
              <a:rPr lang="fr-FR" sz="2600" dirty="0" err="1" smtClean="0">
                <a:cs typeface="Arial"/>
              </a:rPr>
              <a:t>assumptions</a:t>
            </a:r>
            <a:r>
              <a:rPr lang="fr-FR" sz="2600" dirty="0" smtClean="0">
                <a:cs typeface="Arial"/>
              </a:rPr>
              <a:t> about </a:t>
            </a:r>
            <a:r>
              <a:rPr lang="fr-FR" sz="2600" dirty="0" err="1" smtClean="0">
                <a:cs typeface="Arial"/>
              </a:rPr>
              <a:t>tax</a:t>
            </a:r>
            <a:r>
              <a:rPr lang="fr-FR" sz="2600" dirty="0" smtClean="0">
                <a:cs typeface="Arial"/>
              </a:rPr>
              <a:t> incidence are </a:t>
            </a:r>
            <a:r>
              <a:rPr lang="fr-FR" sz="2600" dirty="0" err="1" smtClean="0">
                <a:cs typeface="Arial"/>
              </a:rPr>
              <a:t>justified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1708008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r>
              <a:rPr lang="fr-FR" sz="2600" dirty="0" smtClean="0">
                <a:cs typeface="Arial"/>
              </a:rPr>
              <a:t>But </a:t>
            </a:r>
            <a:r>
              <a:rPr lang="fr-FR" sz="2600" dirty="0" err="1" smtClean="0">
                <a:cs typeface="Arial"/>
              </a:rPr>
              <a:t>these</a:t>
            </a:r>
            <a:r>
              <a:rPr lang="fr-FR" sz="2600" dirty="0" smtClean="0">
                <a:cs typeface="Arial"/>
              </a:rPr>
              <a:t> conclusions are </a:t>
            </a:r>
            <a:r>
              <a:rPr lang="fr-FR" sz="2600" dirty="0" err="1" smtClean="0">
                <a:cs typeface="Arial"/>
              </a:rPr>
              <a:t>relatively</a:t>
            </a:r>
            <a:r>
              <a:rPr lang="fr-FR" sz="2600" dirty="0" smtClean="0">
                <a:cs typeface="Arial"/>
              </a:rPr>
              <a:t> </a:t>
            </a:r>
            <a:r>
              <a:rPr lang="fr-FR" sz="2600" dirty="0" err="1" smtClean="0">
                <a:cs typeface="Arial"/>
              </a:rPr>
              <a:t>uncertain</a:t>
            </a:r>
            <a:r>
              <a:rPr lang="fr-FR" sz="2600" dirty="0" smtClean="0">
                <a:cs typeface="Arial"/>
              </a:rPr>
              <a:t>: </a:t>
            </a:r>
            <a:r>
              <a:rPr lang="fr-FR" sz="2600" dirty="0" err="1" smtClean="0">
                <a:cs typeface="Arial"/>
              </a:rPr>
              <a:t>it</a:t>
            </a:r>
            <a:r>
              <a:rPr lang="fr-FR" sz="2600" dirty="0" smtClean="0">
                <a:cs typeface="Arial"/>
              </a:rPr>
              <a:t> </a:t>
            </a:r>
            <a:r>
              <a:rPr lang="fr-FR" sz="2600" dirty="0" err="1" smtClean="0">
                <a:cs typeface="Arial"/>
              </a:rPr>
              <a:t>is</a:t>
            </a:r>
            <a:r>
              <a:rPr lang="fr-FR" sz="2600" dirty="0" smtClean="0">
                <a:cs typeface="Arial"/>
              </a:rPr>
              <a:t> </a:t>
            </a:r>
            <a:r>
              <a:rPr lang="fr-FR" sz="2600" dirty="0" err="1" smtClean="0">
                <a:cs typeface="Arial"/>
              </a:rPr>
              <a:t>difficult</a:t>
            </a:r>
            <a:r>
              <a:rPr lang="fr-FR" sz="2600" dirty="0" smtClean="0">
                <a:cs typeface="Arial"/>
              </a:rPr>
              <a:t> to </a:t>
            </a:r>
            <a:r>
              <a:rPr lang="fr-FR" sz="2600" dirty="0" err="1" smtClean="0">
                <a:cs typeface="Arial"/>
              </a:rPr>
              <a:t>estimate</a:t>
            </a:r>
            <a:r>
              <a:rPr lang="fr-FR" sz="2600" dirty="0" smtClean="0">
                <a:cs typeface="Arial"/>
              </a:rPr>
              <a:t> macro </a:t>
            </a:r>
            <a:r>
              <a:rPr lang="fr-FR" sz="2600" dirty="0" err="1" smtClean="0">
                <a:cs typeface="Arial"/>
              </a:rPr>
              <a:t>elasticities</a:t>
            </a:r>
            <a:r>
              <a:rPr lang="fr-FR" sz="2600" dirty="0" smtClean="0">
                <a:cs typeface="Arial"/>
              </a:rPr>
              <a:t> </a:t>
            </a:r>
          </a:p>
          <a:p>
            <a:r>
              <a:rPr lang="fr-FR" sz="2600" dirty="0" err="1" smtClean="0">
                <a:cs typeface="Arial"/>
              </a:rPr>
              <a:t>Also</a:t>
            </a:r>
            <a:r>
              <a:rPr lang="fr-FR" sz="2600" dirty="0" smtClean="0">
                <a:cs typeface="Arial"/>
              </a:rPr>
              <a:t> </a:t>
            </a:r>
            <a:r>
              <a:rPr lang="fr-FR" sz="2600" dirty="0" err="1" smtClean="0">
                <a:cs typeface="Arial"/>
              </a:rPr>
              <a:t>they</a:t>
            </a:r>
            <a:r>
              <a:rPr lang="fr-FR" sz="2600" dirty="0" smtClean="0">
                <a:cs typeface="Arial"/>
              </a:rPr>
              <a:t> are </a:t>
            </a:r>
            <a:r>
              <a:rPr lang="fr-FR" sz="2600" dirty="0" err="1" smtClean="0">
                <a:cs typeface="Arial"/>
              </a:rPr>
              <a:t>subject</a:t>
            </a:r>
            <a:r>
              <a:rPr lang="fr-FR" sz="2600" dirty="0" smtClean="0">
                <a:cs typeface="Arial"/>
              </a:rPr>
              <a:t> to change. </a:t>
            </a:r>
            <a:r>
              <a:rPr lang="fr-FR" sz="2600" dirty="0" err="1" smtClean="0">
                <a:cs typeface="Arial"/>
              </a:rPr>
              <a:t>E.g</a:t>
            </a:r>
            <a:r>
              <a:rPr lang="fr-FR" sz="2600" dirty="0" smtClean="0">
                <a:cs typeface="Arial"/>
              </a:rPr>
              <a:t>. </a:t>
            </a:r>
            <a:r>
              <a:rPr lang="fr-FR" sz="2600" dirty="0" err="1" smtClean="0">
                <a:cs typeface="Arial"/>
              </a:rPr>
              <a:t>it</a:t>
            </a:r>
            <a:r>
              <a:rPr lang="fr-FR" sz="2600" dirty="0" smtClean="0">
                <a:cs typeface="Arial"/>
              </a:rPr>
              <a:t> </a:t>
            </a:r>
            <a:r>
              <a:rPr lang="fr-FR" sz="2600" dirty="0" err="1" smtClean="0">
                <a:cs typeface="Arial"/>
              </a:rPr>
              <a:t>is</a:t>
            </a:r>
            <a:r>
              <a:rPr lang="fr-FR" sz="2600" dirty="0" smtClean="0">
                <a:cs typeface="Arial"/>
              </a:rPr>
              <a:t> possible </a:t>
            </a:r>
            <a:r>
              <a:rPr lang="fr-FR" sz="2600" dirty="0" err="1" smtClean="0">
                <a:cs typeface="Arial"/>
              </a:rPr>
              <a:t>that</a:t>
            </a:r>
            <a:r>
              <a:rPr lang="fr-FR" sz="2600" dirty="0" smtClean="0">
                <a:cs typeface="Arial"/>
              </a:rPr>
              <a:t> </a:t>
            </a:r>
            <a:r>
              <a:rPr lang="el-GR" sz="2600" dirty="0" smtClean="0">
                <a:cs typeface="Arial"/>
              </a:rPr>
              <a:t>σ</a:t>
            </a:r>
            <a:r>
              <a:rPr lang="fr-FR" sz="2600" dirty="0" smtClean="0">
                <a:cs typeface="Arial"/>
              </a:rPr>
              <a:t> tends to </a:t>
            </a:r>
            <a:r>
              <a:rPr lang="fr-FR" sz="2600" dirty="0" err="1" smtClean="0">
                <a:cs typeface="Arial"/>
              </a:rPr>
              <a:t>rise</a:t>
            </a:r>
            <a:r>
              <a:rPr lang="fr-FR" sz="2600" dirty="0" smtClean="0">
                <a:cs typeface="Arial"/>
              </a:rPr>
              <a:t> over the </a:t>
            </a:r>
            <a:r>
              <a:rPr lang="fr-FR" sz="2600" dirty="0" err="1" smtClean="0">
                <a:cs typeface="Arial"/>
              </a:rPr>
              <a:t>development</a:t>
            </a:r>
            <a:r>
              <a:rPr lang="fr-FR" sz="2600" dirty="0" smtClean="0">
                <a:cs typeface="Arial"/>
              </a:rPr>
              <a:t> </a:t>
            </a:r>
            <a:r>
              <a:rPr lang="fr-FR" sz="2600" dirty="0" err="1" smtClean="0">
                <a:cs typeface="Arial"/>
              </a:rPr>
              <a:t>process</a:t>
            </a:r>
            <a:r>
              <a:rPr lang="fr-FR" sz="2600" dirty="0" smtClean="0">
                <a:cs typeface="Arial"/>
              </a:rPr>
              <a:t>. I.e. </a:t>
            </a:r>
            <a:r>
              <a:rPr lang="el-GR" sz="2600" dirty="0" smtClean="0">
                <a:cs typeface="Arial"/>
              </a:rPr>
              <a:t>σ</a:t>
            </a:r>
            <a:r>
              <a:rPr lang="fr-FR" sz="2600" dirty="0" smtClean="0">
                <a:cs typeface="Arial"/>
              </a:rPr>
              <a:t>&lt;1 in rural </a:t>
            </a:r>
            <a:r>
              <a:rPr lang="fr-FR" sz="2600" dirty="0" err="1" smtClean="0">
                <a:cs typeface="Arial"/>
              </a:rPr>
              <a:t>societies</a:t>
            </a:r>
            <a:r>
              <a:rPr lang="fr-FR" sz="2600" dirty="0" smtClean="0">
                <a:cs typeface="Arial"/>
              </a:rPr>
              <a:t> </a:t>
            </a:r>
            <a:r>
              <a:rPr lang="fr-FR" sz="2600" dirty="0" err="1" smtClean="0">
                <a:cs typeface="Arial"/>
              </a:rPr>
              <a:t>where</a:t>
            </a:r>
            <a:r>
              <a:rPr lang="fr-FR" sz="2600" dirty="0" smtClean="0">
                <a:cs typeface="Arial"/>
              </a:rPr>
              <a:t> capital </a:t>
            </a:r>
            <a:r>
              <a:rPr lang="fr-FR" sz="2600" dirty="0" err="1" smtClean="0">
                <a:cs typeface="Arial"/>
              </a:rPr>
              <a:t>is</a:t>
            </a:r>
            <a:r>
              <a:rPr lang="fr-FR" sz="2600" dirty="0" smtClean="0">
                <a:cs typeface="Arial"/>
              </a:rPr>
              <a:t> </a:t>
            </a:r>
            <a:r>
              <a:rPr lang="fr-FR" sz="2600" dirty="0" err="1" smtClean="0">
                <a:cs typeface="Arial"/>
              </a:rPr>
              <a:t>mostly</a:t>
            </a:r>
            <a:r>
              <a:rPr lang="fr-FR" sz="2600" dirty="0" smtClean="0">
                <a:cs typeface="Arial"/>
              </a:rPr>
              <a:t> land (</a:t>
            </a:r>
            <a:r>
              <a:rPr lang="fr-FR" sz="2600" dirty="0" err="1" smtClean="0">
                <a:cs typeface="Arial"/>
              </a:rPr>
              <a:t>see</a:t>
            </a:r>
            <a:r>
              <a:rPr lang="fr-FR" sz="2600" dirty="0" smtClean="0">
                <a:cs typeface="Arial"/>
              </a:rPr>
              <a:t> Europe vs </a:t>
            </a:r>
            <a:r>
              <a:rPr lang="fr-FR" sz="2600" dirty="0" err="1" smtClean="0">
                <a:cs typeface="Arial"/>
              </a:rPr>
              <a:t>America</a:t>
            </a:r>
            <a:r>
              <a:rPr lang="fr-FR" sz="2600" dirty="0" smtClean="0">
                <a:cs typeface="Arial"/>
              </a:rPr>
              <a:t>: more land in volume in New world but </a:t>
            </a:r>
            <a:r>
              <a:rPr lang="fr-FR" sz="2600" dirty="0" err="1" smtClean="0">
                <a:cs typeface="Arial"/>
              </a:rPr>
              <a:t>less</a:t>
            </a:r>
            <a:r>
              <a:rPr lang="fr-FR" sz="2600" dirty="0" smtClean="0">
                <a:cs typeface="Arial"/>
              </a:rPr>
              <a:t> land in value; </a:t>
            </a:r>
            <a:r>
              <a:rPr lang="fr-FR" sz="2600" dirty="0" err="1" smtClean="0">
                <a:cs typeface="Arial"/>
              </a:rPr>
              <a:t>price</a:t>
            </a:r>
            <a:r>
              <a:rPr lang="fr-FR" sz="2600" dirty="0" smtClean="0">
                <a:cs typeface="Arial"/>
              </a:rPr>
              <a:t> </a:t>
            </a:r>
            <a:r>
              <a:rPr lang="fr-FR" sz="2600" dirty="0" err="1" smtClean="0">
                <a:cs typeface="Arial"/>
              </a:rPr>
              <a:t>effect</a:t>
            </a:r>
            <a:r>
              <a:rPr lang="fr-FR" sz="2600" dirty="0" smtClean="0">
                <a:cs typeface="Arial"/>
              </a:rPr>
              <a:t> </a:t>
            </a:r>
            <a:r>
              <a:rPr lang="fr-FR" sz="2600" dirty="0" err="1" smtClean="0">
                <a:cs typeface="Arial"/>
              </a:rPr>
              <a:t>dominates</a:t>
            </a:r>
            <a:r>
              <a:rPr lang="fr-FR" sz="2600" dirty="0" smtClean="0">
                <a:cs typeface="Arial"/>
              </a:rPr>
              <a:t> volume </a:t>
            </a:r>
            <a:r>
              <a:rPr lang="fr-FR" sz="2600" dirty="0" err="1" smtClean="0">
                <a:cs typeface="Arial"/>
              </a:rPr>
              <a:t>effects</a:t>
            </a:r>
            <a:r>
              <a:rPr lang="fr-FR" sz="2600" dirty="0" smtClean="0">
                <a:cs typeface="Arial"/>
              </a:rPr>
              <a:t>: </a:t>
            </a:r>
            <a:r>
              <a:rPr lang="el-GR" sz="2600" dirty="0" smtClean="0">
                <a:cs typeface="Arial"/>
              </a:rPr>
              <a:t>σ</a:t>
            </a:r>
            <a:r>
              <a:rPr lang="fr-FR" sz="2600" dirty="0" smtClean="0">
                <a:cs typeface="Arial"/>
              </a:rPr>
              <a:t>&lt;1). But in 20c &amp; 21c, more and more uses for capital, more substitution: </a:t>
            </a:r>
            <a:r>
              <a:rPr lang="el-GR" sz="2600" dirty="0" smtClean="0">
                <a:cs typeface="Arial"/>
              </a:rPr>
              <a:t>σ</a:t>
            </a:r>
            <a:r>
              <a:rPr lang="fr-FR" sz="2600" dirty="0" smtClean="0">
                <a:cs typeface="Arial"/>
              </a:rPr>
              <a:t>&gt;1. </a:t>
            </a:r>
            <a:r>
              <a:rPr lang="fr-FR" sz="2600" dirty="0" err="1" smtClean="0">
                <a:cs typeface="Arial"/>
              </a:rPr>
              <a:t>Maybe</a:t>
            </a:r>
            <a:r>
              <a:rPr lang="fr-FR" sz="2600" dirty="0" smtClean="0">
                <a:cs typeface="Arial"/>
              </a:rPr>
              <a:t> </a:t>
            </a:r>
            <a:r>
              <a:rPr lang="fr-FR" sz="2600" dirty="0" err="1" smtClean="0">
                <a:cs typeface="Arial"/>
              </a:rPr>
              <a:t>even</a:t>
            </a:r>
            <a:r>
              <a:rPr lang="fr-FR" sz="2600" dirty="0" smtClean="0">
                <a:cs typeface="Arial"/>
              </a:rPr>
              <a:t> more </a:t>
            </a:r>
            <a:r>
              <a:rPr lang="fr-FR" sz="2600" dirty="0" err="1" smtClean="0">
                <a:cs typeface="Arial"/>
              </a:rPr>
              <a:t>so</a:t>
            </a:r>
            <a:r>
              <a:rPr lang="fr-FR" sz="2600" dirty="0" smtClean="0">
                <a:cs typeface="Arial"/>
              </a:rPr>
              <a:t> in the future. </a:t>
            </a:r>
            <a:r>
              <a:rPr lang="fr-FR" sz="2600" b="1" dirty="0" smtClean="0">
                <a:cs typeface="Arial"/>
              </a:rPr>
              <a:t>Capital </a:t>
            </a:r>
            <a:r>
              <a:rPr lang="fr-FR" sz="2600" b="1" dirty="0" err="1" smtClean="0">
                <a:cs typeface="Arial"/>
              </a:rPr>
              <a:t>is</a:t>
            </a:r>
            <a:r>
              <a:rPr lang="fr-FR" sz="2600" b="1" dirty="0" smtClean="0">
                <a:cs typeface="Arial"/>
              </a:rPr>
              <a:t> </a:t>
            </a:r>
            <a:r>
              <a:rPr lang="fr-FR" sz="2600" b="1" dirty="0" err="1" smtClean="0">
                <a:cs typeface="Arial"/>
              </a:rPr>
              <a:t>multidimensional</a:t>
            </a:r>
            <a:r>
              <a:rPr lang="fr-FR" sz="2600" b="1" dirty="0" smtClean="0">
                <a:cs typeface="Arial"/>
              </a:rPr>
              <a:t>: </a:t>
            </a:r>
            <a:r>
              <a:rPr lang="el-GR" sz="2600" b="1" dirty="0" smtClean="0">
                <a:cs typeface="Arial"/>
              </a:rPr>
              <a:t>σ</a:t>
            </a:r>
            <a:r>
              <a:rPr lang="fr-FR" sz="2600" b="1" dirty="0" smtClean="0">
                <a:cs typeface="Arial"/>
              </a:rPr>
              <a:t> varies.</a:t>
            </a:r>
          </a:p>
          <a:p>
            <a:r>
              <a:rPr lang="fr-FR" sz="2600" dirty="0" err="1" smtClean="0">
                <a:cs typeface="Arial"/>
              </a:rPr>
              <a:t>Elasticities</a:t>
            </a:r>
            <a:r>
              <a:rPr lang="fr-FR" sz="2600" dirty="0" smtClean="0">
                <a:cs typeface="Arial"/>
              </a:rPr>
              <a:t> do not </a:t>
            </a:r>
            <a:r>
              <a:rPr lang="fr-FR" sz="2600" dirty="0" err="1" smtClean="0">
                <a:cs typeface="Arial"/>
              </a:rPr>
              <a:t>only</a:t>
            </a:r>
            <a:r>
              <a:rPr lang="fr-FR" sz="2600" dirty="0" smtClean="0">
                <a:cs typeface="Arial"/>
              </a:rPr>
              <a:t> </a:t>
            </a:r>
            <a:r>
              <a:rPr lang="fr-FR" sz="2600" dirty="0" err="1" smtClean="0">
                <a:cs typeface="Arial"/>
              </a:rPr>
              <a:t>reflect</a:t>
            </a:r>
            <a:r>
              <a:rPr lang="fr-FR" sz="2600" dirty="0" smtClean="0">
                <a:cs typeface="Arial"/>
              </a:rPr>
              <a:t> real </a:t>
            </a:r>
            <a:r>
              <a:rPr lang="fr-FR" sz="2600" dirty="0" err="1" smtClean="0">
                <a:cs typeface="Arial"/>
              </a:rPr>
              <a:t>economic</a:t>
            </a:r>
            <a:r>
              <a:rPr lang="fr-FR" sz="2600" dirty="0" smtClean="0">
                <a:cs typeface="Arial"/>
              </a:rPr>
              <a:t> </a:t>
            </a:r>
            <a:r>
              <a:rPr lang="fr-FR" sz="2600" dirty="0" err="1" smtClean="0">
                <a:cs typeface="Arial"/>
              </a:rPr>
              <a:t>responses</a:t>
            </a:r>
            <a:r>
              <a:rPr lang="fr-FR" sz="2600" dirty="0" smtClean="0">
                <a:cs typeface="Arial"/>
              </a:rPr>
              <a:t>.       </a:t>
            </a:r>
            <a:r>
              <a:rPr lang="fr-FR" sz="2600" dirty="0" err="1" smtClean="0">
                <a:cs typeface="Arial"/>
              </a:rPr>
              <a:t>E.g</a:t>
            </a:r>
            <a:r>
              <a:rPr lang="fr-FR" sz="2600" dirty="0" smtClean="0">
                <a:cs typeface="Arial"/>
              </a:rPr>
              <a:t>. </a:t>
            </a:r>
            <a:r>
              <a:rPr lang="fr-FR" sz="2600" dirty="0" err="1" smtClean="0">
                <a:cs typeface="Arial"/>
              </a:rPr>
              <a:t>e</a:t>
            </a:r>
            <a:r>
              <a:rPr lang="fr-FR" sz="2600" baseline="-25000" dirty="0" err="1" smtClean="0">
                <a:cs typeface="Arial"/>
              </a:rPr>
              <a:t>K</a:t>
            </a:r>
            <a:r>
              <a:rPr lang="fr-FR" sz="2600" dirty="0" smtClean="0">
                <a:cs typeface="Arial"/>
              </a:rPr>
              <a:t> </a:t>
            </a:r>
            <a:r>
              <a:rPr lang="fr-FR" sz="2600" dirty="0" err="1" smtClean="0">
                <a:cs typeface="Arial"/>
              </a:rPr>
              <a:t>can</a:t>
            </a:r>
            <a:r>
              <a:rPr lang="fr-FR" sz="2600" dirty="0" smtClean="0">
                <a:cs typeface="Arial"/>
              </a:rPr>
              <a:t> </a:t>
            </a:r>
            <a:r>
              <a:rPr lang="fr-FR" sz="2600" dirty="0" err="1" smtClean="0">
                <a:cs typeface="Arial"/>
              </a:rPr>
              <a:t>be</a:t>
            </a:r>
            <a:r>
              <a:rPr lang="fr-FR" sz="2600" dirty="0" smtClean="0">
                <a:cs typeface="Arial"/>
              </a:rPr>
              <a:t> large for pure </a:t>
            </a:r>
            <a:r>
              <a:rPr lang="fr-FR" sz="2600" dirty="0" err="1" smtClean="0">
                <a:cs typeface="Arial"/>
              </a:rPr>
              <a:t>accounting</a:t>
            </a:r>
            <a:r>
              <a:rPr lang="fr-FR" sz="2600" dirty="0" smtClean="0">
                <a:cs typeface="Arial"/>
              </a:rPr>
              <a:t>/</a:t>
            </a:r>
            <a:r>
              <a:rPr lang="fr-FR" sz="2600" dirty="0" err="1" smtClean="0">
                <a:cs typeface="Arial"/>
              </a:rPr>
              <a:t>tax</a:t>
            </a:r>
            <a:r>
              <a:rPr lang="fr-FR" sz="2600" dirty="0" smtClean="0">
                <a:cs typeface="Arial"/>
              </a:rPr>
              <a:t> </a:t>
            </a:r>
            <a:r>
              <a:rPr lang="fr-FR" sz="2600" dirty="0" err="1" smtClean="0">
                <a:cs typeface="Arial"/>
              </a:rPr>
              <a:t>evasion</a:t>
            </a:r>
            <a:r>
              <a:rPr lang="fr-FR" sz="2600" dirty="0" smtClean="0">
                <a:cs typeface="Arial"/>
              </a:rPr>
              <a:t> </a:t>
            </a:r>
            <a:r>
              <a:rPr lang="fr-FR" sz="2600" dirty="0" err="1" smtClean="0">
                <a:cs typeface="Arial"/>
              </a:rPr>
              <a:t>reasons</a:t>
            </a:r>
            <a:r>
              <a:rPr lang="fr-FR" sz="2600" dirty="0" smtClean="0">
                <a:cs typeface="Arial"/>
              </a:rPr>
              <a:t>: </a:t>
            </a:r>
            <a:r>
              <a:rPr lang="fr-FR" sz="2600" dirty="0" err="1" smtClean="0">
                <a:cs typeface="Arial"/>
              </a:rPr>
              <a:t>even</a:t>
            </a:r>
            <a:r>
              <a:rPr lang="fr-FR" sz="2600" dirty="0" smtClean="0">
                <a:cs typeface="Arial"/>
              </a:rPr>
              <a:t> if capital </a:t>
            </a:r>
            <a:r>
              <a:rPr lang="fr-FR" sz="2600" dirty="0" err="1" smtClean="0">
                <a:cs typeface="Arial"/>
              </a:rPr>
              <a:t>does</a:t>
            </a:r>
            <a:r>
              <a:rPr lang="fr-FR" sz="2600" dirty="0" smtClean="0">
                <a:cs typeface="Arial"/>
              </a:rPr>
              <a:t> not move, </a:t>
            </a:r>
            <a:r>
              <a:rPr lang="fr-FR" sz="2600" dirty="0" err="1" smtClean="0">
                <a:cs typeface="Arial"/>
              </a:rPr>
              <a:t>accounts</a:t>
            </a:r>
            <a:r>
              <a:rPr lang="fr-FR" sz="2600" dirty="0" smtClean="0">
                <a:cs typeface="Arial"/>
              </a:rPr>
              <a:t> </a:t>
            </a:r>
            <a:r>
              <a:rPr lang="fr-FR" sz="2600" dirty="0" err="1" smtClean="0">
                <a:cs typeface="Arial"/>
              </a:rPr>
              <a:t>can</a:t>
            </a:r>
            <a:r>
              <a:rPr lang="fr-FR" sz="2600" dirty="0" smtClean="0">
                <a:cs typeface="Arial"/>
              </a:rPr>
              <a:t> move. </a:t>
            </a:r>
            <a:r>
              <a:rPr lang="fr-FR" sz="2600" dirty="0" err="1" smtClean="0">
                <a:cs typeface="Arial"/>
              </a:rPr>
              <a:t>Without</a:t>
            </a:r>
            <a:r>
              <a:rPr lang="fr-FR" sz="2600" dirty="0" smtClean="0">
                <a:cs typeface="Arial"/>
              </a:rPr>
              <a:t> fiscal coordination </a:t>
            </a:r>
            <a:r>
              <a:rPr lang="fr-FR" sz="2600" dirty="0" err="1" smtClean="0">
                <a:cs typeface="Arial"/>
              </a:rPr>
              <a:t>between</a:t>
            </a:r>
            <a:r>
              <a:rPr lang="fr-FR" sz="2600" dirty="0" smtClean="0">
                <a:cs typeface="Arial"/>
              </a:rPr>
              <a:t> countries (</a:t>
            </a:r>
            <a:r>
              <a:rPr lang="fr-FR" sz="2600" dirty="0" err="1" smtClean="0">
                <a:cs typeface="Arial"/>
              </a:rPr>
              <a:t>unified</a:t>
            </a:r>
            <a:r>
              <a:rPr lang="fr-FR" sz="2600" dirty="0" smtClean="0">
                <a:cs typeface="Arial"/>
              </a:rPr>
              <a:t> </a:t>
            </a:r>
            <a:r>
              <a:rPr lang="fr-FR" sz="2600" dirty="0" err="1" smtClean="0">
                <a:cs typeface="Arial"/>
              </a:rPr>
              <a:t>corporate</a:t>
            </a:r>
            <a:r>
              <a:rPr lang="fr-FR" sz="2600" dirty="0" smtClean="0">
                <a:cs typeface="Arial"/>
              </a:rPr>
              <a:t> </a:t>
            </a:r>
            <a:r>
              <a:rPr lang="fr-FR" sz="2600" dirty="0" err="1" smtClean="0">
                <a:cs typeface="Arial"/>
              </a:rPr>
              <a:t>tax</a:t>
            </a:r>
            <a:r>
              <a:rPr lang="fr-FR" sz="2600" dirty="0" smtClean="0">
                <a:cs typeface="Arial"/>
              </a:rPr>
              <a:t> base, </a:t>
            </a:r>
            <a:r>
              <a:rPr lang="fr-FR" sz="2600" dirty="0" err="1" smtClean="0">
                <a:cs typeface="Arial"/>
              </a:rPr>
              <a:t>automatic</a:t>
            </a:r>
            <a:r>
              <a:rPr lang="fr-FR" sz="2600" dirty="0" smtClean="0">
                <a:cs typeface="Arial"/>
              </a:rPr>
              <a:t> exchange of </a:t>
            </a:r>
            <a:r>
              <a:rPr lang="fr-FR" sz="2600" dirty="0" err="1" smtClean="0">
                <a:cs typeface="Arial"/>
              </a:rPr>
              <a:t>bank</a:t>
            </a:r>
            <a:r>
              <a:rPr lang="fr-FR" sz="2600" dirty="0" smtClean="0">
                <a:cs typeface="Arial"/>
              </a:rPr>
              <a:t> information,..), capital taxes </a:t>
            </a:r>
            <a:r>
              <a:rPr lang="fr-FR" sz="2600" dirty="0" err="1" smtClean="0">
                <a:cs typeface="Arial"/>
              </a:rPr>
              <a:t>might</a:t>
            </a:r>
            <a:r>
              <a:rPr lang="fr-FR" sz="2600" dirty="0" smtClean="0">
                <a:cs typeface="Arial"/>
              </a:rPr>
              <a:t> </a:t>
            </a:r>
            <a:r>
              <a:rPr lang="fr-FR" sz="2600" dirty="0" err="1" smtClean="0">
                <a:cs typeface="Arial"/>
              </a:rPr>
              <a:t>be</a:t>
            </a:r>
            <a:r>
              <a:rPr lang="fr-FR" sz="2600" dirty="0" smtClean="0">
                <a:cs typeface="Arial"/>
              </a:rPr>
              <a:t> more and more </a:t>
            </a:r>
            <a:r>
              <a:rPr lang="fr-FR" sz="2600" dirty="0" err="1" smtClean="0">
                <a:cs typeface="Arial"/>
              </a:rPr>
              <a:t>shifted</a:t>
            </a:r>
            <a:r>
              <a:rPr lang="fr-FR" sz="2600" dirty="0" smtClean="0">
                <a:cs typeface="Arial"/>
              </a:rPr>
              <a:t> to </a:t>
            </a:r>
            <a:r>
              <a:rPr lang="fr-FR" sz="2600" dirty="0" err="1" smtClean="0">
                <a:cs typeface="Arial"/>
              </a:rPr>
              <a:t>labor</a:t>
            </a:r>
            <a:r>
              <a:rPr lang="fr-FR" sz="2600" dirty="0" smtClean="0">
                <a:cs typeface="Arial"/>
              </a:rPr>
              <a:t>.  </a:t>
            </a:r>
            <a:endParaRPr lang="fr-FR" sz="2600" dirty="0" smtClean="0"/>
          </a:p>
          <a:p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2720262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76672"/>
            <a:ext cx="8712968" cy="5649491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recent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r>
              <a:rPr lang="fr-FR" dirty="0" smtClean="0"/>
              <a:t> on the incidence of social </a:t>
            </a:r>
            <a:r>
              <a:rPr lang="fr-FR" dirty="0" err="1" smtClean="0"/>
              <a:t>security</a:t>
            </a:r>
            <a:r>
              <a:rPr lang="fr-FR" dirty="0" smtClean="0"/>
              <a:t> contributions: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A. Bozio, T. Breda, M. Guillot, « Taxes and </a:t>
            </a:r>
            <a:r>
              <a:rPr lang="fr-FR" dirty="0" err="1" smtClean="0"/>
              <a:t>technological</a:t>
            </a:r>
            <a:r>
              <a:rPr lang="fr-FR" dirty="0" smtClean="0"/>
              <a:t> </a:t>
            </a:r>
            <a:r>
              <a:rPr lang="fr-FR" dirty="0" err="1" smtClean="0"/>
              <a:t>determinants</a:t>
            </a:r>
            <a:r>
              <a:rPr lang="fr-FR" dirty="0" smtClean="0"/>
              <a:t> of </a:t>
            </a:r>
            <a:r>
              <a:rPr lang="fr-FR" dirty="0" err="1" smtClean="0"/>
              <a:t>wage</a:t>
            </a:r>
            <a:r>
              <a:rPr lang="fr-FR" dirty="0" smtClean="0"/>
              <a:t> </a:t>
            </a:r>
            <a:r>
              <a:rPr lang="fr-FR" dirty="0" err="1" smtClean="0"/>
              <a:t>inequalities</a:t>
            </a:r>
            <a:r>
              <a:rPr lang="fr-FR" dirty="0" smtClean="0"/>
              <a:t>: France 1976-2014 », </a:t>
            </a:r>
            <a:r>
              <a:rPr lang="fr-FR" dirty="0" smtClean="0">
                <a:hlinkClick r:id="rId2"/>
              </a:rPr>
              <a:t>PSE 2016</a:t>
            </a:r>
            <a:r>
              <a:rPr lang="fr-FR" dirty="0" smtClean="0"/>
              <a:t>. </a:t>
            </a:r>
          </a:p>
          <a:p>
            <a:r>
              <a:rPr lang="fr-FR" dirty="0" err="1" smtClean="0"/>
              <a:t>Inequalities</a:t>
            </a:r>
            <a:r>
              <a:rPr lang="fr-FR" dirty="0" smtClean="0"/>
              <a:t> of total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costs</a:t>
            </a:r>
            <a:r>
              <a:rPr lang="fr-FR" dirty="0" smtClean="0"/>
              <a:t> rose in France, </a:t>
            </a:r>
            <a:r>
              <a:rPr lang="fr-FR" dirty="0" err="1" smtClean="0"/>
              <a:t>with</a:t>
            </a:r>
            <a:r>
              <a:rPr lang="fr-FR" dirty="0" smtClean="0"/>
              <a:t> no </a:t>
            </a:r>
            <a:r>
              <a:rPr lang="fr-FR" dirty="0" err="1" smtClean="0"/>
              <a:t>rise</a:t>
            </a:r>
            <a:r>
              <a:rPr lang="fr-FR" dirty="0" smtClean="0"/>
              <a:t> in </a:t>
            </a:r>
            <a:r>
              <a:rPr lang="fr-FR" dirty="0" err="1" smtClean="0"/>
              <a:t>inequalities</a:t>
            </a:r>
            <a:r>
              <a:rPr lang="fr-FR" dirty="0" smtClean="0"/>
              <a:t> of net </a:t>
            </a:r>
            <a:r>
              <a:rPr lang="fr-FR" dirty="0" err="1" smtClean="0"/>
              <a:t>wages</a:t>
            </a:r>
            <a:r>
              <a:rPr lang="fr-FR" dirty="0" smtClean="0"/>
              <a:t>, </a:t>
            </a:r>
            <a:r>
              <a:rPr lang="fr-FR" dirty="0" err="1" smtClean="0"/>
              <a:t>thanks</a:t>
            </a:r>
            <a:r>
              <a:rPr lang="fr-FR" dirty="0" smtClean="0"/>
              <a:t> to </a:t>
            </a:r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fr-FR" dirty="0" err="1" smtClean="0"/>
              <a:t>progressivity</a:t>
            </a:r>
            <a:r>
              <a:rPr lang="fr-FR" dirty="0" smtClean="0"/>
              <a:t> of social </a:t>
            </a:r>
            <a:r>
              <a:rPr lang="fr-FR" dirty="0" err="1" smtClean="0"/>
              <a:t>security</a:t>
            </a:r>
            <a:r>
              <a:rPr lang="fr-FR" dirty="0" smtClean="0"/>
              <a:t> contributions.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A. Bozio, T. Breda, J. Grenet, «</a:t>
            </a:r>
            <a:r>
              <a:rPr lang="fr-FR" dirty="0"/>
              <a:t>Incidence of Social </a:t>
            </a:r>
            <a:r>
              <a:rPr lang="fr-FR" dirty="0" smtClean="0"/>
              <a:t>Security Contributions</a:t>
            </a:r>
            <a:r>
              <a:rPr lang="fr-FR" dirty="0"/>
              <a:t>: Evidence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smtClean="0"/>
              <a:t>France », </a:t>
            </a:r>
            <a:r>
              <a:rPr lang="fr-FR" dirty="0" smtClean="0">
                <a:hlinkClick r:id="rId3"/>
              </a:rPr>
              <a:t>PSE 2016</a:t>
            </a:r>
            <a:r>
              <a:rPr lang="fr-FR" dirty="0" smtClean="0"/>
              <a:t>. </a:t>
            </a:r>
          </a:p>
          <a:p>
            <a:r>
              <a:rPr lang="fr-FR" dirty="0" smtClean="0"/>
              <a:t>Incidence varies </a:t>
            </a:r>
            <a:r>
              <a:rPr lang="fr-FR" dirty="0" err="1" smtClean="0"/>
              <a:t>greatly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degree</a:t>
            </a:r>
            <a:r>
              <a:rPr lang="fr-FR" dirty="0" smtClean="0"/>
              <a:t> of contribution-</a:t>
            </a:r>
            <a:r>
              <a:rPr lang="fr-FR" dirty="0" err="1" smtClean="0"/>
              <a:t>benefit</a:t>
            </a:r>
            <a:r>
              <a:rPr lang="fr-FR" dirty="0" smtClean="0"/>
              <a:t> linkage (</a:t>
            </a:r>
            <a:r>
              <a:rPr lang="fr-FR" dirty="0" err="1" smtClean="0"/>
              <a:t>near-complete</a:t>
            </a:r>
            <a:r>
              <a:rPr lang="fr-FR" dirty="0" smtClean="0"/>
              <a:t> </a:t>
            </a:r>
            <a:r>
              <a:rPr lang="fr-FR" dirty="0" err="1" smtClean="0"/>
              <a:t>employee</a:t>
            </a:r>
            <a:r>
              <a:rPr lang="fr-FR" dirty="0" smtClean="0"/>
              <a:t> incidence if high linkage, </a:t>
            </a:r>
            <a:r>
              <a:rPr lang="fr-FR" dirty="0" err="1" smtClean="0"/>
              <a:t>regardless</a:t>
            </a:r>
            <a:r>
              <a:rPr lang="fr-FR" dirty="0" smtClean="0"/>
              <a:t> of e</a:t>
            </a:r>
            <a:r>
              <a:rPr lang="fr-FR" baseline="-25000" dirty="0" smtClean="0"/>
              <a:t>s</a:t>
            </a:r>
            <a:r>
              <a:rPr lang="fr-FR" dirty="0" smtClean="0"/>
              <a:t> and </a:t>
            </a:r>
            <a:r>
              <a:rPr lang="fr-FR" dirty="0" err="1" smtClean="0"/>
              <a:t>e</a:t>
            </a:r>
            <a:r>
              <a:rPr lang="fr-FR" baseline="-25000" dirty="0" err="1" smtClean="0"/>
              <a:t>d</a:t>
            </a:r>
            <a:r>
              <a:rPr lang="fr-FR" dirty="0" smtClean="0"/>
              <a:t>) 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5603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0"/>
            <a:ext cx="8363272" cy="648072"/>
          </a:xfrm>
        </p:spPr>
        <p:txBody>
          <a:bodyPr>
            <a:noAutofit/>
          </a:bodyPr>
          <a:lstStyle/>
          <a:p>
            <a:r>
              <a:rPr lang="fr-FR" sz="3200" dirty="0" smtClean="0"/>
              <a:t>Micro </a:t>
            </a:r>
            <a:r>
              <a:rPr lang="fr-FR" sz="3200" dirty="0" err="1" smtClean="0"/>
              <a:t>estimates</a:t>
            </a:r>
            <a:r>
              <a:rPr lang="fr-FR" sz="3200" dirty="0" smtClean="0"/>
              <a:t> of </a:t>
            </a:r>
            <a:r>
              <a:rPr lang="fr-FR" sz="3200" dirty="0" err="1" smtClean="0"/>
              <a:t>tax</a:t>
            </a:r>
            <a:r>
              <a:rPr lang="fr-FR" sz="3200" dirty="0" smtClean="0"/>
              <a:t> incidence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97666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Micro estimates allow for better identification of </a:t>
            </a:r>
            <a:r>
              <a:rPr lang="en-US" sz="2400" dirty="0" err="1" smtClean="0"/>
              <a:t>elasticities</a:t>
            </a:r>
            <a:r>
              <a:rPr lang="en-US" sz="2400" dirty="0" smtClean="0"/>
              <a:t>… but usually they are only valid locally, i.e. for specific markets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Illustration with the incidence of housing benefits:</a:t>
            </a:r>
          </a:p>
          <a:p>
            <a:r>
              <a:rPr lang="en-US" sz="2400" dirty="0" smtClean="0"/>
              <a:t>G. </a:t>
            </a:r>
            <a:r>
              <a:rPr lang="en-US" sz="2400" dirty="0" err="1" smtClean="0"/>
              <a:t>Fack</a:t>
            </a:r>
            <a:r>
              <a:rPr lang="en-US" sz="2400" dirty="0" smtClean="0"/>
              <a:t> "Are Housing Benefits An Effective Way To Redistribute Income? Evidence From a Natural Experiment In France", </a:t>
            </a:r>
            <a:r>
              <a:rPr lang="en-US" sz="2400" i="1" dirty="0" err="1" smtClean="0"/>
              <a:t>Labour</a:t>
            </a:r>
            <a:r>
              <a:rPr lang="en-US" sz="2400" i="1" dirty="0" smtClean="0"/>
              <a:t> Economics</a:t>
            </a:r>
            <a:r>
              <a:rPr lang="en-US" sz="2400" dirty="0" smtClean="0"/>
              <a:t> 2006. See </a:t>
            </a:r>
            <a:r>
              <a:rPr lang="en-US" sz="2400" dirty="0" smtClean="0">
                <a:hlinkClick r:id="rId2"/>
              </a:rPr>
              <a:t>paper.</a:t>
            </a:r>
            <a:endParaRPr lang="en-US" sz="2400" dirty="0" smtClean="0"/>
          </a:p>
          <a:p>
            <a:r>
              <a:rPr lang="en-US" sz="2400" dirty="0" smtClean="0"/>
              <a:t>One can show that the fraction </a:t>
            </a:r>
            <a:r>
              <a:rPr lang="el-GR" sz="2400" dirty="0" smtClean="0"/>
              <a:t>θ</a:t>
            </a:r>
            <a:r>
              <a:rPr lang="fr-FR" sz="2400" dirty="0" smtClean="0"/>
              <a:t> of </a:t>
            </a:r>
            <a:r>
              <a:rPr lang="fr-FR" sz="2400" dirty="0" err="1" smtClean="0"/>
              <a:t>housing</a:t>
            </a:r>
            <a:r>
              <a:rPr lang="fr-FR" sz="2400" dirty="0" smtClean="0"/>
              <a:t> </a:t>
            </a:r>
            <a:r>
              <a:rPr lang="fr-FR" sz="2400" dirty="0" err="1" smtClean="0"/>
              <a:t>benefit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shifted</a:t>
            </a:r>
            <a:r>
              <a:rPr lang="fr-FR" sz="2400" dirty="0" smtClean="0"/>
              <a:t> to </a:t>
            </a:r>
            <a:r>
              <a:rPr lang="fr-FR" sz="2400" dirty="0" err="1" smtClean="0"/>
              <a:t>higher</a:t>
            </a:r>
            <a:r>
              <a:rPr lang="fr-FR" sz="2400" dirty="0" smtClean="0"/>
              <a:t> </a:t>
            </a:r>
            <a:r>
              <a:rPr lang="fr-FR" sz="2400" dirty="0" err="1" smtClean="0"/>
              <a:t>rents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given</a:t>
            </a:r>
            <a:r>
              <a:rPr lang="fr-FR" sz="2400" dirty="0" smtClean="0"/>
              <a:t> by </a:t>
            </a:r>
            <a:r>
              <a:rPr lang="el-GR" sz="2400" dirty="0" smtClean="0"/>
              <a:t>θ</a:t>
            </a:r>
            <a:r>
              <a:rPr lang="fr-FR" sz="2400" dirty="0" smtClean="0"/>
              <a:t> = </a:t>
            </a:r>
            <a:r>
              <a:rPr lang="fr-FR" sz="2400" dirty="0" err="1" smtClean="0"/>
              <a:t>e</a:t>
            </a:r>
            <a:r>
              <a:rPr lang="fr-FR" sz="2400" baseline="-25000" dirty="0" err="1" smtClean="0"/>
              <a:t>d</a:t>
            </a:r>
            <a:r>
              <a:rPr lang="fr-FR" sz="2400" dirty="0" smtClean="0"/>
              <a:t>/(</a:t>
            </a:r>
            <a:r>
              <a:rPr lang="fr-FR" sz="2400" dirty="0" err="1" smtClean="0"/>
              <a:t>e</a:t>
            </a:r>
            <a:r>
              <a:rPr lang="fr-FR" sz="2400" baseline="-25000" dirty="0" err="1" smtClean="0"/>
              <a:t>d</a:t>
            </a:r>
            <a:r>
              <a:rPr lang="fr-FR" sz="2400" dirty="0" smtClean="0"/>
              <a:t>+e</a:t>
            </a:r>
            <a:r>
              <a:rPr lang="fr-FR" sz="2400" baseline="-25000" dirty="0" smtClean="0"/>
              <a:t>s</a:t>
            </a:r>
            <a:r>
              <a:rPr lang="fr-FR" sz="2400" dirty="0" smtClean="0"/>
              <a:t>), </a:t>
            </a:r>
            <a:r>
              <a:rPr lang="fr-FR" sz="2400" dirty="0" err="1" smtClean="0"/>
              <a:t>where</a:t>
            </a:r>
            <a:r>
              <a:rPr lang="fr-FR" sz="2400" dirty="0" smtClean="0"/>
              <a:t> </a:t>
            </a:r>
            <a:r>
              <a:rPr lang="fr-FR" sz="2400" dirty="0" err="1" smtClean="0"/>
              <a:t>e</a:t>
            </a:r>
            <a:r>
              <a:rPr lang="fr-FR" sz="2400" baseline="-25000" dirty="0" err="1" smtClean="0"/>
              <a:t>d</a:t>
            </a:r>
            <a:r>
              <a:rPr lang="fr-FR" sz="2400" dirty="0" smtClean="0"/>
              <a:t> = </a:t>
            </a:r>
            <a:r>
              <a:rPr lang="fr-FR" sz="2400" dirty="0" err="1" smtClean="0"/>
              <a:t>elasticity</a:t>
            </a:r>
            <a:r>
              <a:rPr lang="fr-FR" sz="2400" dirty="0" smtClean="0"/>
              <a:t> of </a:t>
            </a:r>
            <a:r>
              <a:rPr lang="fr-FR" sz="2400" dirty="0" err="1" smtClean="0"/>
              <a:t>housing</a:t>
            </a:r>
            <a:r>
              <a:rPr lang="fr-FR" sz="2400" dirty="0" smtClean="0"/>
              <a:t> </a:t>
            </a:r>
            <a:r>
              <a:rPr lang="fr-FR" sz="2400" dirty="0" err="1" smtClean="0"/>
              <a:t>demand</a:t>
            </a:r>
            <a:r>
              <a:rPr lang="fr-FR" sz="2400" dirty="0" smtClean="0"/>
              <a:t>, and e</a:t>
            </a:r>
            <a:r>
              <a:rPr lang="fr-FR" sz="2400" baseline="-25000" dirty="0" smtClean="0"/>
              <a:t>s</a:t>
            </a:r>
            <a:r>
              <a:rPr lang="fr-FR" sz="2400" dirty="0" smtClean="0"/>
              <a:t> = </a:t>
            </a:r>
            <a:r>
              <a:rPr lang="fr-FR" sz="2400" dirty="0" err="1" smtClean="0"/>
              <a:t>elasticity</a:t>
            </a:r>
            <a:r>
              <a:rPr lang="fr-FR" sz="2400" dirty="0" smtClean="0"/>
              <a:t> of </a:t>
            </a:r>
            <a:r>
              <a:rPr lang="fr-FR" sz="2400" dirty="0" err="1" smtClean="0"/>
              <a:t>housing</a:t>
            </a:r>
            <a:r>
              <a:rPr lang="fr-FR" sz="2400" dirty="0" smtClean="0"/>
              <a:t> </a:t>
            </a:r>
            <a:r>
              <a:rPr lang="fr-FR" sz="2400" dirty="0" err="1" smtClean="0"/>
              <a:t>supply</a:t>
            </a:r>
            <a:endParaRPr lang="fr-FR" sz="2400" dirty="0" smtClean="0"/>
          </a:p>
          <a:p>
            <a:r>
              <a:rPr lang="fr-FR" sz="2400" dirty="0" smtClean="0"/>
              <a:t>Intuition: if e</a:t>
            </a:r>
            <a:r>
              <a:rPr lang="fr-FR" sz="2400" baseline="-25000" dirty="0" smtClean="0"/>
              <a:t>s</a:t>
            </a:r>
            <a:r>
              <a:rPr lang="fr-FR" sz="2400" dirty="0" smtClean="0"/>
              <a:t>=0 (i.e. </a:t>
            </a:r>
            <a:r>
              <a:rPr lang="fr-FR" sz="2400" dirty="0" err="1" smtClean="0"/>
              <a:t>fixed</a:t>
            </a:r>
            <a:r>
              <a:rPr lang="fr-FR" sz="2400" dirty="0" smtClean="0"/>
              <a:t> stock of </a:t>
            </a:r>
            <a:r>
              <a:rPr lang="fr-FR" sz="2400" dirty="0" err="1" smtClean="0"/>
              <a:t>housing</a:t>
            </a:r>
            <a:r>
              <a:rPr lang="fr-FR" sz="2400" dirty="0" smtClean="0"/>
              <a:t>, no new construction), and 100% of </a:t>
            </a:r>
            <a:r>
              <a:rPr lang="fr-FR" sz="2400" dirty="0" err="1" smtClean="0"/>
              <a:t>housing</a:t>
            </a:r>
            <a:r>
              <a:rPr lang="fr-FR" sz="2400" dirty="0" smtClean="0"/>
              <a:t> </a:t>
            </a:r>
            <a:r>
              <a:rPr lang="fr-FR" sz="2400" dirty="0" err="1" smtClean="0"/>
              <a:t>benefits</a:t>
            </a:r>
            <a:r>
              <a:rPr lang="fr-FR" sz="2400" dirty="0" smtClean="0"/>
              <a:t> go </a:t>
            </a:r>
            <a:r>
              <a:rPr lang="fr-FR" sz="2400" dirty="0" err="1" smtClean="0"/>
              <a:t>into</a:t>
            </a:r>
            <a:r>
              <a:rPr lang="fr-FR" sz="2400" dirty="0" smtClean="0"/>
              <a:t> </a:t>
            </a:r>
            <a:r>
              <a:rPr lang="fr-FR" sz="2400" dirty="0" err="1" smtClean="0"/>
              <a:t>higher</a:t>
            </a:r>
            <a:r>
              <a:rPr lang="fr-FR" sz="2400" dirty="0" smtClean="0"/>
              <a:t> </a:t>
            </a:r>
            <a:r>
              <a:rPr lang="fr-FR" sz="2400" dirty="0" err="1" smtClean="0"/>
              <a:t>rents</a:t>
            </a:r>
            <a:endParaRPr lang="fr-FR" sz="2400" dirty="0" smtClean="0"/>
          </a:p>
          <a:p>
            <a:r>
              <a:rPr lang="fr-FR" sz="2400" dirty="0" err="1" smtClean="0"/>
              <a:t>Using</a:t>
            </a:r>
            <a:r>
              <a:rPr lang="fr-FR" sz="2400" dirty="0" smtClean="0"/>
              <a:t> extension of </a:t>
            </a:r>
            <a:r>
              <a:rPr lang="fr-FR" sz="2400" dirty="0" err="1" smtClean="0"/>
              <a:t>housing</a:t>
            </a:r>
            <a:r>
              <a:rPr lang="fr-FR" sz="2400" dirty="0" smtClean="0"/>
              <a:t> </a:t>
            </a:r>
            <a:r>
              <a:rPr lang="fr-FR" sz="2400" dirty="0" err="1" smtClean="0"/>
              <a:t>benefits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occured</a:t>
            </a:r>
            <a:r>
              <a:rPr lang="fr-FR" sz="2400" dirty="0" smtClean="0"/>
              <a:t> in France in the 1990s, </a:t>
            </a:r>
            <a:r>
              <a:rPr lang="fr-FR" sz="2400" dirty="0" err="1" smtClean="0"/>
              <a:t>Fack</a:t>
            </a:r>
            <a:r>
              <a:rPr lang="fr-FR" sz="2400" dirty="0" smtClean="0"/>
              <a:t> </a:t>
            </a:r>
            <a:r>
              <a:rPr lang="fr-FR" sz="2400" dirty="0" err="1" smtClean="0"/>
              <a:t>estimates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el-GR" sz="2400" dirty="0" smtClean="0"/>
              <a:t>θ</a:t>
            </a:r>
            <a:r>
              <a:rPr lang="fr-FR" sz="2400" dirty="0" smtClean="0"/>
              <a:t> = 80%. </a:t>
            </a:r>
            <a:r>
              <a:rPr lang="fr-FR" sz="2400" dirty="0" err="1" smtClean="0"/>
              <a:t>See</a:t>
            </a:r>
            <a:r>
              <a:rPr lang="fr-FR" sz="2400" dirty="0" smtClean="0"/>
              <a:t> </a:t>
            </a:r>
            <a:r>
              <a:rPr lang="en-US" sz="2400" dirty="0" smtClean="0">
                <a:hlinkClick r:id="rId3"/>
              </a:rPr>
              <a:t>graphs. </a:t>
            </a:r>
            <a:endParaRPr lang="en-US" sz="2400" dirty="0" smtClean="0"/>
          </a:p>
          <a:p>
            <a:r>
              <a:rPr lang="en-US" sz="2400" dirty="0" smtClean="0"/>
              <a:t>The good news is that it also works for taxes: property owners pay property taxes    (Ricardo: land should be taxed, not </a:t>
            </a:r>
            <a:r>
              <a:rPr lang="en-US" sz="2400" dirty="0" err="1" smtClean="0"/>
              <a:t>subsdized</a:t>
            </a:r>
            <a:r>
              <a:rPr lang="en-US" sz="2400" dirty="0" smtClean="0"/>
              <a:t>)</a:t>
            </a:r>
          </a:p>
          <a:p>
            <a:pPr>
              <a:buNone/>
            </a:pPr>
            <a:endParaRPr lang="en-US" sz="24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3287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116632"/>
            <a:ext cx="882694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192688"/>
          </a:xfrm>
        </p:spPr>
        <p:txBody>
          <a:bodyPr>
            <a:noAutofit/>
          </a:bodyPr>
          <a:lstStyle/>
          <a:p>
            <a:r>
              <a:rPr lang="fr-FR" sz="2400" b="1" dirty="0" err="1" smtClean="0"/>
              <a:t>Although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this</a:t>
            </a:r>
            <a:r>
              <a:rPr lang="fr-FR" sz="2400" b="1" dirty="0" smtClean="0"/>
              <a:t> course </a:t>
            </a:r>
            <a:r>
              <a:rPr lang="fr-FR" sz="2400" b="1" dirty="0" err="1" smtClean="0"/>
              <a:t>will</a:t>
            </a:r>
            <a:r>
              <a:rPr lang="fr-FR" sz="2400" b="1" dirty="0" smtClean="0"/>
              <a:t> focus </a:t>
            </a:r>
            <a:r>
              <a:rPr lang="fr-FR" sz="2400" b="1" dirty="0" err="1" smtClean="0"/>
              <a:t>upon</a:t>
            </a:r>
            <a:r>
              <a:rPr lang="fr-FR" sz="2400" b="1" dirty="0" smtClean="0"/>
              <a:t> taxes and </a:t>
            </a:r>
            <a:r>
              <a:rPr lang="fr-FR" sz="2400" b="1" dirty="0" err="1" smtClean="0"/>
              <a:t>transfers</a:t>
            </a:r>
            <a:r>
              <a:rPr lang="fr-FR" sz="2400" b="1" dirty="0" smtClean="0"/>
              <a:t>, one </a:t>
            </a:r>
            <a:r>
              <a:rPr lang="fr-FR" sz="2400" b="1" dirty="0" err="1" smtClean="0"/>
              <a:t>should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keep</a:t>
            </a:r>
            <a:r>
              <a:rPr lang="fr-FR" sz="2400" b="1" dirty="0" smtClean="0"/>
              <a:t> in </a:t>
            </a:r>
            <a:r>
              <a:rPr lang="fr-FR" sz="2400" b="1" dirty="0" err="1" smtClean="0"/>
              <a:t>mind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that</a:t>
            </a:r>
            <a:r>
              <a:rPr lang="fr-FR" sz="2400" b="1" dirty="0" smtClean="0"/>
              <a:t> the </a:t>
            </a:r>
            <a:r>
              <a:rPr lang="fr-FR" sz="2400" b="1" dirty="0" err="1" smtClean="0"/>
              <a:t>rise</a:t>
            </a:r>
            <a:r>
              <a:rPr lang="fr-FR" sz="2400" b="1" dirty="0" smtClean="0"/>
              <a:t> of fiscal and social state </a:t>
            </a:r>
            <a:r>
              <a:rPr lang="fr-FR" sz="2400" b="1" dirty="0" err="1" smtClean="0"/>
              <a:t>represents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only</a:t>
            </a:r>
            <a:r>
              <a:rPr lang="fr-FR" sz="2400" b="1" dirty="0" smtClean="0"/>
              <a:t> one aspect of the </a:t>
            </a:r>
            <a:r>
              <a:rPr lang="fr-FR" sz="2400" b="1" dirty="0" err="1" smtClean="0"/>
              <a:t>history</a:t>
            </a:r>
            <a:r>
              <a:rPr lang="fr-FR" sz="2400" b="1" dirty="0" smtClean="0"/>
              <a:t> of state formation and </a:t>
            </a:r>
            <a:r>
              <a:rPr lang="fr-FR" sz="2400" b="1" dirty="0" err="1" smtClean="0"/>
              <a:t>government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regulation</a:t>
            </a:r>
            <a:r>
              <a:rPr lang="fr-FR" sz="2400" b="1" dirty="0" smtClean="0"/>
              <a:t>. </a:t>
            </a:r>
          </a:p>
          <a:p>
            <a:r>
              <a:rPr lang="fr-FR" sz="2400" dirty="0" smtClean="0"/>
              <a:t>The capital and </a:t>
            </a:r>
            <a:r>
              <a:rPr lang="fr-FR" sz="2400" dirty="0" err="1" smtClean="0"/>
              <a:t>democratic</a:t>
            </a:r>
            <a:r>
              <a:rPr lang="fr-FR" sz="2400" dirty="0" smtClean="0"/>
              <a:t> state (the set of </a:t>
            </a:r>
            <a:r>
              <a:rPr lang="fr-FR" sz="2400" dirty="0" err="1" smtClean="0"/>
              <a:t>legal</a:t>
            </a:r>
            <a:r>
              <a:rPr lang="fr-FR" sz="2400" dirty="0" smtClean="0"/>
              <a:t> </a:t>
            </a:r>
            <a:r>
              <a:rPr lang="fr-FR" sz="2400" dirty="0" err="1" smtClean="0"/>
              <a:t>rules</a:t>
            </a:r>
            <a:r>
              <a:rPr lang="fr-FR" sz="2400" dirty="0" smtClean="0"/>
              <a:t> and institutions </a:t>
            </a:r>
            <a:r>
              <a:rPr lang="fr-FR" sz="2400" dirty="0" err="1" smtClean="0"/>
              <a:t>governing</a:t>
            </a:r>
            <a:r>
              <a:rPr lang="fr-FR" sz="2400" dirty="0" smtClean="0"/>
              <a:t> </a:t>
            </a:r>
            <a:r>
              <a:rPr lang="fr-FR" sz="2400" dirty="0" err="1" smtClean="0"/>
              <a:t>property</a:t>
            </a:r>
            <a:r>
              <a:rPr lang="fr-FR" sz="2400" dirty="0" smtClean="0"/>
              <a:t>, </a:t>
            </a:r>
            <a:r>
              <a:rPr lang="fr-FR" sz="2400" dirty="0" err="1" smtClean="0"/>
              <a:t>labor</a:t>
            </a:r>
            <a:r>
              <a:rPr lang="fr-FR" sz="2400" dirty="0" smtClean="0"/>
              <a:t> and </a:t>
            </a:r>
            <a:r>
              <a:rPr lang="fr-FR" sz="2400" dirty="0" err="1" smtClean="0"/>
              <a:t>political</a:t>
            </a:r>
            <a:r>
              <a:rPr lang="fr-FR" sz="2400" dirty="0" smtClean="0"/>
              <a:t> relations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</a:t>
            </a:r>
            <a:r>
              <a:rPr lang="fr-FR" sz="2400" dirty="0" err="1" smtClean="0"/>
              <a:t>individuals</a:t>
            </a:r>
            <a:r>
              <a:rPr lang="fr-FR" sz="2400" dirty="0" smtClean="0"/>
              <a:t>) </a:t>
            </a:r>
            <a:r>
              <a:rPr lang="fr-FR" sz="2400" dirty="0" err="1" smtClean="0"/>
              <a:t>can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even</a:t>
            </a:r>
            <a:r>
              <a:rPr lang="fr-FR" sz="2400" dirty="0" smtClean="0"/>
              <a:t> more important </a:t>
            </a:r>
            <a:r>
              <a:rPr lang="fr-FR" sz="2400" dirty="0" err="1" smtClean="0"/>
              <a:t>than</a:t>
            </a:r>
            <a:r>
              <a:rPr lang="fr-FR" sz="2400" dirty="0" smtClean="0"/>
              <a:t> the fiscal system and public </a:t>
            </a:r>
            <a:r>
              <a:rPr lang="fr-FR" sz="2400" dirty="0" err="1" smtClean="0"/>
              <a:t>spendings</a:t>
            </a:r>
            <a:r>
              <a:rPr lang="fr-FR" sz="2400" dirty="0" smtClean="0"/>
              <a:t>, and in </a:t>
            </a:r>
            <a:r>
              <a:rPr lang="fr-FR" sz="2400" dirty="0" err="1" smtClean="0"/>
              <a:t>many</a:t>
            </a:r>
            <a:r>
              <a:rPr lang="fr-FR" sz="2400" dirty="0" smtClean="0"/>
              <a:t> </a:t>
            </a:r>
            <a:r>
              <a:rPr lang="fr-FR" sz="2400" dirty="0" err="1" smtClean="0"/>
              <a:t>ways</a:t>
            </a:r>
            <a:r>
              <a:rPr lang="fr-FR" sz="2400" dirty="0" smtClean="0"/>
              <a:t> </a:t>
            </a:r>
            <a:r>
              <a:rPr lang="fr-FR" sz="2400" dirty="0" err="1" smtClean="0"/>
              <a:t>encompasses</a:t>
            </a:r>
            <a:r>
              <a:rPr lang="fr-FR" sz="2400" dirty="0" smtClean="0"/>
              <a:t> the fiscal and social state. </a:t>
            </a:r>
            <a:r>
              <a:rPr lang="fr-FR" sz="2400" dirty="0" err="1" smtClean="0"/>
              <a:t>See</a:t>
            </a:r>
            <a:r>
              <a:rPr lang="fr-FR" sz="2400" dirty="0" smtClean="0"/>
              <a:t> </a:t>
            </a:r>
            <a:r>
              <a:rPr lang="fr-FR" sz="2400" dirty="0" err="1" smtClean="0">
                <a:hlinkClick r:id="rId2"/>
              </a:rPr>
              <a:t>Economic</a:t>
            </a:r>
            <a:r>
              <a:rPr lang="fr-FR" sz="2400" dirty="0" smtClean="0">
                <a:hlinkClick r:id="rId2"/>
              </a:rPr>
              <a:t> </a:t>
            </a:r>
            <a:r>
              <a:rPr lang="fr-FR" sz="2400" dirty="0" err="1" smtClean="0">
                <a:hlinkClick r:id="rId2"/>
              </a:rPr>
              <a:t>History</a:t>
            </a:r>
            <a:r>
              <a:rPr lang="fr-FR" sz="2400" dirty="0" smtClean="0"/>
              <a:t> course on:</a:t>
            </a:r>
          </a:p>
          <a:p>
            <a:r>
              <a:rPr lang="fr-FR" sz="2400" b="1" dirty="0" smtClean="0"/>
              <a:t>Basic civil &amp; </a:t>
            </a:r>
            <a:r>
              <a:rPr lang="fr-FR" sz="2400" b="1" dirty="0" err="1" smtClean="0"/>
              <a:t>political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rights</a:t>
            </a:r>
            <a:r>
              <a:rPr lang="fr-FR" sz="2400" dirty="0" smtClean="0"/>
              <a:t>: </a:t>
            </a:r>
            <a:r>
              <a:rPr lang="fr-FR" sz="2400" dirty="0" err="1" smtClean="0"/>
              <a:t>forced</a:t>
            </a:r>
            <a:r>
              <a:rPr lang="fr-FR" sz="2400" dirty="0" smtClean="0"/>
              <a:t> vs free </a:t>
            </a:r>
            <a:r>
              <a:rPr lang="fr-FR" sz="2400" dirty="0" err="1" smtClean="0"/>
              <a:t>labor</a:t>
            </a:r>
            <a:r>
              <a:rPr lang="fr-FR" sz="2400" dirty="0" smtClean="0"/>
              <a:t>, restrictions on </a:t>
            </a:r>
            <a:r>
              <a:rPr lang="fr-FR" sz="2400" dirty="0" err="1" smtClean="0"/>
              <a:t>mobility</a:t>
            </a:r>
            <a:r>
              <a:rPr lang="fr-FR" sz="2400" dirty="0" smtClean="0"/>
              <a:t> and </a:t>
            </a:r>
            <a:r>
              <a:rPr lang="fr-FR" sz="2400" dirty="0" err="1" smtClean="0"/>
              <a:t>occupational</a:t>
            </a:r>
            <a:r>
              <a:rPr lang="fr-FR" sz="2400" dirty="0" smtClean="0"/>
              <a:t> </a:t>
            </a:r>
            <a:r>
              <a:rPr lang="fr-FR" sz="2400" dirty="0" err="1" smtClean="0"/>
              <a:t>rights</a:t>
            </a:r>
            <a:r>
              <a:rPr lang="fr-FR" sz="2400" dirty="0" smtClean="0"/>
              <a:t> (major </a:t>
            </a:r>
            <a:r>
              <a:rPr lang="fr-FR" sz="2400" dirty="0" err="1" smtClean="0"/>
              <a:t>historical</a:t>
            </a:r>
            <a:r>
              <a:rPr lang="fr-FR" sz="2400" dirty="0" smtClean="0"/>
              <a:t> </a:t>
            </a:r>
            <a:r>
              <a:rPr lang="fr-FR" sz="2400" dirty="0" err="1" smtClean="0"/>
              <a:t>role</a:t>
            </a:r>
            <a:r>
              <a:rPr lang="fr-FR" sz="2400" dirty="0" smtClean="0"/>
              <a:t>)  </a:t>
            </a:r>
          </a:p>
          <a:p>
            <a:r>
              <a:rPr lang="fr-FR" sz="2400" b="1" dirty="0" err="1"/>
              <a:t>P</a:t>
            </a:r>
            <a:r>
              <a:rPr lang="fr-FR" sz="2400" b="1" dirty="0" err="1" smtClean="0"/>
              <a:t>roperty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regimes</a:t>
            </a:r>
            <a:r>
              <a:rPr lang="fr-FR" sz="2400" b="1" dirty="0" smtClean="0"/>
              <a:t>: </a:t>
            </a:r>
            <a:r>
              <a:rPr lang="fr-FR" sz="2400" dirty="0" err="1" smtClean="0"/>
              <a:t>legal</a:t>
            </a:r>
            <a:r>
              <a:rPr lang="fr-FR" sz="2400" dirty="0" smtClean="0"/>
              <a:t> system </a:t>
            </a:r>
            <a:r>
              <a:rPr lang="fr-FR" sz="2400" dirty="0" err="1" smtClean="0"/>
              <a:t>shapes</a:t>
            </a:r>
            <a:r>
              <a:rPr lang="fr-FR" sz="2400" dirty="0" smtClean="0"/>
              <a:t> balance of power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</a:t>
            </a:r>
            <a:r>
              <a:rPr lang="fr-FR" sz="2400" dirty="0" err="1" smtClean="0"/>
              <a:t>owners</a:t>
            </a:r>
            <a:r>
              <a:rPr lang="fr-FR" sz="2400" dirty="0" smtClean="0"/>
              <a:t> &amp; non-</a:t>
            </a:r>
            <a:r>
              <a:rPr lang="fr-FR" sz="2400" dirty="0" err="1" smtClean="0"/>
              <a:t>owners</a:t>
            </a:r>
            <a:r>
              <a:rPr lang="fr-FR" sz="2400" dirty="0" smtClean="0"/>
              <a:t>; public vs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property</a:t>
            </a:r>
            <a:r>
              <a:rPr lang="fr-FR" sz="2400" dirty="0"/>
              <a:t>;</a:t>
            </a:r>
            <a:r>
              <a:rPr lang="fr-FR" sz="2400" dirty="0" smtClean="0"/>
              <a:t>  </a:t>
            </a:r>
            <a:r>
              <a:rPr lang="fr-FR" sz="2400" dirty="0" err="1" smtClean="0"/>
              <a:t>workers</a:t>
            </a:r>
            <a:r>
              <a:rPr lang="fr-FR" sz="2400" dirty="0" smtClean="0"/>
              <a:t> </a:t>
            </a:r>
            <a:r>
              <a:rPr lang="fr-FR" sz="2400" dirty="0" err="1" smtClean="0"/>
              <a:t>rights</a:t>
            </a:r>
            <a:r>
              <a:rPr lang="fr-FR" sz="2400" dirty="0" smtClean="0"/>
              <a:t> &amp; </a:t>
            </a:r>
            <a:r>
              <a:rPr lang="fr-FR" sz="2400" dirty="0" err="1" smtClean="0"/>
              <a:t>labor</a:t>
            </a:r>
            <a:r>
              <a:rPr lang="fr-FR" sz="2400" dirty="0" smtClean="0"/>
              <a:t> </a:t>
            </a:r>
            <a:r>
              <a:rPr lang="fr-FR" sz="2400" dirty="0" err="1"/>
              <a:t>law</a:t>
            </a:r>
            <a:r>
              <a:rPr lang="fr-FR" sz="2400" dirty="0"/>
              <a:t> (</a:t>
            </a:r>
            <a:r>
              <a:rPr lang="fr-FR" sz="2400" dirty="0" err="1"/>
              <a:t>co-determination</a:t>
            </a:r>
            <a:r>
              <a:rPr lang="fr-FR" sz="2400" dirty="0"/>
              <a:t>, unions</a:t>
            </a:r>
            <a:r>
              <a:rPr lang="fr-FR" sz="2400" dirty="0" smtClean="0"/>
              <a:t>); tenants </a:t>
            </a:r>
            <a:r>
              <a:rPr lang="fr-FR" sz="2400" dirty="0" err="1" smtClean="0"/>
              <a:t>rights</a:t>
            </a:r>
            <a:r>
              <a:rPr lang="fr-FR" sz="2400" dirty="0" smtClean="0"/>
              <a:t> &amp; </a:t>
            </a:r>
            <a:r>
              <a:rPr lang="fr-FR" sz="2400" dirty="0" err="1" smtClean="0"/>
              <a:t>inheritance</a:t>
            </a:r>
            <a:r>
              <a:rPr lang="fr-FR" sz="2400" dirty="0" smtClean="0"/>
              <a:t>; </a:t>
            </a:r>
            <a:r>
              <a:rPr lang="fr-FR" sz="2400" dirty="0" err="1" smtClean="0"/>
              <a:t>intellectual</a:t>
            </a:r>
            <a:r>
              <a:rPr lang="fr-FR" sz="2400" dirty="0" smtClean="0"/>
              <a:t> </a:t>
            </a:r>
            <a:r>
              <a:rPr lang="fr-FR" sz="2400" dirty="0" err="1" smtClean="0"/>
              <a:t>property</a:t>
            </a:r>
            <a:r>
              <a:rPr lang="fr-FR" sz="2400" dirty="0" smtClean="0"/>
              <a:t> </a:t>
            </a:r>
            <a:r>
              <a:rPr lang="fr-FR" sz="2400" dirty="0" err="1" smtClean="0"/>
              <a:t>rights</a:t>
            </a:r>
            <a:r>
              <a:rPr lang="fr-FR" sz="2400" dirty="0" smtClean="0"/>
              <a:t>; </a:t>
            </a:r>
            <a:r>
              <a:rPr lang="fr-FR" sz="2400" dirty="0" err="1" smtClean="0"/>
              <a:t>monetary</a:t>
            </a:r>
            <a:r>
              <a:rPr lang="fr-FR" sz="2400" dirty="0" smtClean="0"/>
              <a:t> </a:t>
            </a:r>
            <a:r>
              <a:rPr lang="fr-FR" sz="2400" dirty="0" err="1" smtClean="0"/>
              <a:t>regimes</a:t>
            </a:r>
            <a:r>
              <a:rPr lang="fr-FR" sz="2400" dirty="0" smtClean="0"/>
              <a:t> &amp; capital </a:t>
            </a:r>
            <a:r>
              <a:rPr lang="fr-FR" sz="2400" dirty="0" err="1" smtClean="0"/>
              <a:t>controls</a:t>
            </a:r>
            <a:endParaRPr lang="fr-FR" sz="2400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92899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188640"/>
            <a:ext cx="882015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63272" cy="648072"/>
          </a:xfrm>
        </p:spPr>
        <p:txBody>
          <a:bodyPr>
            <a:noAutofit/>
          </a:bodyPr>
          <a:lstStyle/>
          <a:p>
            <a:r>
              <a:rPr lang="fr-FR" sz="3200" dirty="0" smtClean="0"/>
              <a:t/>
            </a:r>
            <a:br>
              <a:rPr lang="fr-FR" sz="3200" dirty="0" smtClean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633670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Illustration with the incidence of value added taxes (VAT):</a:t>
            </a:r>
          </a:p>
          <a:p>
            <a:r>
              <a:rPr lang="en-US" sz="2400" dirty="0" smtClean="0"/>
              <a:t>C. </a:t>
            </a:r>
            <a:r>
              <a:rPr lang="en-US" sz="2400" dirty="0" err="1" smtClean="0"/>
              <a:t>Carbonnier</a:t>
            </a:r>
            <a:r>
              <a:rPr lang="en-US" sz="2400" dirty="0" smtClean="0"/>
              <a:t>, “Who Pays Sales Taxes ? Evidence from French VAT Reforms, 1987-1999”</a:t>
            </a:r>
            <a:r>
              <a:rPr lang="en-US" sz="2400" i="1" dirty="0" smtClean="0"/>
              <a:t>,</a:t>
            </a:r>
            <a:r>
              <a:rPr lang="en-US" sz="2400" dirty="0" smtClean="0"/>
              <a:t> </a:t>
            </a:r>
            <a:r>
              <a:rPr lang="en-US" sz="2400" i="1" dirty="0" smtClean="0"/>
              <a:t>Journal of Public Economics </a:t>
            </a:r>
            <a:r>
              <a:rPr lang="en-US" sz="2400" dirty="0" smtClean="0"/>
              <a:t>2007. See </a:t>
            </a:r>
            <a:r>
              <a:rPr lang="en-US" sz="2400" u="sng" dirty="0" smtClean="0">
                <a:hlinkClick r:id="rId2"/>
              </a:rPr>
              <a:t>paper</a:t>
            </a:r>
            <a:r>
              <a:rPr lang="en-US" sz="2400" u="sng" dirty="0" smtClean="0"/>
              <a:t>.</a:t>
            </a:r>
          </a:p>
          <a:p>
            <a:pPr>
              <a:buNone/>
            </a:pPr>
            <a:r>
              <a:rPr lang="en-US" sz="2400" u="sng" dirty="0" smtClean="0"/>
              <a:t>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Q.: Is the VAT a pure </a:t>
            </a:r>
            <a:r>
              <a:rPr lang="en-US" sz="2400" dirty="0" err="1" smtClean="0"/>
              <a:t>consomption</a:t>
            </a:r>
            <a:r>
              <a:rPr lang="en-US" sz="2400" dirty="0" smtClean="0"/>
              <a:t> tax? Not so simple</a:t>
            </a:r>
          </a:p>
          <a:p>
            <a:r>
              <a:rPr lang="en-US" sz="2400" dirty="0" smtClean="0"/>
              <a:t>First complication. Valued added = output – intermediate consumption = wages + profits. I.e. value added = Y = Y</a:t>
            </a:r>
            <a:r>
              <a:rPr lang="en-US" sz="2400" baseline="-25000" dirty="0" smtClean="0"/>
              <a:t>K </a:t>
            </a:r>
            <a:r>
              <a:rPr lang="en-US" sz="2400" dirty="0" smtClean="0"/>
              <a:t>+ Y</a:t>
            </a:r>
            <a:r>
              <a:rPr lang="en-US" sz="2400" baseline="-25000" dirty="0" smtClean="0"/>
              <a:t>L</a:t>
            </a:r>
            <a:r>
              <a:rPr lang="en-US" sz="2400" dirty="0" smtClean="0"/>
              <a:t> = C + S</a:t>
            </a:r>
            <a:r>
              <a:rPr lang="en-US" sz="2400" baseline="-25000" dirty="0" smtClean="0"/>
              <a:t> </a:t>
            </a:r>
            <a:endParaRPr lang="en-US" sz="2400" dirty="0" smtClean="0"/>
          </a:p>
          <a:p>
            <a:r>
              <a:rPr lang="fr-FR" sz="2400" dirty="0" smtClean="0"/>
              <a:t>So </a:t>
            </a:r>
            <a:r>
              <a:rPr lang="fr-FR" sz="2400" dirty="0" err="1" smtClean="0"/>
              <a:t>is</a:t>
            </a:r>
            <a:r>
              <a:rPr lang="fr-FR" sz="2400" dirty="0" smtClean="0"/>
              <a:t> the VAT </a:t>
            </a:r>
            <a:r>
              <a:rPr lang="fr-FR" sz="2400" dirty="0" err="1" smtClean="0"/>
              <a:t>like</a:t>
            </a:r>
            <a:r>
              <a:rPr lang="fr-FR" sz="2400" dirty="0" smtClean="0"/>
              <a:t> an </a:t>
            </a:r>
            <a:r>
              <a:rPr lang="fr-FR" sz="2400" dirty="0" err="1" smtClean="0"/>
              <a:t>income</a:t>
            </a:r>
            <a:r>
              <a:rPr lang="fr-FR" sz="2400" dirty="0" smtClean="0"/>
              <a:t> </a:t>
            </a:r>
            <a:r>
              <a:rPr lang="fr-FR" sz="2400" dirty="0" err="1" smtClean="0"/>
              <a:t>tax</a:t>
            </a:r>
            <a:r>
              <a:rPr lang="fr-FR" sz="2400" dirty="0" smtClean="0"/>
              <a:t> on 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K </a:t>
            </a:r>
            <a:r>
              <a:rPr lang="en-US" sz="2400" dirty="0" smtClean="0"/>
              <a:t>+ Y</a:t>
            </a:r>
            <a:r>
              <a:rPr lang="en-US" sz="2400" baseline="-25000" dirty="0" smtClean="0"/>
              <a:t>L</a:t>
            </a:r>
            <a:r>
              <a:rPr lang="en-US" sz="2400" dirty="0" smtClean="0"/>
              <a:t> ? No, because investment goods are exempt from VAT, and I = S in closed economy</a:t>
            </a:r>
          </a:p>
          <a:p>
            <a:r>
              <a:rPr lang="en-US" sz="2400" dirty="0" smtClean="0"/>
              <a:t>Second complication. Even if VAT was a pure tax on C, this does not mean that it entirely shifted on consumer prices. VAT is always partly shifted on prices and partly shifted on factor income (wages &amp; profits). How much exactly depends on the supply &amp; demand </a:t>
            </a:r>
            <a:r>
              <a:rPr lang="en-US" sz="2400" dirty="0" err="1" smtClean="0"/>
              <a:t>elasticities</a:t>
            </a:r>
            <a:r>
              <a:rPr lang="en-US" sz="2400" dirty="0" smtClean="0"/>
              <a:t> for each specific good or service.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9453576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63272" cy="648072"/>
          </a:xfrm>
        </p:spPr>
        <p:txBody>
          <a:bodyPr>
            <a:noAutofit/>
          </a:bodyPr>
          <a:lstStyle/>
          <a:p>
            <a:r>
              <a:rPr lang="fr-FR" sz="3200" dirty="0" smtClean="0"/>
              <a:t/>
            </a:r>
            <a:br>
              <a:rPr lang="fr-FR" sz="3200" dirty="0" smtClean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55272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One can show that the fraction </a:t>
            </a:r>
            <a:r>
              <a:rPr lang="fr-FR" sz="2400" dirty="0" smtClean="0"/>
              <a:t>x of VAT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shifted</a:t>
            </a:r>
            <a:r>
              <a:rPr lang="fr-FR" sz="2400" dirty="0" smtClean="0"/>
              <a:t> to </a:t>
            </a:r>
            <a:r>
              <a:rPr lang="fr-FR" sz="2400" dirty="0" err="1" smtClean="0"/>
              <a:t>prices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given</a:t>
            </a:r>
            <a:r>
              <a:rPr lang="fr-FR" sz="2400" dirty="0" smtClean="0"/>
              <a:t> by x = e</a:t>
            </a:r>
            <a:r>
              <a:rPr lang="fr-FR" sz="2400" baseline="-25000" dirty="0" smtClean="0"/>
              <a:t>s</a:t>
            </a:r>
            <a:r>
              <a:rPr lang="fr-FR" sz="2400" dirty="0" smtClean="0"/>
              <a:t>/(</a:t>
            </a:r>
            <a:r>
              <a:rPr lang="fr-FR" sz="2400" dirty="0" err="1" smtClean="0"/>
              <a:t>e</a:t>
            </a:r>
            <a:r>
              <a:rPr lang="fr-FR" sz="2400" baseline="-25000" dirty="0" err="1" smtClean="0"/>
              <a:t>d</a:t>
            </a:r>
            <a:r>
              <a:rPr lang="fr-FR" sz="2400" dirty="0" smtClean="0"/>
              <a:t>+e</a:t>
            </a:r>
            <a:r>
              <a:rPr lang="fr-FR" sz="2400" baseline="-25000" dirty="0" smtClean="0"/>
              <a:t>s</a:t>
            </a:r>
            <a:r>
              <a:rPr lang="fr-FR" sz="2400" dirty="0" smtClean="0"/>
              <a:t>), </a:t>
            </a:r>
            <a:r>
              <a:rPr lang="fr-FR" sz="2400" dirty="0" err="1" smtClean="0"/>
              <a:t>where</a:t>
            </a:r>
            <a:r>
              <a:rPr lang="fr-FR" sz="2400" dirty="0" smtClean="0"/>
              <a:t> </a:t>
            </a:r>
            <a:r>
              <a:rPr lang="fr-FR" sz="2400" dirty="0" err="1" smtClean="0"/>
              <a:t>e</a:t>
            </a:r>
            <a:r>
              <a:rPr lang="fr-FR" sz="2400" baseline="-25000" dirty="0" err="1" smtClean="0"/>
              <a:t>d</a:t>
            </a:r>
            <a:r>
              <a:rPr lang="fr-FR" sz="2400" dirty="0" smtClean="0"/>
              <a:t> = </a:t>
            </a:r>
            <a:r>
              <a:rPr lang="fr-FR" sz="2400" dirty="0" err="1" smtClean="0"/>
              <a:t>elasticity</a:t>
            </a:r>
            <a:r>
              <a:rPr lang="fr-FR" sz="2400" dirty="0" smtClean="0"/>
              <a:t> of </a:t>
            </a:r>
            <a:r>
              <a:rPr lang="fr-FR" sz="2400" dirty="0" err="1" smtClean="0"/>
              <a:t>demand</a:t>
            </a:r>
            <a:r>
              <a:rPr lang="fr-FR" sz="2400" dirty="0" smtClean="0"/>
              <a:t> for </a:t>
            </a:r>
            <a:r>
              <a:rPr lang="fr-FR" sz="2400" dirty="0" err="1" smtClean="0"/>
              <a:t>this</a:t>
            </a:r>
            <a:r>
              <a:rPr lang="fr-FR" sz="2400" dirty="0" smtClean="0"/>
              <a:t> good, and e</a:t>
            </a:r>
            <a:r>
              <a:rPr lang="fr-FR" sz="2400" baseline="-25000" dirty="0" smtClean="0"/>
              <a:t>s</a:t>
            </a:r>
            <a:r>
              <a:rPr lang="fr-FR" sz="2400" dirty="0" smtClean="0"/>
              <a:t> = </a:t>
            </a:r>
            <a:r>
              <a:rPr lang="fr-FR" sz="2400" dirty="0" err="1" smtClean="0"/>
              <a:t>elasticity</a:t>
            </a:r>
            <a:r>
              <a:rPr lang="fr-FR" sz="2400" dirty="0" smtClean="0"/>
              <a:t> of </a:t>
            </a:r>
            <a:r>
              <a:rPr lang="fr-FR" sz="2400" dirty="0" err="1" smtClean="0"/>
              <a:t>supply</a:t>
            </a:r>
            <a:r>
              <a:rPr lang="fr-FR" sz="2400" dirty="0" smtClean="0"/>
              <a:t> for </a:t>
            </a:r>
            <a:r>
              <a:rPr lang="fr-FR" sz="2400" dirty="0" err="1" smtClean="0"/>
              <a:t>this</a:t>
            </a:r>
            <a:r>
              <a:rPr lang="fr-FR" sz="2400" dirty="0" smtClean="0"/>
              <a:t> good</a:t>
            </a:r>
          </a:p>
          <a:p>
            <a:r>
              <a:rPr lang="fr-FR" sz="2400" dirty="0" smtClean="0"/>
              <a:t>Intuition: if e</a:t>
            </a:r>
            <a:r>
              <a:rPr lang="fr-FR" sz="2400" baseline="-25000" dirty="0" smtClean="0"/>
              <a:t>s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very</a:t>
            </a:r>
            <a:r>
              <a:rPr lang="fr-FR" sz="2400" dirty="0" smtClean="0"/>
              <a:t> </a:t>
            </a:r>
            <a:r>
              <a:rPr lang="fr-FR" sz="2400" dirty="0" err="1" smtClean="0"/>
              <a:t>high</a:t>
            </a:r>
            <a:r>
              <a:rPr lang="fr-FR" sz="2400" dirty="0" smtClean="0"/>
              <a:t> (</a:t>
            </a:r>
            <a:r>
              <a:rPr lang="fr-FR" sz="2400" dirty="0" err="1" smtClean="0"/>
              <a:t>very</a:t>
            </a:r>
            <a:r>
              <a:rPr lang="fr-FR" sz="2400" dirty="0" smtClean="0"/>
              <a:t> </a:t>
            </a:r>
            <a:r>
              <a:rPr lang="fr-FR" sz="2400" dirty="0" err="1" smtClean="0"/>
              <a:t>competitive</a:t>
            </a:r>
            <a:r>
              <a:rPr lang="fr-FR" sz="2400" dirty="0" smtClean="0"/>
              <a:t> </a:t>
            </a:r>
            <a:r>
              <a:rPr lang="fr-FR" sz="2400" dirty="0" err="1" smtClean="0"/>
              <a:t>sector</a:t>
            </a:r>
            <a:r>
              <a:rPr lang="fr-FR" sz="2400" dirty="0" smtClean="0"/>
              <a:t> </a:t>
            </a:r>
            <a:r>
              <a:rPr lang="fr-FR" sz="2400" b="1" dirty="0" smtClean="0"/>
              <a:t>and</a:t>
            </a:r>
            <a:r>
              <a:rPr lang="fr-FR" sz="2400" dirty="0" smtClean="0"/>
              <a:t> </a:t>
            </a:r>
            <a:r>
              <a:rPr lang="fr-FR" sz="2400" dirty="0" err="1" smtClean="0"/>
              <a:t>easy</a:t>
            </a:r>
            <a:r>
              <a:rPr lang="fr-FR" sz="2400" dirty="0" smtClean="0"/>
              <a:t> to </a:t>
            </a:r>
            <a:r>
              <a:rPr lang="fr-FR" sz="2400" dirty="0" err="1" smtClean="0"/>
              <a:t>increase</a:t>
            </a:r>
            <a:r>
              <a:rPr lang="fr-FR" sz="2400" dirty="0" smtClean="0"/>
              <a:t> </a:t>
            </a:r>
            <a:r>
              <a:rPr lang="fr-FR" sz="2400" dirty="0" err="1" smtClean="0"/>
              <a:t>supply</a:t>
            </a:r>
            <a:r>
              <a:rPr lang="fr-FR" sz="2400" dirty="0" smtClean="0"/>
              <a:t>), </a:t>
            </a:r>
            <a:r>
              <a:rPr lang="fr-FR" sz="2400" dirty="0" err="1" smtClean="0"/>
              <a:t>then</a:t>
            </a:r>
            <a:r>
              <a:rPr lang="fr-FR" sz="2400" dirty="0" smtClean="0"/>
              <a:t> a VAT </a:t>
            </a:r>
            <a:r>
              <a:rPr lang="fr-FR" sz="2400" dirty="0" err="1" smtClean="0"/>
              <a:t>cut</a:t>
            </a:r>
            <a:r>
              <a:rPr lang="fr-FR" sz="2400" dirty="0" smtClean="0"/>
              <a:t> </a:t>
            </a:r>
            <a:r>
              <a:rPr lang="fr-FR" sz="2400" dirty="0" err="1" smtClean="0"/>
              <a:t>will</a:t>
            </a:r>
            <a:r>
              <a:rPr lang="fr-FR" sz="2400" dirty="0" smtClean="0"/>
              <a:t> </a:t>
            </a:r>
            <a:r>
              <a:rPr lang="fr-FR" sz="2400" dirty="0" err="1" smtClean="0"/>
              <a:t>lead</a:t>
            </a:r>
            <a:r>
              <a:rPr lang="fr-FR" sz="2400" dirty="0" smtClean="0"/>
              <a:t> to a large </a:t>
            </a:r>
            <a:r>
              <a:rPr lang="fr-FR" sz="2400" dirty="0" err="1" smtClean="0"/>
              <a:t>cut</a:t>
            </a:r>
            <a:r>
              <a:rPr lang="fr-FR" sz="2400" dirty="0" smtClean="0"/>
              <a:t> in </a:t>
            </a:r>
            <a:r>
              <a:rPr lang="fr-FR" sz="2400" dirty="0" err="1" smtClean="0"/>
              <a:t>prices</a:t>
            </a:r>
            <a:r>
              <a:rPr lang="fr-FR" sz="2400" dirty="0" smtClean="0"/>
              <a:t> (but </a:t>
            </a:r>
            <a:r>
              <a:rPr lang="fr-FR" sz="2400" dirty="0" err="1" smtClean="0"/>
              <a:t>less</a:t>
            </a:r>
            <a:r>
              <a:rPr lang="fr-FR" sz="2400" dirty="0" smtClean="0"/>
              <a:t> </a:t>
            </a:r>
            <a:r>
              <a:rPr lang="fr-FR" sz="2400" dirty="0" err="1" smtClean="0"/>
              <a:t>than</a:t>
            </a:r>
            <a:r>
              <a:rPr lang="fr-FR" sz="2400" dirty="0" smtClean="0"/>
              <a:t> 100%); </a:t>
            </a:r>
            <a:r>
              <a:rPr lang="fr-FR" sz="2400" dirty="0" err="1" smtClean="0"/>
              <a:t>conversely</a:t>
            </a:r>
            <a:r>
              <a:rPr lang="fr-FR" sz="2400" dirty="0" smtClean="0"/>
              <a:t> if e</a:t>
            </a:r>
            <a:r>
              <a:rPr lang="fr-FR" sz="2400" baseline="-25000" dirty="0" smtClean="0"/>
              <a:t>s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small</a:t>
            </a:r>
            <a:r>
              <a:rPr lang="fr-FR" sz="2400" dirty="0" smtClean="0"/>
              <a:t> (</a:t>
            </a:r>
            <a:r>
              <a:rPr lang="fr-FR" sz="2400" dirty="0" err="1" smtClean="0"/>
              <a:t>e.g</a:t>
            </a:r>
            <a:r>
              <a:rPr lang="fr-FR" sz="2400" dirty="0" smtClean="0"/>
              <a:t>. </a:t>
            </a:r>
            <a:r>
              <a:rPr lang="fr-FR" sz="2400" dirty="0" err="1" smtClean="0"/>
              <a:t>because</a:t>
            </a:r>
            <a:r>
              <a:rPr lang="fr-FR" sz="2400" dirty="0" smtClean="0"/>
              <a:t> </a:t>
            </a:r>
            <a:r>
              <a:rPr lang="fr-FR" sz="2400" dirty="0" err="1" smtClean="0"/>
              <a:t>increasing</a:t>
            </a:r>
            <a:r>
              <a:rPr lang="fr-FR" sz="2400" dirty="0" smtClean="0"/>
              <a:t> production </a:t>
            </a:r>
            <a:r>
              <a:rPr lang="fr-FR" sz="2400" dirty="0" err="1" smtClean="0"/>
              <a:t>requires</a:t>
            </a:r>
            <a:r>
              <a:rPr lang="fr-FR" sz="2400" dirty="0" smtClean="0"/>
              <a:t> a lot of extra capital and </a:t>
            </a:r>
            <a:r>
              <a:rPr lang="fr-FR" sz="2400" dirty="0" err="1" smtClean="0"/>
              <a:t>labor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not </a:t>
            </a:r>
            <a:r>
              <a:rPr lang="fr-FR" sz="2400" dirty="0" err="1" smtClean="0"/>
              <a:t>easily</a:t>
            </a:r>
            <a:r>
              <a:rPr lang="fr-FR" sz="2400" dirty="0" smtClean="0"/>
              <a:t> </a:t>
            </a:r>
            <a:r>
              <a:rPr lang="fr-FR" sz="2400" dirty="0" err="1" smtClean="0"/>
              <a:t>available</a:t>
            </a:r>
            <a:r>
              <a:rPr lang="fr-FR" sz="2400" dirty="0" smtClean="0"/>
              <a:t>), </a:t>
            </a:r>
            <a:r>
              <a:rPr lang="fr-FR" sz="2400" dirty="0" err="1" smtClean="0"/>
              <a:t>then</a:t>
            </a:r>
            <a:r>
              <a:rPr lang="fr-FR" sz="2400" dirty="0" smtClean="0"/>
              <a:t> </a:t>
            </a:r>
            <a:r>
              <a:rPr lang="fr-FR" sz="2400" dirty="0" err="1" smtClean="0"/>
              <a:t>producers</a:t>
            </a:r>
            <a:r>
              <a:rPr lang="fr-FR" sz="2400" dirty="0" smtClean="0"/>
              <a:t> </a:t>
            </a:r>
            <a:r>
              <a:rPr lang="fr-FR" sz="2400" dirty="0" err="1" smtClean="0"/>
              <a:t>will</a:t>
            </a:r>
            <a:r>
              <a:rPr lang="fr-FR" sz="2400" dirty="0" smtClean="0"/>
              <a:t> </a:t>
            </a:r>
            <a:r>
              <a:rPr lang="fr-FR" sz="2400" dirty="0" err="1" smtClean="0"/>
              <a:t>keep</a:t>
            </a:r>
            <a:r>
              <a:rPr lang="fr-FR" sz="2400" dirty="0" smtClean="0"/>
              <a:t> a lot of VAT </a:t>
            </a:r>
            <a:r>
              <a:rPr lang="fr-FR" sz="2400" dirty="0" err="1" smtClean="0"/>
              <a:t>cut</a:t>
            </a:r>
            <a:r>
              <a:rPr lang="fr-FR" sz="2400" dirty="0" smtClean="0"/>
              <a:t> for </a:t>
            </a:r>
            <a:r>
              <a:rPr lang="fr-FR" sz="2400" dirty="0" err="1" smtClean="0"/>
              <a:t>themselves</a:t>
            </a:r>
            <a:r>
              <a:rPr lang="fr-FR" sz="2400" dirty="0" smtClean="0"/>
              <a:t>; </a:t>
            </a:r>
            <a:r>
              <a:rPr lang="fr-FR" sz="2400" dirty="0" err="1" smtClean="0"/>
              <a:t>it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important to </a:t>
            </a:r>
            <a:r>
              <a:rPr lang="fr-FR" sz="2400" dirty="0" err="1" smtClean="0"/>
              <a:t>understand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it</a:t>
            </a:r>
            <a:r>
              <a:rPr lang="fr-FR" sz="2400" dirty="0" smtClean="0"/>
              <a:t> </a:t>
            </a:r>
            <a:r>
              <a:rPr lang="fr-FR" sz="2400" dirty="0" err="1" smtClean="0"/>
              <a:t>will</a:t>
            </a:r>
            <a:r>
              <a:rPr lang="fr-FR" sz="2400" dirty="0" smtClean="0"/>
              <a:t> </a:t>
            </a:r>
            <a:r>
              <a:rPr lang="fr-FR" sz="2400" dirty="0" err="1" smtClean="0"/>
              <a:t>happen</a:t>
            </a:r>
            <a:r>
              <a:rPr lang="fr-FR" sz="2400" dirty="0" smtClean="0"/>
              <a:t> </a:t>
            </a:r>
            <a:r>
              <a:rPr lang="fr-FR" sz="2400" dirty="0" err="1" smtClean="0"/>
              <a:t>even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perfect</a:t>
            </a:r>
            <a:r>
              <a:rPr lang="fr-FR" sz="2400" dirty="0" smtClean="0"/>
              <a:t> </a:t>
            </a:r>
            <a:r>
              <a:rPr lang="fr-FR" sz="2400" dirty="0" err="1" smtClean="0"/>
              <a:t>competition</a:t>
            </a:r>
            <a:endParaRPr lang="fr-FR" sz="2400" dirty="0" smtClean="0"/>
          </a:p>
          <a:p>
            <a:r>
              <a:rPr lang="en-US" sz="2400" dirty="0" smtClean="0"/>
              <a:t>Using all VAT reforms in France over 1987-1999 period, </a:t>
            </a:r>
            <a:r>
              <a:rPr lang="en-US" sz="2400" dirty="0" err="1" smtClean="0"/>
              <a:t>Carbonnier</a:t>
            </a:r>
            <a:r>
              <a:rPr lang="en-US" sz="2400" dirty="0" smtClean="0"/>
              <a:t> finds x=70-80% for sectors such as repair services (</a:t>
            </a:r>
            <a:r>
              <a:rPr lang="fr-FR" sz="2400" dirty="0" smtClean="0"/>
              <a:t>e</a:t>
            </a:r>
            <a:r>
              <a:rPr lang="fr-FR" sz="2400" baseline="-25000" dirty="0" smtClean="0"/>
              <a:t>s</a:t>
            </a:r>
            <a:r>
              <a:rPr lang="fr-FR" sz="2400" dirty="0" smtClean="0"/>
              <a:t> </a:t>
            </a:r>
            <a:r>
              <a:rPr lang="fr-FR" sz="2400" dirty="0" err="1" smtClean="0"/>
              <a:t>high</a:t>
            </a:r>
            <a:r>
              <a:rPr lang="fr-FR" sz="2400" dirty="0" smtClean="0"/>
              <a:t>) and </a:t>
            </a:r>
            <a:r>
              <a:rPr lang="en-US" sz="2400" dirty="0" smtClean="0"/>
              <a:t>x=40-50% for sectors such as car industry (requires large investment).</a:t>
            </a:r>
            <a:r>
              <a:rPr lang="fr-FR" sz="2400" dirty="0" smtClean="0"/>
              <a:t> </a:t>
            </a:r>
            <a:r>
              <a:rPr lang="en-US" sz="2400" dirty="0" smtClean="0"/>
              <a:t>See </a:t>
            </a:r>
            <a:r>
              <a:rPr lang="en-US" sz="2400" u="sng" dirty="0" smtClean="0">
                <a:hlinkClick r:id="rId2"/>
              </a:rPr>
              <a:t>graphs</a:t>
            </a:r>
            <a:r>
              <a:rPr lang="en-US" sz="2400" u="sng" dirty="0" smtClean="0"/>
              <a:t>. 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20595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71296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848871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Autofit/>
          </a:bodyPr>
          <a:lstStyle/>
          <a:p>
            <a:r>
              <a:rPr lang="fr-FR" sz="2400" b="1" dirty="0" err="1" smtClean="0"/>
              <a:t>Family</a:t>
            </a:r>
            <a:r>
              <a:rPr lang="fr-FR" sz="2400" b="1" dirty="0" smtClean="0"/>
              <a:t> vs </a:t>
            </a:r>
            <a:r>
              <a:rPr lang="fr-FR" sz="2400" b="1" dirty="0" err="1" smtClean="0"/>
              <a:t>government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roles</a:t>
            </a:r>
            <a:r>
              <a:rPr lang="fr-FR" sz="2400" dirty="0" smtClean="0"/>
              <a:t>: </a:t>
            </a:r>
            <a:r>
              <a:rPr lang="fr-FR" sz="2400" dirty="0" err="1" smtClean="0"/>
              <a:t>rules</a:t>
            </a:r>
            <a:r>
              <a:rPr lang="fr-FR" sz="2400" dirty="0" smtClean="0"/>
              <a:t> &amp; </a:t>
            </a:r>
            <a:r>
              <a:rPr lang="fr-FR" sz="2400" dirty="0" err="1" smtClean="0"/>
              <a:t>norms</a:t>
            </a:r>
            <a:r>
              <a:rPr lang="fr-FR" sz="2400" dirty="0" smtClean="0"/>
              <a:t> </a:t>
            </a:r>
            <a:r>
              <a:rPr lang="fr-FR" sz="2400" dirty="0" err="1" smtClean="0"/>
              <a:t>regarding</a:t>
            </a:r>
            <a:r>
              <a:rPr lang="fr-FR" sz="2400" dirty="0" smtClean="0"/>
              <a:t> </a:t>
            </a:r>
            <a:r>
              <a:rPr lang="fr-FR" sz="2400" dirty="0" err="1" smtClean="0"/>
              <a:t>marriage</a:t>
            </a:r>
            <a:r>
              <a:rPr lang="fr-FR" sz="2400" dirty="0" smtClean="0"/>
              <a:t>, </a:t>
            </a:r>
            <a:r>
              <a:rPr lang="fr-FR" sz="2400" dirty="0" err="1" smtClean="0"/>
              <a:t>fertility</a:t>
            </a:r>
            <a:r>
              <a:rPr lang="fr-FR" sz="2400" dirty="0" smtClean="0"/>
              <a:t>, </a:t>
            </a:r>
            <a:r>
              <a:rPr lang="fr-FR" sz="2400" dirty="0" err="1" smtClean="0"/>
              <a:t>gender</a:t>
            </a:r>
            <a:r>
              <a:rPr lang="fr-FR" sz="2400" dirty="0" smtClean="0"/>
              <a:t>, </a:t>
            </a:r>
            <a:r>
              <a:rPr lang="fr-FR" sz="2400" dirty="0" err="1" smtClean="0"/>
              <a:t>education</a:t>
            </a:r>
            <a:r>
              <a:rPr lang="fr-FR" sz="2400" dirty="0" smtClean="0"/>
              <a:t>, etc.</a:t>
            </a:r>
          </a:p>
          <a:p>
            <a:r>
              <a:rPr lang="fr-FR" sz="2400" b="1" dirty="0"/>
              <a:t>P</a:t>
            </a:r>
            <a:r>
              <a:rPr lang="fr-FR" sz="2400" b="1" dirty="0" smtClean="0"/>
              <a:t>olitical </a:t>
            </a:r>
            <a:r>
              <a:rPr lang="fr-FR" sz="2400" b="1" dirty="0" err="1" smtClean="0"/>
              <a:t>regimes</a:t>
            </a:r>
            <a:r>
              <a:rPr lang="fr-FR" sz="2400" b="1" dirty="0" smtClean="0"/>
              <a:t> </a:t>
            </a:r>
            <a:r>
              <a:rPr lang="fr-FR" sz="2400" dirty="0" smtClean="0"/>
              <a:t>and the </a:t>
            </a:r>
            <a:r>
              <a:rPr lang="fr-FR" sz="2400" dirty="0" err="1" smtClean="0"/>
              <a:t>organization</a:t>
            </a:r>
            <a:r>
              <a:rPr lang="fr-FR" sz="2400" dirty="0" smtClean="0"/>
              <a:t> of </a:t>
            </a:r>
            <a:r>
              <a:rPr lang="fr-FR" sz="2400" dirty="0" err="1" smtClean="0"/>
              <a:t>governement</a:t>
            </a:r>
            <a:r>
              <a:rPr lang="fr-FR" sz="2400" dirty="0" smtClean="0"/>
              <a:t>: </a:t>
            </a:r>
            <a:r>
              <a:rPr lang="fr-FR" sz="2400" dirty="0" err="1" smtClean="0"/>
              <a:t>electoral</a:t>
            </a:r>
            <a:r>
              <a:rPr lang="fr-FR" sz="2400" dirty="0" smtClean="0"/>
              <a:t> &amp; party </a:t>
            </a:r>
            <a:r>
              <a:rPr lang="fr-FR" sz="2400" dirty="0" err="1" smtClean="0"/>
              <a:t>systems</a:t>
            </a:r>
            <a:r>
              <a:rPr lang="fr-FR" sz="2400" dirty="0" smtClean="0"/>
              <a:t>, nations-states, </a:t>
            </a:r>
            <a:r>
              <a:rPr lang="fr-FR" sz="2400" dirty="0" err="1" smtClean="0"/>
              <a:t>federations</a:t>
            </a:r>
            <a:r>
              <a:rPr lang="fr-FR" sz="2400" dirty="0" smtClean="0"/>
              <a:t>, empires</a:t>
            </a:r>
            <a:endParaRPr lang="fr-FR" sz="2400" b="1" dirty="0" smtClean="0"/>
          </a:p>
          <a:p>
            <a:r>
              <a:rPr lang="fr-FR" sz="2400" dirty="0" err="1" smtClean="0"/>
              <a:t>During</a:t>
            </a:r>
            <a:r>
              <a:rPr lang="fr-FR" sz="2400" dirty="0" smtClean="0"/>
              <a:t> 21</a:t>
            </a:r>
            <a:r>
              <a:rPr lang="fr-FR" sz="2400" baseline="30000" dirty="0" smtClean="0"/>
              <a:t>c</a:t>
            </a:r>
            <a:r>
              <a:rPr lang="fr-FR" sz="2400" dirty="0" smtClean="0"/>
              <a:t>, </a:t>
            </a:r>
            <a:r>
              <a:rPr lang="fr-FR" sz="2400" dirty="0" err="1" smtClean="0"/>
              <a:t>like</a:t>
            </a:r>
            <a:r>
              <a:rPr lang="fr-FR" sz="2400" dirty="0" smtClean="0"/>
              <a:t> in </a:t>
            </a:r>
            <a:r>
              <a:rPr lang="fr-FR" sz="2400" dirty="0" err="1" smtClean="0"/>
              <a:t>previous</a:t>
            </a:r>
            <a:r>
              <a:rPr lang="fr-FR" sz="2400" dirty="0" smtClean="0"/>
              <a:t> centuries, the </a:t>
            </a:r>
            <a:r>
              <a:rPr lang="fr-FR" sz="2400" dirty="0" err="1" smtClean="0"/>
              <a:t>evolution</a:t>
            </a:r>
            <a:r>
              <a:rPr lang="fr-FR" sz="2400" dirty="0" smtClean="0"/>
              <a:t> of fiscal &amp; social institutions </a:t>
            </a:r>
            <a:r>
              <a:rPr lang="fr-FR" sz="2400" dirty="0" err="1" smtClean="0"/>
              <a:t>will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largely</a:t>
            </a:r>
            <a:r>
              <a:rPr lang="fr-FR" sz="2400" dirty="0" smtClean="0"/>
              <a:t> </a:t>
            </a:r>
            <a:r>
              <a:rPr lang="fr-FR" sz="2400" dirty="0" err="1" smtClean="0"/>
              <a:t>determined</a:t>
            </a:r>
            <a:r>
              <a:rPr lang="fr-FR" sz="2400" dirty="0" smtClean="0"/>
              <a:t> by the </a:t>
            </a:r>
            <a:r>
              <a:rPr lang="fr-FR" sz="2400" dirty="0" err="1" smtClean="0"/>
              <a:t>evolution</a:t>
            </a:r>
            <a:r>
              <a:rPr lang="fr-FR" sz="2400" dirty="0" smtClean="0"/>
              <a:t> of </a:t>
            </a:r>
            <a:r>
              <a:rPr lang="fr-FR" sz="2400" dirty="0" err="1" smtClean="0"/>
              <a:t>legal</a:t>
            </a:r>
            <a:r>
              <a:rPr lang="fr-FR" sz="2400" dirty="0" smtClean="0"/>
              <a:t> &amp; </a:t>
            </a:r>
            <a:r>
              <a:rPr lang="fr-FR" sz="2400" dirty="0" err="1" smtClean="0"/>
              <a:t>political</a:t>
            </a:r>
            <a:r>
              <a:rPr lang="fr-FR" sz="2400" dirty="0" smtClean="0"/>
              <a:t> institutions (EU </a:t>
            </a:r>
            <a:r>
              <a:rPr lang="fr-FR" sz="2400" dirty="0" err="1" smtClean="0"/>
              <a:t>organization</a:t>
            </a:r>
            <a:r>
              <a:rPr lang="fr-FR" sz="2400" dirty="0" smtClean="0"/>
              <a:t>, </a:t>
            </a:r>
            <a:r>
              <a:rPr lang="fr-FR" sz="2400" dirty="0" err="1" smtClean="0"/>
              <a:t>participatory</a:t>
            </a:r>
            <a:r>
              <a:rPr lang="fr-FR" sz="2400" dirty="0" smtClean="0"/>
              <a:t> </a:t>
            </a:r>
            <a:r>
              <a:rPr lang="fr-FR" sz="2400" dirty="0" err="1" smtClean="0"/>
              <a:t>governance,etc.</a:t>
            </a:r>
            <a:r>
              <a:rPr lang="fr-FR" sz="2400" dirty="0" smtClean="0"/>
              <a:t>)</a:t>
            </a:r>
          </a:p>
          <a:p>
            <a:r>
              <a:rPr lang="fr-FR" sz="2400" b="1" dirty="0" smtClean="0"/>
              <a:t>In </a:t>
            </a:r>
            <a:r>
              <a:rPr lang="fr-FR" sz="2400" b="1" dirty="0" err="1" smtClean="0"/>
              <a:t>this</a:t>
            </a:r>
            <a:r>
              <a:rPr lang="fr-FR" sz="2400" b="1" dirty="0" smtClean="0"/>
              <a:t> course, </a:t>
            </a:r>
            <a:r>
              <a:rPr lang="fr-FR" sz="2400" b="1" dirty="0" err="1" smtClean="0"/>
              <a:t>we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take</a:t>
            </a:r>
            <a:r>
              <a:rPr lang="fr-FR" sz="2400" b="1" dirty="0" smtClean="0"/>
              <a:t> a </a:t>
            </a:r>
            <a:r>
              <a:rPr lang="fr-FR" sz="2400" b="1" dirty="0" err="1" smtClean="0"/>
              <a:t>relatively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narrow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view</a:t>
            </a:r>
            <a:r>
              <a:rPr lang="fr-FR" sz="2400" b="1" dirty="0" smtClean="0"/>
              <a:t> of </a:t>
            </a:r>
            <a:r>
              <a:rPr lang="fr-FR" sz="2400" b="1" dirty="0" err="1" smtClean="0"/>
              <a:t>governement</a:t>
            </a:r>
            <a:r>
              <a:rPr lang="fr-FR" sz="2400" b="1" dirty="0" smtClean="0"/>
              <a:t>, i.e. </a:t>
            </a:r>
            <a:r>
              <a:rPr lang="fr-FR" sz="2400" b="1" dirty="0" err="1" smtClean="0"/>
              <a:t>we</a:t>
            </a:r>
            <a:r>
              <a:rPr lang="fr-FR" sz="2400" b="1" dirty="0" smtClean="0"/>
              <a:t> focus </a:t>
            </a:r>
            <a:r>
              <a:rPr lang="fr-FR" sz="2400" b="1" dirty="0" err="1" smtClean="0"/>
              <a:t>upon</a:t>
            </a:r>
            <a:r>
              <a:rPr lang="fr-FR" sz="2400" b="1" dirty="0" smtClean="0"/>
              <a:t> taxes and </a:t>
            </a:r>
            <a:r>
              <a:rPr lang="fr-FR" sz="2400" b="1" dirty="0" err="1" smtClean="0"/>
              <a:t>transfers</a:t>
            </a:r>
            <a:r>
              <a:rPr lang="fr-FR" sz="2400" b="1" dirty="0" smtClean="0"/>
              <a:t> and </a:t>
            </a:r>
            <a:r>
              <a:rPr lang="fr-FR" sz="2400" b="1" dirty="0" err="1" smtClean="0"/>
              <a:t>largely</a:t>
            </a:r>
            <a:r>
              <a:rPr lang="fr-FR" sz="2400" b="1" dirty="0" smtClean="0"/>
              <a:t>  </a:t>
            </a:r>
            <a:r>
              <a:rPr lang="fr-FR" sz="2400" b="1" dirty="0" err="1" smtClean="0"/>
              <a:t>take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other</a:t>
            </a:r>
            <a:r>
              <a:rPr lang="fr-FR" sz="2400" b="1" dirty="0" smtClean="0"/>
              <a:t> public institutions as </a:t>
            </a:r>
            <a:r>
              <a:rPr lang="fr-FR" sz="2400" b="1" dirty="0" err="1" smtClean="0"/>
              <a:t>given</a:t>
            </a:r>
            <a:r>
              <a:rPr lang="fr-FR" sz="2400" b="1" dirty="0" smtClean="0"/>
              <a:t> (in </a:t>
            </a:r>
            <a:r>
              <a:rPr lang="fr-FR" sz="2400" b="1" dirty="0" err="1" smtClean="0"/>
              <a:t>particular</a:t>
            </a:r>
            <a:r>
              <a:rPr lang="fr-FR" sz="2400" b="1" dirty="0" smtClean="0"/>
              <a:t> the </a:t>
            </a:r>
            <a:r>
              <a:rPr lang="fr-FR" sz="2400" b="1" dirty="0" err="1" smtClean="0"/>
              <a:t>property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regime</a:t>
            </a:r>
            <a:r>
              <a:rPr lang="fr-FR" sz="2400" b="1" dirty="0" smtClean="0"/>
              <a:t>).   </a:t>
            </a:r>
            <a:r>
              <a:rPr lang="fr-FR" sz="2400" dirty="0" smtClean="0"/>
              <a:t>But one </a:t>
            </a:r>
            <a:r>
              <a:rPr lang="fr-FR" sz="2400" dirty="0" err="1" smtClean="0"/>
              <a:t>should</a:t>
            </a:r>
            <a:r>
              <a:rPr lang="fr-FR" sz="2400" dirty="0" smtClean="0"/>
              <a:t> </a:t>
            </a:r>
            <a:r>
              <a:rPr lang="fr-FR" sz="2400" dirty="0" err="1" smtClean="0"/>
              <a:t>keep</a:t>
            </a:r>
            <a:r>
              <a:rPr lang="fr-FR" sz="2400" dirty="0" smtClean="0"/>
              <a:t> in </a:t>
            </a:r>
            <a:r>
              <a:rPr lang="fr-FR" sz="2400" dirty="0" err="1" smtClean="0"/>
              <a:t>mind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here</a:t>
            </a:r>
            <a:r>
              <a:rPr lang="fr-FR" sz="2400" dirty="0" smtClean="0"/>
              <a:t> are </a:t>
            </a:r>
            <a:r>
              <a:rPr lang="fr-FR" sz="2400" dirty="0" err="1" smtClean="0"/>
              <a:t>many</a:t>
            </a:r>
            <a:r>
              <a:rPr lang="fr-FR" sz="2400" dirty="0" smtClean="0"/>
              <a:t> </a:t>
            </a:r>
            <a:r>
              <a:rPr lang="fr-FR" sz="2400" dirty="0" err="1" smtClean="0"/>
              <a:t>different</a:t>
            </a:r>
            <a:r>
              <a:rPr lang="fr-FR" sz="2400" dirty="0" smtClean="0"/>
              <a:t> </a:t>
            </a:r>
            <a:r>
              <a:rPr lang="fr-FR" sz="2400" dirty="0" err="1" smtClean="0"/>
              <a:t>ways</a:t>
            </a:r>
            <a:r>
              <a:rPr lang="fr-FR" sz="2400" dirty="0" smtClean="0"/>
              <a:t> &amp; dimensions to </a:t>
            </a:r>
            <a:r>
              <a:rPr lang="fr-FR" sz="2400" dirty="0" err="1" smtClean="0"/>
              <a:t>evaluate</a:t>
            </a:r>
            <a:r>
              <a:rPr lang="fr-FR" sz="2400" dirty="0" smtClean="0"/>
              <a:t> the structure &amp; size of </a:t>
            </a:r>
            <a:r>
              <a:rPr lang="fr-FR" sz="2400" dirty="0" err="1" smtClean="0"/>
              <a:t>government</a:t>
            </a:r>
            <a:r>
              <a:rPr lang="fr-FR" sz="2400" dirty="0" smtClean="0"/>
              <a:t>.  </a:t>
            </a:r>
          </a:p>
          <a:p>
            <a:r>
              <a:rPr lang="fr-FR" sz="2400" dirty="0" smtClean="0"/>
              <a:t>Exemple: </a:t>
            </a:r>
            <a:r>
              <a:rPr lang="fr-FR" sz="2400" dirty="0" err="1" smtClean="0"/>
              <a:t>should</a:t>
            </a:r>
            <a:r>
              <a:rPr lang="fr-FR" sz="2400" dirty="0" smtClean="0"/>
              <a:t> </a:t>
            </a:r>
            <a:r>
              <a:rPr lang="fr-FR" sz="2400" dirty="0" err="1" smtClean="0"/>
              <a:t>we</a:t>
            </a:r>
            <a:r>
              <a:rPr lang="fr-FR" sz="2400" dirty="0" smtClean="0"/>
              <a:t> look at </a:t>
            </a:r>
            <a:r>
              <a:rPr lang="fr-FR" sz="2400" dirty="0" err="1" smtClean="0"/>
              <a:t>share</a:t>
            </a:r>
            <a:r>
              <a:rPr lang="fr-FR" sz="2400" dirty="0" smtClean="0"/>
              <a:t> of </a:t>
            </a:r>
            <a:r>
              <a:rPr lang="fr-FR" sz="2400" dirty="0" err="1" smtClean="0"/>
              <a:t>govt</a:t>
            </a:r>
            <a:r>
              <a:rPr lang="fr-FR" sz="2400" dirty="0" smtClean="0"/>
              <a:t> </a:t>
            </a:r>
            <a:r>
              <a:rPr lang="fr-FR" sz="2400" dirty="0" err="1" smtClean="0"/>
              <a:t>tax</a:t>
            </a:r>
            <a:r>
              <a:rPr lang="fr-FR" sz="2400" dirty="0" smtClean="0"/>
              <a:t> revenues in national </a:t>
            </a:r>
            <a:r>
              <a:rPr lang="fr-FR" sz="2400" dirty="0" err="1" smtClean="0"/>
              <a:t>income</a:t>
            </a:r>
            <a:r>
              <a:rPr lang="fr-FR" sz="2400" dirty="0" smtClean="0"/>
              <a:t> Y, or at the </a:t>
            </a:r>
            <a:r>
              <a:rPr lang="fr-FR" sz="2400" dirty="0" err="1" smtClean="0"/>
              <a:t>share</a:t>
            </a:r>
            <a:r>
              <a:rPr lang="fr-FR" sz="2400" dirty="0" smtClean="0"/>
              <a:t> of </a:t>
            </a:r>
            <a:r>
              <a:rPr lang="fr-FR" sz="2400" dirty="0" err="1" smtClean="0"/>
              <a:t>govt</a:t>
            </a:r>
            <a:r>
              <a:rPr lang="fr-FR" sz="2400" dirty="0" smtClean="0"/>
              <a:t> </a:t>
            </a:r>
            <a:r>
              <a:rPr lang="fr-FR" sz="2400" dirty="0" err="1" smtClean="0"/>
              <a:t>property</a:t>
            </a:r>
            <a:r>
              <a:rPr lang="fr-FR" sz="2400" dirty="0" smtClean="0"/>
              <a:t> in national capital K? </a:t>
            </a:r>
          </a:p>
          <a:p>
            <a:pPr>
              <a:buNone/>
            </a:pPr>
            <a:r>
              <a:rPr lang="fr-FR" sz="2400" dirty="0" smtClean="0"/>
              <a:t>     China vs Europe: </a:t>
            </a:r>
            <a:r>
              <a:rPr lang="fr-FR" sz="2400" dirty="0" err="1" smtClean="0"/>
              <a:t>Chinese</a:t>
            </a:r>
            <a:r>
              <a:rPr lang="fr-FR" sz="2400" dirty="0" smtClean="0"/>
              <a:t> </a:t>
            </a:r>
            <a:r>
              <a:rPr lang="fr-FR" sz="2400" dirty="0" err="1" smtClean="0"/>
              <a:t>govt</a:t>
            </a:r>
            <a:r>
              <a:rPr lang="fr-FR" sz="2400" dirty="0" smtClean="0"/>
              <a:t> has </a:t>
            </a:r>
            <a:r>
              <a:rPr lang="fr-FR" sz="2400" dirty="0" err="1" smtClean="0"/>
              <a:t>smaller</a:t>
            </a:r>
            <a:r>
              <a:rPr lang="fr-FR" sz="2400" dirty="0" smtClean="0"/>
              <a:t> </a:t>
            </a:r>
            <a:r>
              <a:rPr lang="fr-FR" sz="2400" dirty="0" err="1" smtClean="0"/>
              <a:t>tax</a:t>
            </a:r>
            <a:r>
              <a:rPr lang="fr-FR" sz="2400" dirty="0" smtClean="0"/>
              <a:t> </a:t>
            </a:r>
            <a:r>
              <a:rPr lang="fr-FR" sz="2400" dirty="0" err="1" smtClean="0"/>
              <a:t>share</a:t>
            </a:r>
            <a:r>
              <a:rPr lang="fr-FR" sz="2400" dirty="0" smtClean="0"/>
              <a:t> in Y, but </a:t>
            </a:r>
            <a:r>
              <a:rPr lang="fr-FR" sz="2400" dirty="0" err="1" smtClean="0"/>
              <a:t>higher</a:t>
            </a:r>
            <a:r>
              <a:rPr lang="fr-FR" sz="2400" dirty="0" smtClean="0"/>
              <a:t> </a:t>
            </a:r>
            <a:r>
              <a:rPr lang="fr-FR" sz="2400" dirty="0" err="1" smtClean="0"/>
              <a:t>share</a:t>
            </a:r>
            <a:r>
              <a:rPr lang="fr-FR" sz="2400" dirty="0" smtClean="0"/>
              <a:t> in K </a:t>
            </a:r>
            <a:r>
              <a:rPr lang="fr-FR" sz="2400" dirty="0" err="1" smtClean="0"/>
              <a:t>ownership</a:t>
            </a:r>
            <a:r>
              <a:rPr lang="fr-FR" sz="2400" dirty="0" smtClean="0"/>
              <a:t>. </a:t>
            </a:r>
            <a:r>
              <a:rPr lang="fr-FR" sz="2400" dirty="0" err="1" smtClean="0"/>
              <a:t>Which</a:t>
            </a:r>
            <a:r>
              <a:rPr lang="fr-FR" sz="2400" dirty="0" smtClean="0"/>
              <a:t> state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most</a:t>
            </a:r>
            <a:r>
              <a:rPr lang="fr-FR" sz="2400" dirty="0" smtClean="0"/>
              <a:t> </a:t>
            </a:r>
            <a:r>
              <a:rPr lang="fr-FR" sz="2400" dirty="0" err="1" smtClean="0"/>
              <a:t>powerful</a:t>
            </a:r>
            <a:r>
              <a:rPr lang="fr-FR" sz="2400" dirty="0" smtClean="0"/>
              <a:t>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22114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Standard economic rationales for taxes &amp; transfers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590465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(1) Public good provision: raising tax revenue to finance public goods (non-excludable): defense, roads, health, education, etc. </a:t>
            </a:r>
          </a:p>
          <a:p>
            <a:r>
              <a:rPr lang="en-US" dirty="0" smtClean="0"/>
              <a:t>(2) Externalities: </a:t>
            </a:r>
            <a:r>
              <a:rPr lang="en-US" dirty="0" err="1" smtClean="0"/>
              <a:t>Pigouvian</a:t>
            </a:r>
            <a:r>
              <a:rPr lang="en-US" dirty="0" smtClean="0"/>
              <a:t> corrective tax and subsidy schemes so to induce private agents to internalize external effects (e.g. global warming, carbon tax)</a:t>
            </a:r>
          </a:p>
          <a:p>
            <a:r>
              <a:rPr lang="en-US" dirty="0" smtClean="0"/>
              <a:t>(3) Stabilization: taxes &amp; transfers can also serve as automatic stabilizers and reduce macroeconomic volatility (mostly a by-product of tax and transfer systems)</a:t>
            </a:r>
          </a:p>
          <a:p>
            <a:r>
              <a:rPr lang="en-US" dirty="0" smtClean="0"/>
              <a:t>(4) Redistribution: designing taxes &amp; transfers in order to implement a fair distribution of income, wealth and welfare</a:t>
            </a:r>
          </a:p>
          <a:p>
            <a:r>
              <a:rPr lang="en-US" dirty="0" smtClean="0"/>
              <a:t>Rationales (1), (2), (3) = taxes/transfers generate “Pareto improvements” (i.e. everybody is better off) and correspond to failures of the “first welfare theorem” (= under certain assumptions, market </a:t>
            </a:r>
            <a:r>
              <a:rPr lang="en-US" dirty="0" err="1" smtClean="0"/>
              <a:t>equilibria</a:t>
            </a:r>
            <a:r>
              <a:rPr lang="en-US" dirty="0" smtClean="0"/>
              <a:t> are Pareto efficient)</a:t>
            </a:r>
          </a:p>
          <a:p>
            <a:r>
              <a:rPr lang="en-US" dirty="0" smtClean="0"/>
              <a:t>Rationale (4) = pure redistribution = taxes/transfers shift the economy to another Pareto optimum (i.e. some people are better off and some other people are worst off, e.g. poor </a:t>
            </a:r>
            <a:r>
              <a:rPr lang="en-US" dirty="0" err="1" smtClean="0"/>
              <a:t>vs</a:t>
            </a:r>
            <a:r>
              <a:rPr lang="en-US" dirty="0" smtClean="0"/>
              <a:t> rich)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Reminder: welfare theorems (micro 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4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First welfare theorem: under standard convexity assumptions, market equilibrium </a:t>
            </a:r>
            <a:r>
              <a:rPr lang="en-US" dirty="0"/>
              <a:t>=</a:t>
            </a:r>
            <a:r>
              <a:rPr lang="en-US" dirty="0" smtClean="0"/>
              <a:t> Pareto optimum (i.e. one cannot raise everybody’s welfare at the same time); conversely, if these assumptions are not satisfied (non-convexities: scale economies, externalities,.), adequate </a:t>
            </a:r>
            <a:r>
              <a:rPr lang="en-US" dirty="0" err="1" smtClean="0"/>
              <a:t>govt</a:t>
            </a:r>
            <a:r>
              <a:rPr lang="en-US" dirty="0" smtClean="0"/>
              <a:t> interventions can generate Pareto improvements (i.e. </a:t>
            </a:r>
            <a:r>
              <a:rPr lang="en-US" dirty="0"/>
              <a:t> </a:t>
            </a:r>
            <a:r>
              <a:rPr lang="en-US" dirty="0" smtClean="0"/>
              <a:t>can raise everybody’s welfare at the same time)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Second welfare theorem: all Pareto optima (all efficient redistributions) can be obtained as market </a:t>
            </a:r>
            <a:r>
              <a:rPr lang="en-US" dirty="0" err="1" smtClean="0"/>
              <a:t>equilibria</a:t>
            </a:r>
            <a:r>
              <a:rPr lang="en-US" dirty="0" smtClean="0"/>
              <a:t> under adequate lump-sum transfers; but with informational imperfections (moral hazard, adverse selection, etc.), only </a:t>
            </a:r>
            <a:r>
              <a:rPr lang="en-US" dirty="0" err="1" smtClean="0"/>
              <a:t>distortionnary</a:t>
            </a:r>
            <a:r>
              <a:rPr lang="en-US" dirty="0" smtClean="0"/>
              <a:t> taxation can redistribute resources: second-best Pareto optima (equity/efficiency trade-off)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0609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Basic </a:t>
            </a:r>
            <a:r>
              <a:rPr lang="fr-FR" sz="3200" dirty="0" err="1" smtClean="0"/>
              <a:t>facts</a:t>
            </a:r>
            <a:r>
              <a:rPr lang="fr-FR" sz="3200" dirty="0" smtClean="0"/>
              <a:t> about taxes &amp; </a:t>
            </a:r>
            <a:r>
              <a:rPr lang="fr-FR" sz="3200" dirty="0" err="1" smtClean="0"/>
              <a:t>transfers</a:t>
            </a:r>
            <a:r>
              <a:rPr lang="fr-FR" sz="3200" dirty="0" smtClean="0"/>
              <a:t> in </a:t>
            </a:r>
            <a:r>
              <a:rPr lang="fr-FR" sz="3200" dirty="0" err="1" smtClean="0"/>
              <a:t>rich</a:t>
            </a:r>
            <a:r>
              <a:rPr lang="fr-FR" sz="3200" dirty="0" smtClean="0"/>
              <a:t> countries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Total taxes T = about 40% of national income Y</a:t>
            </a:r>
          </a:p>
          <a:p>
            <a:r>
              <a:rPr lang="en-US" dirty="0" smtClean="0"/>
              <a:t>I.e. T = τ Y with τ = 40%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Total monetary transfers Y</a:t>
            </a:r>
            <a:r>
              <a:rPr lang="en-US" baseline="-25000" dirty="0" smtClean="0"/>
              <a:t>T</a:t>
            </a:r>
            <a:r>
              <a:rPr lang="en-US" dirty="0" smtClean="0"/>
              <a:t> = about 15% of national income Y</a:t>
            </a:r>
          </a:p>
          <a:p>
            <a:pPr>
              <a:buNone/>
            </a:pPr>
            <a:r>
              <a:rPr lang="en-US" dirty="0" smtClean="0"/>
              <a:t>    (=pay-as-</a:t>
            </a:r>
            <a:r>
              <a:rPr lang="en-US" dirty="0" err="1" smtClean="0"/>
              <a:t>ou</a:t>
            </a:r>
            <a:r>
              <a:rPr lang="en-US" dirty="0" smtClean="0"/>
              <a:t>-go public pensions, unemployment &amp; family benefits, means-tested transfers,..)</a:t>
            </a:r>
          </a:p>
          <a:p>
            <a:r>
              <a:rPr lang="en-US" dirty="0" smtClean="0"/>
              <a:t>Disposable household income Y</a:t>
            </a:r>
            <a:r>
              <a:rPr lang="en-US" baseline="-25000" dirty="0" smtClean="0"/>
              <a:t>D</a:t>
            </a:r>
            <a:r>
              <a:rPr lang="en-US" dirty="0" smtClean="0"/>
              <a:t> = Y-T+Y</a:t>
            </a:r>
            <a:r>
              <a:rPr lang="en-US" baseline="-25000" dirty="0" smtClean="0"/>
              <a:t>T</a:t>
            </a:r>
            <a:r>
              <a:rPr lang="en-US" dirty="0" smtClean="0"/>
              <a:t> = about 75% of national income Y</a:t>
            </a:r>
          </a:p>
          <a:p>
            <a:r>
              <a:rPr lang="en-US" dirty="0" smtClean="0"/>
              <a:t>Other government </a:t>
            </a:r>
            <a:r>
              <a:rPr lang="en-US" dirty="0" err="1" smtClean="0"/>
              <a:t>spendings</a:t>
            </a:r>
            <a:r>
              <a:rPr lang="en-US" dirty="0" smtClean="0"/>
              <a:t> = about 25% of national income</a:t>
            </a:r>
          </a:p>
          <a:p>
            <a:pPr>
              <a:buNone/>
            </a:pPr>
            <a:r>
              <a:rPr lang="en-US" dirty="0" smtClean="0"/>
              <a:t>   = in-kind transfers. Typically:  5% education  +  8-10% health  +  10% police, defense, roads, etc.    </a:t>
            </a:r>
          </a:p>
          <a:p>
            <a:r>
              <a:rPr lang="en-US" dirty="0" smtClean="0"/>
              <a:t>“Social” </a:t>
            </a:r>
            <a:r>
              <a:rPr lang="en-US" dirty="0" err="1" smtClean="0"/>
              <a:t>spendings</a:t>
            </a:r>
            <a:r>
              <a:rPr lang="en-US" dirty="0" smtClean="0"/>
              <a:t>: monetary transfers + education/health               = around 30% of national income in rich countries (25%-35%)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Reminder</a:t>
            </a:r>
            <a:r>
              <a:rPr lang="fr-FR" dirty="0" smtClean="0"/>
              <a:t>: National </a:t>
            </a:r>
            <a:r>
              <a:rPr lang="fr-FR" dirty="0" err="1" smtClean="0"/>
              <a:t>income</a:t>
            </a:r>
            <a:r>
              <a:rPr lang="fr-FR" dirty="0" smtClean="0"/>
              <a:t> vs GDP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National income Y = GDP – capital depreciation   + net foreign factor income</a:t>
            </a:r>
          </a:p>
          <a:p>
            <a:r>
              <a:rPr lang="en-US" dirty="0" smtClean="0"/>
              <a:t>Typically Y = about 85-90% GDP</a:t>
            </a:r>
          </a:p>
          <a:p>
            <a:r>
              <a:rPr lang="en-US" dirty="0" smtClean="0"/>
              <a:t>Capital depreciation = 10-15% GDP</a:t>
            </a:r>
          </a:p>
          <a:p>
            <a:r>
              <a:rPr lang="en-US" dirty="0" smtClean="0"/>
              <a:t>Net foreign capital income = close to 0% in most rich countries (between +1-2% &amp; -1-2% GDP)</a:t>
            </a:r>
          </a:p>
          <a:p>
            <a:pPr>
              <a:buNone/>
            </a:pPr>
            <a:r>
              <a:rPr lang="en-US" dirty="0" smtClean="0"/>
              <a:t>( = most rich countries own as much foreign assets in rest of the world as row owns in home assets)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3511</Words>
  <Application>Microsoft Office PowerPoint</Application>
  <PresentationFormat>Affichage à l'écran (4:3)</PresentationFormat>
  <Paragraphs>212</Paragraphs>
  <Slides>45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7" baseType="lpstr">
      <vt:lpstr>Thème Office</vt:lpstr>
      <vt:lpstr>Acrobat Document</vt:lpstr>
      <vt:lpstr>   Public Economics  (Master PPD &amp; APE, Paris School of Economics) T. Piketty Academic year 2016-2017  </vt:lpstr>
      <vt:lpstr>Roadmap of lecture 1</vt:lpstr>
      <vt:lpstr>State formation &amp; government regulation in historical perspective</vt:lpstr>
      <vt:lpstr>Présentation PowerPoint</vt:lpstr>
      <vt:lpstr>Présentation PowerPoint</vt:lpstr>
      <vt:lpstr>Standard economic rationales for taxes &amp; transfers</vt:lpstr>
      <vt:lpstr>Reminder: welfare theorems (micro 1)</vt:lpstr>
      <vt:lpstr>Basic facts about taxes &amp; transfers in rich countries</vt:lpstr>
      <vt:lpstr>Reminder: National income vs GDP</vt:lpstr>
      <vt:lpstr>Présentation PowerPoint</vt:lpstr>
      <vt:lpstr>Présentation PowerPoint</vt:lpstr>
      <vt:lpstr>Présentation PowerPoint</vt:lpstr>
      <vt:lpstr>On the structure of taxes in Europe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Basic facts about taxes and transfers in developing countries</vt:lpstr>
      <vt:lpstr>Présentation PowerPoint</vt:lpstr>
      <vt:lpstr>Optimal tax policy: social objective vs tax and transfer incidence</vt:lpstr>
      <vt:lpstr>Tax &amp; transfer incidence: macro approach</vt:lpstr>
      <vt:lpstr>Standard macro assumptions about tax incidence</vt:lpstr>
      <vt:lpstr>Basic tax incidence model</vt:lpstr>
      <vt:lpstr>Reminder: what is capital?</vt:lpstr>
      <vt:lpstr>Back to tax incidence model</vt:lpstr>
      <vt:lpstr>The inverse-elasticity formula τ = 1/(1+e)</vt:lpstr>
      <vt:lpstr>Tax incidence with capital-labor complementarity</vt:lpstr>
      <vt:lpstr>Présentation PowerPoint</vt:lpstr>
      <vt:lpstr>Tax incidence with general production function</vt:lpstr>
      <vt:lpstr>What do we know about σ, eL, eK ? </vt:lpstr>
      <vt:lpstr>Présentation PowerPoint</vt:lpstr>
      <vt:lpstr>Présentation PowerPoint</vt:lpstr>
      <vt:lpstr>Micro estimates of tax incidence</vt:lpstr>
      <vt:lpstr>Présentation PowerPoint</vt:lpstr>
      <vt:lpstr>Présentation PowerPoint</vt:lpstr>
      <vt:lpstr>Présentation PowerPoint</vt:lpstr>
      <vt:lpstr> </vt:lpstr>
      <vt:lpstr> 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Public Economics: Tax &amp; Transfer Policies  (Master PPD &amp; APE, Paris School of Economics) Thomas Piketty Academic year 2013-2014  </dc:title>
  <dc:creator>Thomas Piketty</dc:creator>
  <cp:lastModifiedBy>Thomas Piketty</cp:lastModifiedBy>
  <cp:revision>150</cp:revision>
  <dcterms:created xsi:type="dcterms:W3CDTF">2013-09-25T21:11:06Z</dcterms:created>
  <dcterms:modified xsi:type="dcterms:W3CDTF">2016-09-19T10:40:33Z</dcterms:modified>
</cp:coreProperties>
</file>