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2" r:id="rId15"/>
    <p:sldId id="273" r:id="rId16"/>
    <p:sldId id="274" r:id="rId17"/>
    <p:sldId id="270" r:id="rId18"/>
    <p:sldId id="271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4379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3569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6828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6041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8871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81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4040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23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3427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346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600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5642B-C6EF-E948-8E68-49AA9ECAC307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D6220-C822-1F41-BF8F-B3B069D640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7396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iketty.pse.ens.fr/teaching/10/1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1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iketty.pse.ens.fr/fichiers/enseig/pubecon/PubEcon_fichiers/Stasavage2011.pdf" TargetMode="External"/><Relationship Id="rId2" Type="http://schemas.openxmlformats.org/officeDocument/2006/relationships/hyperlink" Target="http://piketty.pse.ens.fr/files/FrenchUSTaxSchedules2013.xl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iketty.pse.ens.fr/fichiers/enseig/pubecon/PubEcon_fichiers/Zucman2008.pdf" TargetMode="External"/><Relationship Id="rId2" Type="http://schemas.openxmlformats.org/officeDocument/2006/relationships/hyperlink" Target="http://piketty.pse.ens.fr/files/FrenchUSTaxSchedules2013.xl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iketty.pse.ens.fr/teaching/10/17" TargetMode="External"/><Relationship Id="rId2" Type="http://schemas.openxmlformats.org/officeDocument/2006/relationships/hyperlink" Target="http://piketty.pse.ens.fr/files/capital21c/en/pdf/F5.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iketty.pse.ens.fr/files/Eurostat2013EU27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990656" cy="28357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</a:t>
            </a:r>
            <a:r>
              <a:rPr lang="en-US" sz="3600" b="1" dirty="0" smtClean="0"/>
              <a:t>Public Economics: Tax &amp; Transfer Policies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i="1" dirty="0" smtClean="0"/>
              <a:t>(Master PPD &amp; APE, Paris School of Economics)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Thomas </a:t>
            </a:r>
            <a:r>
              <a:rPr lang="en-US" sz="3600" dirty="0" err="1" smtClean="0"/>
              <a:t>Piketty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Academic year 2013-2014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3501008"/>
            <a:ext cx="8208912" cy="2520280"/>
          </a:xfrm>
        </p:spPr>
        <p:txBody>
          <a:bodyPr>
            <a:normAutofit lnSpcReduction="10000"/>
          </a:bodyPr>
          <a:lstStyle/>
          <a:p>
            <a:r>
              <a:rPr lang="en-US" sz="3500" b="1" dirty="0" smtClean="0"/>
              <a:t>Lecture </a:t>
            </a:r>
            <a:r>
              <a:rPr lang="en-US" sz="3500" b="1" dirty="0"/>
              <a:t>6</a:t>
            </a:r>
            <a:r>
              <a:rPr lang="en-US" sz="3500" b="1" dirty="0" smtClean="0"/>
              <a:t>: Capital Taxes over Time                &amp; across Countries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(November 5</a:t>
            </a:r>
            <a:r>
              <a:rPr lang="en-US" baseline="30000" dirty="0" smtClean="0"/>
              <a:t>th</a:t>
            </a:r>
            <a:r>
              <a:rPr lang="en-US" dirty="0" smtClean="0"/>
              <a:t> 2013)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(check </a:t>
            </a:r>
            <a:r>
              <a:rPr lang="en-US" i="1" dirty="0" smtClean="0">
                <a:hlinkClick r:id="rId2"/>
              </a:rPr>
              <a:t>on line</a:t>
            </a:r>
            <a:r>
              <a:rPr lang="en-US" i="1" dirty="0" smtClean="0"/>
              <a:t> for updated versions)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5589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6225" y="447676"/>
            <a:ext cx="8582025" cy="5678488"/>
          </a:xfrm>
        </p:spPr>
        <p:txBody>
          <a:bodyPr>
            <a:normAutofit fontScale="92500" lnSpcReduction="10000"/>
          </a:bodyPr>
          <a:lstStyle/>
          <a:p>
            <a:r>
              <a:rPr lang="fr-FR" dirty="0" err="1" smtClean="0"/>
              <a:t>Rigid</a:t>
            </a:r>
            <a:r>
              <a:rPr lang="fr-FR" dirty="0" smtClean="0"/>
              <a:t> transmission </a:t>
            </a:r>
            <a:r>
              <a:rPr lang="fr-FR" dirty="0" err="1" smtClean="0"/>
              <a:t>rules</a:t>
            </a:r>
            <a:r>
              <a:rPr lang="fr-FR" dirty="0" smtClean="0"/>
              <a:t> in France: the 1/n+1 </a:t>
            </a:r>
            <a:r>
              <a:rPr lang="fr-FR" dirty="0" err="1" smtClean="0"/>
              <a:t>rule</a:t>
            </a:r>
            <a:endParaRPr lang="fr-FR" dirty="0" smtClean="0"/>
          </a:p>
          <a:p>
            <a:r>
              <a:rPr lang="fr-FR" dirty="0" smtClean="0"/>
              <a:t>« Réserve héréditaire » (</a:t>
            </a:r>
            <a:r>
              <a:rPr lang="fr-FR" dirty="0" err="1" smtClean="0"/>
              <a:t>this</a:t>
            </a:r>
            <a:r>
              <a:rPr lang="fr-FR" dirty="0" smtClean="0"/>
              <a:t> has to go the </a:t>
            </a:r>
            <a:r>
              <a:rPr lang="fr-FR" dirty="0" err="1" smtClean="0"/>
              <a:t>children</a:t>
            </a:r>
            <a:r>
              <a:rPr lang="fr-FR" dirty="0" smtClean="0"/>
              <a:t>, no </a:t>
            </a:r>
            <a:r>
              <a:rPr lang="fr-FR" dirty="0" err="1" smtClean="0"/>
              <a:t>matters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) = n/n+1</a:t>
            </a:r>
          </a:p>
          <a:p>
            <a:r>
              <a:rPr lang="fr-FR" dirty="0" smtClean="0"/>
              <a:t>« Quotité disponible » (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transmit to </a:t>
            </a:r>
            <a:r>
              <a:rPr lang="fr-FR" dirty="0" err="1" smtClean="0"/>
              <a:t>individuals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children</a:t>
            </a:r>
            <a:r>
              <a:rPr lang="fr-FR" dirty="0" smtClean="0"/>
              <a:t>) = 1/n+1 , </a:t>
            </a:r>
            <a:r>
              <a:rPr lang="fr-FR" dirty="0" err="1" smtClean="0"/>
              <a:t>with</a:t>
            </a:r>
            <a:r>
              <a:rPr lang="fr-FR" dirty="0" smtClean="0"/>
              <a:t> n =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children</a:t>
            </a:r>
            <a:endParaRPr lang="fr-FR" dirty="0" smtClean="0"/>
          </a:p>
          <a:p>
            <a:r>
              <a:rPr lang="fr-FR" dirty="0" err="1" smtClean="0"/>
              <a:t>With</a:t>
            </a:r>
            <a:r>
              <a:rPr lang="fr-FR" dirty="0" smtClean="0"/>
              <a:t> n = 1, free </a:t>
            </a:r>
            <a:r>
              <a:rPr lang="fr-FR" dirty="0" err="1" smtClean="0"/>
              <a:t>disposal</a:t>
            </a:r>
            <a:r>
              <a:rPr lang="fr-FR" dirty="0" smtClean="0"/>
              <a:t> of 50% of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wealth</a:t>
            </a:r>
            <a:endParaRPr lang="fr-FR" dirty="0" smtClean="0"/>
          </a:p>
          <a:p>
            <a:r>
              <a:rPr lang="fr-FR" dirty="0" err="1" smtClean="0"/>
              <a:t>With</a:t>
            </a:r>
            <a:r>
              <a:rPr lang="fr-FR" dirty="0" smtClean="0"/>
              <a:t> n =2, free </a:t>
            </a:r>
            <a:r>
              <a:rPr lang="fr-FR" dirty="0" err="1" smtClean="0"/>
              <a:t>disposal</a:t>
            </a:r>
            <a:r>
              <a:rPr lang="fr-FR" dirty="0" smtClean="0"/>
              <a:t> of 33% of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wealth</a:t>
            </a:r>
            <a:endParaRPr lang="fr-FR" dirty="0" smtClean="0"/>
          </a:p>
          <a:p>
            <a:r>
              <a:rPr lang="fr-FR" dirty="0" err="1" smtClean="0"/>
              <a:t>With</a:t>
            </a:r>
            <a:r>
              <a:rPr lang="fr-FR" dirty="0" smtClean="0"/>
              <a:t> n=3 or more, free </a:t>
            </a:r>
            <a:r>
              <a:rPr lang="fr-FR" dirty="0" err="1" smtClean="0"/>
              <a:t>disposal</a:t>
            </a:r>
            <a:r>
              <a:rPr lang="fr-FR" dirty="0" smtClean="0"/>
              <a:t> of 25% of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wealth</a:t>
            </a:r>
            <a:r>
              <a:rPr lang="fr-FR" dirty="0" smtClean="0"/>
              <a:t>; the </a:t>
            </a:r>
            <a:r>
              <a:rPr lang="fr-FR" dirty="0" err="1" smtClean="0"/>
              <a:t>other</a:t>
            </a:r>
            <a:r>
              <a:rPr lang="fr-FR" dirty="0" smtClean="0"/>
              <a:t> 75%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divided</a:t>
            </a:r>
            <a:r>
              <a:rPr lang="fr-FR" dirty="0" smtClean="0"/>
              <a:t> </a:t>
            </a:r>
            <a:r>
              <a:rPr lang="fr-FR" dirty="0" err="1" smtClean="0"/>
              <a:t>equally</a:t>
            </a:r>
            <a:r>
              <a:rPr lang="fr-FR" dirty="0" smtClean="0"/>
              <a:t> </a:t>
            </a:r>
            <a:r>
              <a:rPr lang="fr-FR" dirty="0" err="1" smtClean="0"/>
              <a:t>among</a:t>
            </a:r>
            <a:r>
              <a:rPr lang="fr-FR" dirty="0" smtClean="0"/>
              <a:t> </a:t>
            </a:r>
            <a:r>
              <a:rPr lang="fr-FR" dirty="0" err="1" smtClean="0"/>
              <a:t>children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These</a:t>
            </a:r>
            <a:r>
              <a:rPr lang="fr-FR" dirty="0" smtClean="0"/>
              <a:t> basic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unchanged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1804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38176"/>
            <a:ext cx="8229600" cy="548798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Default matrimonial </a:t>
            </a:r>
            <a:r>
              <a:rPr lang="fr-FR" dirty="0" err="1" smtClean="0"/>
              <a:t>regime</a:t>
            </a:r>
            <a:r>
              <a:rPr lang="fr-FR" dirty="0" smtClean="0"/>
              <a:t>: « </a:t>
            </a:r>
            <a:r>
              <a:rPr lang="fr-FR" dirty="0" err="1" smtClean="0"/>
              <a:t>community</a:t>
            </a:r>
            <a:r>
              <a:rPr lang="fr-FR" dirty="0" smtClean="0"/>
              <a:t> of acquisition » (« communauté réduite aux acquêts »)</a:t>
            </a:r>
          </a:p>
          <a:p>
            <a:r>
              <a:rPr lang="fr-FR" dirty="0" err="1" smtClean="0"/>
              <a:t>Married</a:t>
            </a:r>
            <a:r>
              <a:rPr lang="fr-FR" dirty="0" smtClean="0"/>
              <a:t> couple </a:t>
            </a:r>
            <a:r>
              <a:rPr lang="fr-FR" dirty="0" err="1" smtClean="0"/>
              <a:t>wealth</a:t>
            </a:r>
            <a:r>
              <a:rPr lang="fr-FR" dirty="0" smtClean="0"/>
              <a:t> w = </a:t>
            </a:r>
            <a:r>
              <a:rPr lang="fr-FR" dirty="0" err="1" smtClean="0"/>
              <a:t>w</a:t>
            </a:r>
            <a:r>
              <a:rPr lang="fr-FR" baseline="-25000" dirty="0" err="1" smtClean="0"/>
              <a:t>c</a:t>
            </a:r>
            <a:r>
              <a:rPr lang="fr-FR" dirty="0" smtClean="0"/>
              <a:t> + w</a:t>
            </a:r>
            <a:r>
              <a:rPr lang="fr-FR" baseline="-25000" dirty="0" smtClean="0"/>
              <a:t>1</a:t>
            </a:r>
            <a:r>
              <a:rPr lang="fr-FR" dirty="0" smtClean="0"/>
              <a:t> + w</a:t>
            </a:r>
            <a:r>
              <a:rPr lang="fr-FR" baseline="-25000" dirty="0" smtClean="0"/>
              <a:t>2</a:t>
            </a:r>
          </a:p>
          <a:p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w</a:t>
            </a:r>
            <a:r>
              <a:rPr lang="fr-FR" baseline="-25000" dirty="0" err="1" smtClean="0"/>
              <a:t>c</a:t>
            </a:r>
            <a:r>
              <a:rPr lang="fr-FR" dirty="0" smtClean="0"/>
              <a:t> = </a:t>
            </a:r>
            <a:r>
              <a:rPr lang="fr-FR" dirty="0" err="1" smtClean="0"/>
              <a:t>community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= </a:t>
            </a:r>
            <a:r>
              <a:rPr lang="fr-FR" dirty="0" err="1" smtClean="0"/>
              <a:t>assets</a:t>
            </a:r>
            <a:r>
              <a:rPr lang="fr-FR" dirty="0" smtClean="0"/>
              <a:t> </a:t>
            </a:r>
            <a:r>
              <a:rPr lang="fr-FR" dirty="0" err="1" smtClean="0"/>
              <a:t>acquired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</a:t>
            </a:r>
            <a:r>
              <a:rPr lang="fr-FR" dirty="0" err="1" smtClean="0"/>
              <a:t>marriage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w</a:t>
            </a:r>
            <a:r>
              <a:rPr lang="fr-FR" baseline="-25000" dirty="0" smtClean="0"/>
              <a:t>1</a:t>
            </a:r>
            <a:r>
              <a:rPr lang="fr-FR" dirty="0" smtClean="0"/>
              <a:t> , w</a:t>
            </a:r>
            <a:r>
              <a:rPr lang="fr-FR" baseline="-25000" dirty="0" smtClean="0"/>
              <a:t>2</a:t>
            </a:r>
            <a:r>
              <a:rPr lang="fr-FR" dirty="0" smtClean="0"/>
              <a:t> =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(biens propres) = </a:t>
            </a:r>
            <a:r>
              <a:rPr lang="fr-FR" dirty="0" err="1" smtClean="0"/>
              <a:t>inherited</a:t>
            </a:r>
            <a:r>
              <a:rPr lang="fr-FR" dirty="0" smtClean="0"/>
              <a:t> by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spouse</a:t>
            </a:r>
            <a:r>
              <a:rPr lang="fr-FR" dirty="0" smtClean="0"/>
              <a:t> (or </a:t>
            </a:r>
            <a:r>
              <a:rPr lang="fr-FR" dirty="0" err="1" smtClean="0"/>
              <a:t>acquired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marriage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w</a:t>
            </a:r>
            <a:r>
              <a:rPr lang="fr-FR" baseline="-25000" dirty="0" err="1" smtClean="0"/>
              <a:t>c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split 50-50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err="1" smtClean="0"/>
              <a:t>Other</a:t>
            </a:r>
            <a:r>
              <a:rPr lang="fr-FR" dirty="0" smtClean="0"/>
              <a:t> matrimonial </a:t>
            </a:r>
            <a:r>
              <a:rPr lang="fr-FR" dirty="0" err="1" smtClean="0"/>
              <a:t>regimes</a:t>
            </a:r>
            <a:r>
              <a:rPr lang="fr-FR" dirty="0" smtClean="0"/>
              <a:t>: </a:t>
            </a:r>
            <a:r>
              <a:rPr lang="fr-FR" dirty="0" err="1" smtClean="0"/>
              <a:t>separate</a:t>
            </a:r>
            <a:r>
              <a:rPr lang="fr-FR" dirty="0" smtClean="0"/>
              <a:t> </a:t>
            </a:r>
            <a:r>
              <a:rPr lang="fr-FR" dirty="0" err="1" smtClean="0"/>
              <a:t>property</a:t>
            </a:r>
            <a:r>
              <a:rPr lang="fr-FR" dirty="0" smtClean="0"/>
              <a:t>; </a:t>
            </a:r>
            <a:r>
              <a:rPr lang="fr-FR" dirty="0" err="1" smtClean="0"/>
              <a:t>universal</a:t>
            </a:r>
            <a:r>
              <a:rPr lang="fr-FR" dirty="0" smtClean="0"/>
              <a:t> </a:t>
            </a:r>
            <a:r>
              <a:rPr lang="fr-FR" dirty="0" err="1" smtClean="0"/>
              <a:t>community</a:t>
            </a:r>
            <a:r>
              <a:rPr lang="fr-FR" dirty="0" smtClean="0"/>
              <a:t> (</a:t>
            </a:r>
            <a:r>
              <a:rPr lang="fr-FR" dirty="0" err="1" smtClean="0"/>
              <a:t>very</a:t>
            </a:r>
            <a:r>
              <a:rPr lang="fr-FR" dirty="0" smtClean="0"/>
              <a:t> rare)</a:t>
            </a:r>
          </a:p>
          <a:p>
            <a:pPr>
              <a:buNone/>
            </a:pPr>
            <a:r>
              <a:rPr lang="fr-FR" dirty="0" smtClean="0"/>
              <a:t>    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ChangeAspect="1"/>
          </p:cNvGraphicFramePr>
          <p:nvPr>
            <p:ph idx="1"/>
          </p:nvPr>
        </p:nvGraphicFramePr>
        <p:xfrm>
          <a:off x="152400" y="133350"/>
          <a:ext cx="8867775" cy="6610350"/>
        </p:xfrm>
        <a:graphic>
          <a:graphicData uri="http://schemas.openxmlformats.org/presentationml/2006/ole">
            <p:oleObj spid="_x0000_s1027" name="Worksheet" r:id="rId3" imgW="8564983" imgH="403099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33350" y="133354"/>
          <a:ext cx="9624330" cy="6716333"/>
        </p:xfrm>
        <a:graphic>
          <a:graphicData uri="http://schemas.openxmlformats.org/drawingml/2006/table">
            <a:tbl>
              <a:tblPr/>
              <a:tblGrid>
                <a:gridCol w="1567120"/>
                <a:gridCol w="848666"/>
                <a:gridCol w="848666"/>
                <a:gridCol w="848666"/>
                <a:gridCol w="848666"/>
                <a:gridCol w="848666"/>
                <a:gridCol w="848666"/>
                <a:gridCol w="1908644"/>
                <a:gridCol w="1056570"/>
              </a:tblGrid>
              <a:tr h="34304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200" b="1" i="0" u="sng" strike="noStrike" dirty="0" err="1">
                          <a:latin typeface="Arial"/>
                        </a:rPr>
                        <a:t>Exemple</a:t>
                      </a:r>
                      <a:r>
                        <a:rPr lang="en-US" sz="1200" b="1" i="0" u="sng" strike="noStrike" dirty="0">
                          <a:latin typeface="Arial"/>
                        </a:rPr>
                        <a:t> 1: married couple with wealth w = 1 million € and two kids, no inter </a:t>
                      </a:r>
                      <a:r>
                        <a:rPr lang="en-US" sz="1200" b="1" i="0" u="sng" strike="noStrike" dirty="0" err="1">
                          <a:latin typeface="Arial"/>
                        </a:rPr>
                        <a:t>vivos</a:t>
                      </a:r>
                      <a:r>
                        <a:rPr lang="en-US" sz="1200" b="1" i="0" u="sng" strike="noStrike" dirty="0">
                          <a:latin typeface="Arial"/>
                        </a:rPr>
                        <a:t> gift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Assumption: each spouse owns 500 000€, and the couple wishes to transmit 500 000€ to each kid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Assume that the first decedent transmits the full property of 500 000€ to kids; then the second decedent transmits the remaining 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40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500 000€ to the kids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Inheritance tax at first death: 5% x (8 072-0) + 10% x (12 109-8 072)+ 15% x (15 932-12 109) + 20% x (250 000 - 15 932 - 100 000) 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404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= 28 194€ = 11,3% of 250 000€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Estate tax at second death = same computation = 28 194€ = 11,3% of 250 000€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Total estate tax paid by each children = 56 389€ = 11,3% of 500 000€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85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Total inheritance tax paid = 112 777€ = 11,3% of 1 000 000€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Effective tax rate = 11,3%  &lt; Marginal tax 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rate=20%</a:t>
                      </a:r>
                    </a:p>
                    <a:p>
                      <a:pPr algn="l" fontAlgn="b"/>
                      <a:endParaRPr lang="en-US" sz="1200" b="0" i="0" u="none" strike="noStrike" dirty="0" smtClean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 smtClean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200" b="1" i="0" u="sng" strike="noStrike">
                          <a:latin typeface="Arial"/>
                        </a:rPr>
                        <a:t>Exemple 2: married couple with wealth w = 10 million € and two kids, no inter vivos gift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Assumption: each spouse owns 5 millions €, and the couple wishes to transmit 5 millions € to each kid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Assume that the first decedent transmits the full property of 5 millions € to kids; then the second decedent transmits the remaining 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40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5 millions € to the kids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Inheritance tax at first death: 5% x (8 072-0) + 10% x (12 109-8 072)+ 15% x (15 932-12 109) + 20% x (552 324 - 15 932) 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 gridSpan="8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latin typeface="Arial"/>
                        </a:rPr>
                        <a:t> + 30% x (902 838 - 552 324) + 40% x (1 805 677 - 902 838) + 45% x (2 500 000 - 1 805 677 - 100 000)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04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 = 842 394€ = 33,7% of 2 500 000€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Estate tax at second death = same computation = 842 394€ = 33,7% of 2 500 000€ 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Total inheritance tax paid by each children = 1 684 789€ = 33,7% of 5 000 000€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Total inheritance tax paid = 3 369 577 € = 33,7% of 10 000 000€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04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Effective tax rate = 33,7%  &lt; Marginal tax rate = 45%</a:t>
                      </a: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latin typeface="Arial"/>
                      </a:endParaRPr>
                    </a:p>
                  </a:txBody>
                  <a:tcPr marL="5333" marR="5333" marT="53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0212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FR" dirty="0" err="1" smtClean="0"/>
              <a:t>Other</a:t>
            </a:r>
            <a:r>
              <a:rPr lang="fr-FR" dirty="0" smtClean="0"/>
              <a:t> exemples of computations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tax</a:t>
            </a:r>
            <a:r>
              <a:rPr lang="fr-FR" dirty="0" smtClean="0"/>
              <a:t> </a:t>
            </a:r>
            <a:r>
              <a:rPr lang="fr-FR" dirty="0" err="1" smtClean="0"/>
              <a:t>schedules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France and the US: 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>
                <a:hlinkClick r:id="rId2"/>
              </a:rPr>
              <a:t>excel</a:t>
            </a:r>
            <a:r>
              <a:rPr lang="fr-FR" dirty="0" smtClean="0">
                <a:hlinkClick r:id="rId2"/>
              </a:rPr>
              <a:t> file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err="1" smtClean="0"/>
              <a:t>Chaotic</a:t>
            </a:r>
            <a:r>
              <a:rPr lang="fr-FR" dirty="0" smtClean="0"/>
              <a:t> </a:t>
            </a:r>
            <a:r>
              <a:rPr lang="fr-FR" dirty="0" err="1" smtClean="0"/>
              <a:t>evolution</a:t>
            </a:r>
            <a:r>
              <a:rPr lang="fr-FR" dirty="0" smtClean="0"/>
              <a:t> of top </a:t>
            </a:r>
            <a:r>
              <a:rPr lang="fr-FR" dirty="0" err="1" smtClean="0"/>
              <a:t>inheritance</a:t>
            </a:r>
            <a:r>
              <a:rPr lang="fr-FR" dirty="0" smtClean="0"/>
              <a:t> </a:t>
            </a:r>
            <a:r>
              <a:rPr lang="fr-FR" dirty="0" err="1" smtClean="0"/>
              <a:t>tax</a:t>
            </a:r>
            <a:r>
              <a:rPr lang="fr-FR" dirty="0" smtClean="0"/>
              <a:t> rates over time and </a:t>
            </a:r>
            <a:r>
              <a:rPr lang="fr-FR" dirty="0" err="1" smtClean="0"/>
              <a:t>across</a:t>
            </a:r>
            <a:r>
              <a:rPr lang="fr-FR" dirty="0" smtClean="0"/>
              <a:t> countries: </a:t>
            </a:r>
            <a:r>
              <a:rPr lang="fr-FR" dirty="0" err="1" smtClean="0"/>
              <a:t>see</a:t>
            </a:r>
            <a:r>
              <a:rPr lang="fr-FR" dirty="0" smtClean="0"/>
              <a:t> graph</a:t>
            </a:r>
          </a:p>
          <a:p>
            <a:endParaRPr lang="fr-FR" dirty="0" smtClean="0"/>
          </a:p>
          <a:p>
            <a:r>
              <a:rPr lang="en-US" dirty="0" smtClean="0"/>
              <a:t>On the historical evolution of inheritance taxes: </a:t>
            </a:r>
          </a:p>
          <a:p>
            <a:r>
              <a:rPr lang="en-US" dirty="0" smtClean="0"/>
              <a:t>K. </a:t>
            </a:r>
            <a:r>
              <a:rPr lang="en-US" dirty="0" err="1" smtClean="0"/>
              <a:t>Scheve</a:t>
            </a:r>
            <a:r>
              <a:rPr lang="en-US" dirty="0" smtClean="0"/>
              <a:t> &amp; D. </a:t>
            </a:r>
            <a:r>
              <a:rPr lang="en-US" dirty="0" err="1" smtClean="0"/>
              <a:t>Stasavadge</a:t>
            </a:r>
            <a:r>
              <a:rPr lang="en-US" dirty="0" smtClean="0"/>
              <a:t>, “Democracy, War &amp; Wealth – Evidence from Two Centuries of Inheritance Taxation”, 2011  </a:t>
            </a:r>
            <a:r>
              <a:rPr lang="en-US" dirty="0" smtClean="0">
                <a:hlinkClick r:id="rId3"/>
              </a:rPr>
              <a:t>[article in </a:t>
            </a:r>
            <a:r>
              <a:rPr lang="en-US" dirty="0" err="1" smtClean="0">
                <a:hlinkClick r:id="rId3"/>
              </a:rPr>
              <a:t>pdf</a:t>
            </a:r>
            <a:r>
              <a:rPr lang="en-US" dirty="0" smtClean="0">
                <a:hlinkClick r:id="rId3"/>
              </a:rPr>
              <a:t> format]</a:t>
            </a:r>
            <a:r>
              <a:rPr lang="en-US" dirty="0" smtClean="0"/>
              <a:t> 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ChangeAspect="1"/>
          </p:cNvGraphicFramePr>
          <p:nvPr>
            <p:ph idx="1"/>
          </p:nvPr>
        </p:nvGraphicFramePr>
        <p:xfrm>
          <a:off x="251520" y="332656"/>
          <a:ext cx="8784976" cy="6408712"/>
        </p:xfrm>
        <a:graphic>
          <a:graphicData uri="http://schemas.openxmlformats.org/presentationml/2006/ole">
            <p:oleObj spid="_x0000_s28674" name="Acrobat Document" r:id="rId3" imgW="6416596" imgH="4534293" progId="AcroExch.Document.11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Progressive </a:t>
            </a:r>
            <a:r>
              <a:rPr lang="fr-FR" dirty="0" err="1" smtClean="0"/>
              <a:t>wealth</a:t>
            </a:r>
            <a:r>
              <a:rPr lang="fr-FR" dirty="0" smtClean="0"/>
              <a:t> taxes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850" y="1600200"/>
            <a:ext cx="8534400" cy="4525963"/>
          </a:xfrm>
        </p:spPr>
        <p:txBody>
          <a:bodyPr/>
          <a:lstStyle/>
          <a:p>
            <a:r>
              <a:rPr lang="fr-FR" dirty="0" smtClean="0"/>
              <a:t>Exemple </a:t>
            </a:r>
            <a:r>
              <a:rPr lang="fr-FR" dirty="0" err="1" smtClean="0"/>
              <a:t>with</a:t>
            </a:r>
            <a:r>
              <a:rPr lang="fr-FR" dirty="0" smtClean="0"/>
              <a:t> French </a:t>
            </a:r>
            <a:r>
              <a:rPr lang="fr-FR" dirty="0" smtClean="0"/>
              <a:t>ISF: 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>
                <a:hlinkClick r:id="rId2"/>
              </a:rPr>
              <a:t>excel</a:t>
            </a:r>
            <a:r>
              <a:rPr lang="fr-FR" dirty="0" smtClean="0">
                <a:hlinkClick r:id="rId2"/>
              </a:rPr>
              <a:t> file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On the </a:t>
            </a:r>
            <a:r>
              <a:rPr lang="fr-FR" dirty="0" err="1" smtClean="0"/>
              <a:t>evolution</a:t>
            </a:r>
            <a:r>
              <a:rPr lang="fr-FR" dirty="0" smtClean="0"/>
              <a:t> </a:t>
            </a:r>
            <a:r>
              <a:rPr lang="fr-FR" dirty="0" smtClean="0"/>
              <a:t>of the French </a:t>
            </a:r>
            <a:r>
              <a:rPr lang="fr-FR" dirty="0" err="1" smtClean="0"/>
              <a:t>wealth</a:t>
            </a:r>
            <a:r>
              <a:rPr lang="fr-FR" dirty="0" smtClean="0"/>
              <a:t> </a:t>
            </a:r>
            <a:r>
              <a:rPr lang="fr-FR" dirty="0" err="1" smtClean="0"/>
              <a:t>tax</a:t>
            </a:r>
            <a:r>
              <a:rPr lang="fr-FR" dirty="0" smtClean="0"/>
              <a:t> (ISF) :</a:t>
            </a:r>
          </a:p>
          <a:p>
            <a:pPr>
              <a:buNone/>
            </a:pP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Zucman</a:t>
            </a:r>
            <a:r>
              <a:rPr lang="fr-FR" dirty="0" smtClean="0"/>
              <a:t>, G., “Les hauts patrimoines fuient-ils l’ISF? Une estimation sur la période 1995-2006 », PSE Master </a:t>
            </a:r>
            <a:r>
              <a:rPr lang="fr-FR" dirty="0" err="1" smtClean="0"/>
              <a:t>Thesis</a:t>
            </a:r>
            <a:r>
              <a:rPr lang="fr-FR" dirty="0" smtClean="0"/>
              <a:t>, 2008 </a:t>
            </a:r>
            <a:r>
              <a:rPr lang="fr-FR" dirty="0" smtClean="0">
                <a:hlinkClick r:id="rId3"/>
              </a:rPr>
              <a:t>[article in </a:t>
            </a:r>
            <a:r>
              <a:rPr lang="fr-FR" dirty="0" err="1" smtClean="0">
                <a:hlinkClick r:id="rId3"/>
              </a:rPr>
              <a:t>pdf</a:t>
            </a:r>
            <a:r>
              <a:rPr lang="fr-FR" dirty="0" smtClean="0">
                <a:hlinkClick r:id="rId3"/>
              </a:rPr>
              <a:t> format]</a:t>
            </a:r>
            <a:r>
              <a:rPr lang="fr-FR" dirty="0" smtClean="0"/>
              <a:t> 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52429" y="238105"/>
          <a:ext cx="8353419" cy="6505594"/>
        </p:xfrm>
        <a:graphic>
          <a:graphicData uri="http://schemas.openxmlformats.org/drawingml/2006/table">
            <a:tbl>
              <a:tblPr/>
              <a:tblGrid>
                <a:gridCol w="1012166"/>
                <a:gridCol w="1012166"/>
                <a:gridCol w="1012166"/>
                <a:gridCol w="1012166"/>
                <a:gridCol w="1012166"/>
                <a:gridCol w="1109724"/>
                <a:gridCol w="1012166"/>
                <a:gridCol w="1170699"/>
              </a:tblGrid>
              <a:tr h="19134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>
                          <a:latin typeface="Arial"/>
                        </a:rPr>
                        <a:t>Marginal </a:t>
                      </a:r>
                      <a:r>
                        <a:rPr lang="en-US" sz="1200" b="1" i="0" u="sng" strike="noStrike" dirty="0" err="1">
                          <a:latin typeface="Arial"/>
                        </a:rPr>
                        <a:t>vs</a:t>
                      </a:r>
                      <a:r>
                        <a:rPr lang="en-US" sz="1200" b="1" i="0" u="sng" strike="noStrike" dirty="0">
                          <a:latin typeface="Arial"/>
                        </a:rPr>
                        <a:t> average tax rates: illustration with French 2008-11 Wealth Tax 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French 2008 wealth tax schedule (applied to 1/1/2008 wealth):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 err="1">
                          <a:latin typeface="Arial"/>
                        </a:rPr>
                        <a:t>threshold</a:t>
                      </a:r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marg. rate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0" i="1" u="none" strike="noStrike" dirty="0">
                          <a:latin typeface="Arial"/>
                        </a:rPr>
                        <a:t>(barème de l'impôt sur la fortune (ISF))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(€)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(%)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latin typeface="Arial"/>
                        </a:rPr>
                        <a:t>(</a:t>
                      </a:r>
                      <a:r>
                        <a:rPr lang="fr-FR" sz="1200" b="0" i="0" u="none" strike="noStrike" dirty="0" err="1">
                          <a:latin typeface="Arial"/>
                        </a:rPr>
                        <a:t>see</a:t>
                      </a:r>
                      <a:r>
                        <a:rPr lang="fr-FR" sz="1200" b="0" i="0" u="none" strike="noStrike" dirty="0">
                          <a:latin typeface="Arial"/>
                        </a:rPr>
                        <a:t> www.impots.gouv.fr)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770 000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0,55%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1 240 000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0,75%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2 450 000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1,00%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3 850 000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1,30%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7 360 000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1,65%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16 020 000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1,80%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(no major reform in 2008-2011, except small </a:t>
                      </a:r>
                      <a:r>
                        <a:rPr lang="en-US" sz="1200" b="1" i="0" u="none" strike="noStrike" dirty="0" err="1">
                          <a:latin typeface="Arial"/>
                        </a:rPr>
                        <a:t>adjustement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 for inflation)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sng" strike="noStrike" dirty="0" err="1">
                          <a:latin typeface="Arial"/>
                        </a:rPr>
                        <a:t>Exemple</a:t>
                      </a:r>
                      <a:r>
                        <a:rPr lang="en-US" sz="1200" b="1" i="0" u="sng" strike="noStrike" dirty="0">
                          <a:latin typeface="Arial"/>
                        </a:rPr>
                        <a:t> with wealth w = 1 million € 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0,55% x (1 000 000 - 770 000) = 1 265€ = 0,13% of 1 000 000 €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 &gt;&gt;&gt; marginal wealth tax rate = 0,55%, average wealth tax rate = 0,13%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Implicit wealth income tax rate: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If r = 2%, i.e.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rw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= 20 000€, then average wealth income tax rate = 6,32% 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If r = 10%, i.e.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rw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= 100 000€, then average wealth income tax rate = 1,26%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sng" strike="noStrike" dirty="0" err="1">
                          <a:latin typeface="Arial"/>
                        </a:rPr>
                        <a:t>Exemple</a:t>
                      </a:r>
                      <a:r>
                        <a:rPr lang="en-US" sz="1200" b="1" i="0" u="sng" strike="noStrike" dirty="0">
                          <a:latin typeface="Arial"/>
                        </a:rPr>
                        <a:t> with wealth w = 10 million € 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7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latin typeface="Arial"/>
                        </a:rPr>
                        <a:t>0,55% x (1 240 000 - 770 000) + 0,75% x (2 450 000 - 1 240 000) + 1% x (3 850 000 - 2 450 000)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 + 1,30% x (7 360 000 - 3 850 000) + 1,65% x (10 000 000 - 7 360 000) = 114 850€ = 1,15% of 10 000 000 €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 &gt;&gt;&gt; marginal wealth tax rate = 1,65%, average wealth tax rate = 1,15%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Implicit wealth income tax rate: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If r = 2%, i.e.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rw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= 200 000€, then average wealth income tax rate = 57,43% 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If r = 5%, i.e.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rw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= 500 000€, then average wealth income tax rate = 22,96%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34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If r = 10%, i.e.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rw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= 1 000 000€, then average wealth income tax rate = 11,48%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latin typeface="Arial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047750" y="600069"/>
          <a:ext cx="7058025" cy="5038730"/>
        </p:xfrm>
        <a:graphic>
          <a:graphicData uri="http://schemas.openxmlformats.org/drawingml/2006/table">
            <a:tbl>
              <a:tblPr/>
              <a:tblGrid>
                <a:gridCol w="855206"/>
                <a:gridCol w="855206"/>
                <a:gridCol w="855206"/>
                <a:gridCol w="855206"/>
                <a:gridCol w="855206"/>
                <a:gridCol w="937635"/>
                <a:gridCol w="855206"/>
                <a:gridCol w="989154"/>
              </a:tblGrid>
              <a:tr h="50387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>
                          <a:latin typeface="Arial"/>
                        </a:rPr>
                        <a:t>Marginal </a:t>
                      </a:r>
                      <a:r>
                        <a:rPr lang="en-US" sz="1200" b="1" i="0" u="sng" strike="noStrike" dirty="0" err="1">
                          <a:latin typeface="Arial"/>
                        </a:rPr>
                        <a:t>vs</a:t>
                      </a:r>
                      <a:r>
                        <a:rPr lang="en-US" sz="1200" b="1" i="0" u="sng" strike="noStrike" dirty="0">
                          <a:latin typeface="Arial"/>
                        </a:rPr>
                        <a:t> average tax rates: illustration with French 2012 Wealth Tax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0387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French 2013 wealth tax schedule (applied to 1/1/2013 wealth):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threshold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marg. rate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0" i="1" u="none" strike="noStrike">
                          <a:latin typeface="Arial"/>
                        </a:rPr>
                        <a:t>(barème de l'impôt sur la fortune (ISF))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(€)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(%)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latin typeface="Arial"/>
                        </a:rPr>
                        <a:t>(see www.impots.gouv.fr)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800 000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0,50%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1 310 000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0,70%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2 570 000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1,00%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5 000 </a:t>
                      </a:r>
                      <a:r>
                        <a:rPr lang="fr-FR" sz="1200" b="0" i="0" u="none" strike="noStrike" dirty="0" err="1">
                          <a:latin typeface="Arial"/>
                        </a:rPr>
                        <a:t>000</a:t>
                      </a:r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1,25%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87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latin typeface="Arial"/>
                        </a:rPr>
                        <a:t>10 000 000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latin typeface="Arial"/>
                        </a:rPr>
                        <a:t>1,50%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62000"/>
          </a:xfrm>
        </p:spPr>
        <p:txBody>
          <a:bodyPr/>
          <a:lstStyle/>
          <a:p>
            <a:r>
              <a:rPr lang="fr-FR" dirty="0" smtClean="0"/>
              <a:t>Basic notions &amp; notations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021" y="895350"/>
            <a:ext cx="8704162" cy="5772472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National </a:t>
            </a:r>
            <a:r>
              <a:rPr lang="fr-FR" dirty="0" err="1" smtClean="0"/>
              <a:t>income</a:t>
            </a:r>
            <a:r>
              <a:rPr lang="fr-FR" dirty="0" smtClean="0"/>
              <a:t> Y = F(K,L) = Y</a:t>
            </a:r>
            <a:r>
              <a:rPr lang="fr-FR" baseline="-25000" dirty="0" smtClean="0"/>
              <a:t>K </a:t>
            </a:r>
            <a:r>
              <a:rPr lang="fr-FR" dirty="0" smtClean="0"/>
              <a:t>+ Y</a:t>
            </a:r>
            <a:r>
              <a:rPr lang="fr-FR" baseline="-25000" dirty="0" smtClean="0"/>
              <a:t>L</a:t>
            </a:r>
            <a:r>
              <a:rPr lang="fr-FR" dirty="0" smtClean="0"/>
              <a:t> = </a:t>
            </a:r>
            <a:r>
              <a:rPr lang="fr-FR" dirty="0" err="1" smtClean="0"/>
              <a:t>rK</a:t>
            </a:r>
            <a:r>
              <a:rPr lang="fr-FR" dirty="0" smtClean="0"/>
              <a:t> + </a:t>
            </a:r>
            <a:r>
              <a:rPr lang="fr-FR" dirty="0" err="1" smtClean="0"/>
              <a:t>vL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</a:t>
            </a:r>
            <a:r>
              <a:rPr lang="fr-FR" dirty="0" err="1" smtClean="0"/>
              <a:t>with</a:t>
            </a:r>
            <a:r>
              <a:rPr lang="fr-FR" dirty="0" smtClean="0"/>
              <a:t> r = </a:t>
            </a:r>
            <a:r>
              <a:rPr lang="fr-FR" dirty="0" err="1" smtClean="0"/>
              <a:t>average</a:t>
            </a:r>
            <a:r>
              <a:rPr lang="fr-FR" dirty="0" smtClean="0"/>
              <a:t> rate of return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v = </a:t>
            </a:r>
            <a:r>
              <a:rPr lang="fr-FR" dirty="0" err="1" smtClean="0"/>
              <a:t>average</a:t>
            </a:r>
            <a:r>
              <a:rPr lang="fr-FR" dirty="0" smtClean="0"/>
              <a:t> </a:t>
            </a:r>
            <a:r>
              <a:rPr lang="fr-FR" dirty="0" err="1" smtClean="0"/>
              <a:t>wage</a:t>
            </a:r>
            <a:r>
              <a:rPr lang="fr-FR" dirty="0" smtClean="0"/>
              <a:t> rate</a:t>
            </a:r>
          </a:p>
          <a:p>
            <a:r>
              <a:rPr lang="fr-FR" dirty="0" err="1" smtClean="0"/>
              <a:t>Individual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y</a:t>
            </a:r>
            <a:r>
              <a:rPr lang="fr-FR" baseline="-25000" dirty="0" smtClean="0"/>
              <a:t>i</a:t>
            </a:r>
            <a:r>
              <a:rPr lang="fr-FR" dirty="0" smtClean="0"/>
              <a:t> = </a:t>
            </a:r>
            <a:r>
              <a:rPr lang="fr-FR" dirty="0" err="1" smtClean="0"/>
              <a:t>y</a:t>
            </a:r>
            <a:r>
              <a:rPr lang="fr-FR" baseline="-25000" dirty="0" err="1" smtClean="0"/>
              <a:t>Ki</a:t>
            </a:r>
            <a:r>
              <a:rPr lang="fr-FR" baseline="-25000" dirty="0" smtClean="0"/>
              <a:t> </a:t>
            </a:r>
            <a:r>
              <a:rPr lang="fr-FR" dirty="0" smtClean="0"/>
              <a:t>+ </a:t>
            </a:r>
            <a:r>
              <a:rPr lang="fr-FR" dirty="0" err="1" smtClean="0"/>
              <a:t>y</a:t>
            </a:r>
            <a:r>
              <a:rPr lang="fr-FR" baseline="-25000" dirty="0" err="1" smtClean="0"/>
              <a:t>Li</a:t>
            </a:r>
            <a:r>
              <a:rPr lang="fr-FR" baseline="-25000" dirty="0" smtClean="0"/>
              <a:t> </a:t>
            </a:r>
            <a:r>
              <a:rPr lang="fr-FR" dirty="0" smtClean="0"/>
              <a:t>= </a:t>
            </a:r>
            <a:r>
              <a:rPr lang="fr-FR" dirty="0" err="1" smtClean="0"/>
              <a:t>r</a:t>
            </a:r>
            <a:r>
              <a:rPr lang="fr-FR" baseline="-25000" dirty="0" err="1" smtClean="0"/>
              <a:t>i</a:t>
            </a:r>
            <a:r>
              <a:rPr lang="fr-FR" dirty="0" err="1" smtClean="0"/>
              <a:t>k</a:t>
            </a:r>
            <a:r>
              <a:rPr lang="fr-FR" baseline="-25000" dirty="0" err="1" smtClean="0"/>
              <a:t>i</a:t>
            </a:r>
            <a:r>
              <a:rPr lang="fr-FR" baseline="-25000" dirty="0" smtClean="0"/>
              <a:t> </a:t>
            </a:r>
            <a:r>
              <a:rPr lang="fr-FR" dirty="0" smtClean="0"/>
              <a:t>+ v</a:t>
            </a:r>
            <a:r>
              <a:rPr lang="fr-FR" baseline="-25000" dirty="0" smtClean="0"/>
              <a:t>i</a:t>
            </a:r>
            <a:r>
              <a:rPr lang="fr-FR" dirty="0" smtClean="0"/>
              <a:t>l</a:t>
            </a:r>
            <a:r>
              <a:rPr lang="fr-FR" baseline="-25000" dirty="0" smtClean="0"/>
              <a:t>i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</a:t>
            </a:r>
            <a:r>
              <a:rPr lang="fr-FR" dirty="0" err="1" smtClean="0"/>
              <a:t>with</a:t>
            </a:r>
            <a:r>
              <a:rPr lang="fr-FR" dirty="0" smtClean="0"/>
              <a:t> r</a:t>
            </a:r>
            <a:r>
              <a:rPr lang="fr-FR" baseline="-25000" dirty="0" smtClean="0"/>
              <a:t>i</a:t>
            </a:r>
            <a:r>
              <a:rPr lang="fr-FR" dirty="0" smtClean="0"/>
              <a:t> = </a:t>
            </a:r>
            <a:r>
              <a:rPr lang="fr-FR" dirty="0" err="1" smtClean="0"/>
              <a:t>individual</a:t>
            </a:r>
            <a:r>
              <a:rPr lang="fr-FR" dirty="0" smtClean="0"/>
              <a:t> rate of return, v</a:t>
            </a:r>
            <a:r>
              <a:rPr lang="fr-FR" baseline="-25000" dirty="0" smtClean="0"/>
              <a:t>i</a:t>
            </a:r>
            <a:r>
              <a:rPr lang="fr-FR" dirty="0" smtClean="0"/>
              <a:t> = </a:t>
            </a:r>
            <a:r>
              <a:rPr lang="fr-FR" dirty="0" err="1" smtClean="0"/>
              <a:t>individual</a:t>
            </a:r>
            <a:r>
              <a:rPr lang="fr-FR" dirty="0" smtClean="0"/>
              <a:t> </a:t>
            </a:r>
            <a:r>
              <a:rPr lang="fr-FR" dirty="0" err="1" smtClean="0"/>
              <a:t>wage</a:t>
            </a:r>
            <a:r>
              <a:rPr lang="fr-FR" dirty="0" smtClean="0"/>
              <a:t> rate</a:t>
            </a:r>
          </a:p>
          <a:p>
            <a:r>
              <a:rPr lang="fr-FR" dirty="0" err="1" smtClean="0"/>
              <a:t>Individual</a:t>
            </a:r>
            <a:r>
              <a:rPr lang="fr-FR" dirty="0" smtClean="0"/>
              <a:t> capital (</a:t>
            </a:r>
            <a:r>
              <a:rPr lang="fr-FR" dirty="0" err="1" smtClean="0"/>
              <a:t>wealth</a:t>
            </a:r>
            <a:r>
              <a:rPr lang="fr-FR" dirty="0" smtClean="0"/>
              <a:t>) </a:t>
            </a:r>
            <a:r>
              <a:rPr lang="fr-FR" dirty="0" err="1" smtClean="0"/>
              <a:t>k</a:t>
            </a:r>
            <a:r>
              <a:rPr lang="fr-FR" baseline="-25000" dirty="0" err="1" smtClean="0"/>
              <a:t>i</a:t>
            </a:r>
            <a:r>
              <a:rPr lang="fr-FR" dirty="0" smtClean="0"/>
              <a:t> </a:t>
            </a:r>
            <a:r>
              <a:rPr lang="fr-FR" dirty="0" err="1" smtClean="0"/>
              <a:t>comes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past</a:t>
            </a:r>
            <a:r>
              <a:rPr lang="fr-FR" dirty="0" smtClean="0"/>
              <a:t> </a:t>
            </a:r>
            <a:r>
              <a:rPr lang="fr-FR" dirty="0" err="1" smtClean="0"/>
              <a:t>savings</a:t>
            </a:r>
            <a:r>
              <a:rPr lang="fr-FR" dirty="0" smtClean="0"/>
              <a:t> and/or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inheritance</a:t>
            </a:r>
            <a:r>
              <a:rPr lang="fr-FR" dirty="0"/>
              <a:t> </a:t>
            </a:r>
            <a:r>
              <a:rPr lang="fr-FR" dirty="0" smtClean="0"/>
              <a:t>(or </a:t>
            </a:r>
            <a:r>
              <a:rPr lang="fr-FR" dirty="0" err="1" smtClean="0"/>
              <a:t>sometime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forms</a:t>
            </a:r>
            <a:r>
              <a:rPr lang="fr-FR" dirty="0" smtClean="0"/>
              <a:t> of appropriations or </a:t>
            </a:r>
            <a:r>
              <a:rPr lang="fr-FR" dirty="0" err="1" smtClean="0"/>
              <a:t>privatization</a:t>
            </a:r>
            <a:r>
              <a:rPr lang="fr-FR" dirty="0" smtClean="0"/>
              <a:t> </a:t>
            </a:r>
            <a:r>
              <a:rPr lang="fr-FR" dirty="0" err="1" smtClean="0"/>
              <a:t>processes</a:t>
            </a:r>
            <a:r>
              <a:rPr lang="fr-FR" dirty="0" smtClean="0"/>
              <a:t>, </a:t>
            </a:r>
            <a:r>
              <a:rPr lang="fr-FR" dirty="0" err="1" smtClean="0"/>
              <a:t>e.g</a:t>
            </a:r>
            <a:r>
              <a:rPr lang="fr-FR" dirty="0" smtClean="0"/>
              <a:t>. for </a:t>
            </a:r>
            <a:r>
              <a:rPr lang="fr-FR" dirty="0" err="1" smtClean="0"/>
              <a:t>natural</a:t>
            </a:r>
            <a:r>
              <a:rPr lang="fr-FR" dirty="0" smtClean="0"/>
              <a:t> ressources: land, </a:t>
            </a:r>
            <a:r>
              <a:rPr lang="fr-FR" dirty="0" err="1" smtClean="0"/>
              <a:t>oil</a:t>
            </a:r>
            <a:r>
              <a:rPr lang="fr-FR" dirty="0" smtClean="0"/>
              <a:t>, gold, etc.)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study</a:t>
            </a:r>
            <a:r>
              <a:rPr lang="fr-FR" dirty="0" smtClean="0"/>
              <a:t> capital taxation, one </a:t>
            </a:r>
            <a:r>
              <a:rPr lang="fr-FR" dirty="0" err="1" smtClean="0"/>
              <a:t>needs</a:t>
            </a:r>
            <a:r>
              <a:rPr lang="fr-FR" dirty="0" smtClean="0"/>
              <a:t> to </a:t>
            </a:r>
            <a:r>
              <a:rPr lang="fr-FR" dirty="0" err="1" smtClean="0"/>
              <a:t>specify</a:t>
            </a:r>
            <a:r>
              <a:rPr lang="fr-FR" dirty="0" smtClean="0"/>
              <a:t>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k</a:t>
            </a:r>
            <a:r>
              <a:rPr lang="fr-FR" baseline="-25000" dirty="0" err="1" smtClean="0"/>
              <a:t>i</a:t>
            </a:r>
            <a:r>
              <a:rPr lang="fr-FR" dirty="0" smtClean="0"/>
              <a:t> </a:t>
            </a:r>
            <a:r>
              <a:rPr lang="fr-FR" dirty="0" err="1" smtClean="0"/>
              <a:t>comes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, i.e. one </a:t>
            </a:r>
            <a:r>
              <a:rPr lang="fr-FR" dirty="0" err="1" smtClean="0"/>
              <a:t>needs</a:t>
            </a:r>
            <a:r>
              <a:rPr lang="fr-FR" dirty="0" smtClean="0"/>
              <a:t> a </a:t>
            </a:r>
            <a:r>
              <a:rPr lang="fr-FR" dirty="0" err="1" smtClean="0"/>
              <a:t>dynamic</a:t>
            </a:r>
            <a:r>
              <a:rPr lang="fr-FR" dirty="0" smtClean="0"/>
              <a:t>, multi-</a:t>
            </a:r>
            <a:r>
              <a:rPr lang="fr-FR" dirty="0" err="1" smtClean="0"/>
              <a:t>period</a:t>
            </a:r>
            <a:r>
              <a:rPr lang="fr-FR" dirty="0" smtClean="0"/>
              <a:t> model: </a:t>
            </a:r>
            <a:r>
              <a:rPr lang="fr-FR" dirty="0" err="1" smtClean="0"/>
              <a:t>static</a:t>
            </a:r>
            <a:r>
              <a:rPr lang="fr-FR" dirty="0" smtClean="0"/>
              <a:t>, one-</a:t>
            </a:r>
            <a:r>
              <a:rPr lang="fr-FR" dirty="0" err="1" smtClean="0"/>
              <a:t>period</a:t>
            </a:r>
            <a:r>
              <a:rPr lang="fr-FR" dirty="0" smtClean="0"/>
              <a:t> model are fine to </a:t>
            </a:r>
            <a:r>
              <a:rPr lang="fr-FR" dirty="0" err="1" smtClean="0"/>
              <a:t>study</a:t>
            </a:r>
            <a:r>
              <a:rPr lang="fr-FR" dirty="0" smtClean="0"/>
              <a:t> </a:t>
            </a:r>
            <a:r>
              <a:rPr lang="fr-FR" dirty="0" err="1" smtClean="0"/>
              <a:t>labor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taxation, but 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to </a:t>
            </a:r>
            <a:r>
              <a:rPr lang="fr-FR" dirty="0" err="1" smtClean="0"/>
              <a:t>study</a:t>
            </a:r>
            <a:r>
              <a:rPr lang="fr-FR" dirty="0" smtClean="0"/>
              <a:t> capital taxation → </a:t>
            </a:r>
            <a:r>
              <a:rPr lang="fr-FR" b="1" dirty="0" err="1" smtClean="0"/>
              <a:t>see</a:t>
            </a:r>
            <a:r>
              <a:rPr lang="fr-FR" b="1" dirty="0" smtClean="0"/>
              <a:t> </a:t>
            </a:r>
            <a:r>
              <a:rPr lang="fr-FR" b="1" dirty="0" err="1" smtClean="0"/>
              <a:t>next</a:t>
            </a:r>
            <a:r>
              <a:rPr lang="fr-FR" b="1" dirty="0" smtClean="0"/>
              <a:t> lecture for explicit </a:t>
            </a:r>
            <a:r>
              <a:rPr lang="fr-FR" b="1" dirty="0" err="1" smtClean="0"/>
              <a:t>dynamic</a:t>
            </a:r>
            <a:r>
              <a:rPr lang="fr-FR" b="1" dirty="0" smtClean="0"/>
              <a:t> </a:t>
            </a:r>
            <a:r>
              <a:rPr lang="fr-FR" b="1" dirty="0" err="1" smtClean="0"/>
              <a:t>models</a:t>
            </a:r>
            <a:r>
              <a:rPr lang="fr-FR" b="1" dirty="0" smtClean="0"/>
              <a:t>; </a:t>
            </a:r>
            <a:r>
              <a:rPr lang="fr-FR" b="1" dirty="0" err="1" smtClean="0"/>
              <a:t>today</a:t>
            </a:r>
            <a:r>
              <a:rPr lang="fr-FR" b="1" dirty="0" smtClean="0"/>
              <a:t> = </a:t>
            </a:r>
            <a:r>
              <a:rPr lang="fr-FR" b="1" dirty="0" err="1" smtClean="0"/>
              <a:t>mostly</a:t>
            </a:r>
            <a:r>
              <a:rPr lang="fr-FR" b="1" dirty="0" smtClean="0"/>
              <a:t> a description of </a:t>
            </a:r>
            <a:r>
              <a:rPr lang="fr-FR" b="1" dirty="0" err="1" smtClean="0"/>
              <a:t>existing</a:t>
            </a:r>
            <a:r>
              <a:rPr lang="fr-FR" b="1" dirty="0" smtClean="0"/>
              <a:t> capital taxes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10728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Reminder</a:t>
            </a:r>
            <a:r>
              <a:rPr lang="fr-FR" sz="3600" dirty="0" smtClean="0"/>
              <a:t>: </a:t>
            </a:r>
            <a:r>
              <a:rPr lang="fr-FR" sz="3600" dirty="0" err="1" smtClean="0"/>
              <a:t>what</a:t>
            </a:r>
            <a:r>
              <a:rPr lang="fr-FR" sz="3600" dirty="0" smtClean="0"/>
              <a:t> </a:t>
            </a:r>
            <a:r>
              <a:rPr lang="fr-FR" sz="3600" dirty="0" err="1" smtClean="0"/>
              <a:t>is</a:t>
            </a:r>
            <a:r>
              <a:rPr lang="fr-FR" sz="3600" dirty="0" smtClean="0"/>
              <a:t> capital?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K = real-</a:t>
            </a:r>
            <a:r>
              <a:rPr lang="fr-FR" dirty="0" err="1" smtClean="0"/>
              <a:t>estate</a:t>
            </a:r>
            <a:r>
              <a:rPr lang="fr-FR" dirty="0" smtClean="0"/>
              <a:t> (</a:t>
            </a:r>
            <a:r>
              <a:rPr lang="fr-FR" dirty="0" err="1" smtClean="0"/>
              <a:t>housing</a:t>
            </a:r>
            <a:r>
              <a:rPr lang="fr-FR" dirty="0" smtClean="0"/>
              <a:t>, offices..), </a:t>
            </a:r>
            <a:r>
              <a:rPr lang="fr-FR" dirty="0" err="1" smtClean="0"/>
              <a:t>machinery</a:t>
            </a:r>
            <a:r>
              <a:rPr lang="fr-FR" dirty="0" smtClean="0"/>
              <a:t>, </a:t>
            </a:r>
            <a:r>
              <a:rPr lang="fr-FR" dirty="0" err="1" smtClean="0"/>
              <a:t>equipment</a:t>
            </a:r>
            <a:r>
              <a:rPr lang="fr-FR" dirty="0" smtClean="0"/>
              <a:t>, patents, </a:t>
            </a:r>
            <a:r>
              <a:rPr lang="fr-FR" dirty="0" err="1" smtClean="0"/>
              <a:t>immaterial</a:t>
            </a:r>
            <a:r>
              <a:rPr lang="fr-FR" dirty="0" smtClean="0"/>
              <a:t> capital,.. </a:t>
            </a:r>
          </a:p>
          <a:p>
            <a:pPr>
              <a:buNone/>
            </a:pPr>
            <a:r>
              <a:rPr lang="fr-FR" dirty="0" smtClean="0"/>
              <a:t>       (</a:t>
            </a:r>
            <a:r>
              <a:rPr lang="fr-FR" dirty="0" smtClean="0">
                <a:latin typeface="Arial"/>
                <a:cs typeface="Arial"/>
              </a:rPr>
              <a:t>≈</a:t>
            </a:r>
            <a:r>
              <a:rPr lang="fr-FR" dirty="0" smtClean="0"/>
              <a:t> </a:t>
            </a:r>
            <a:r>
              <a:rPr lang="fr-FR" dirty="0" err="1" smtClean="0"/>
              <a:t>housing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+ business </a:t>
            </a:r>
            <a:r>
              <a:rPr lang="fr-FR" dirty="0" err="1" smtClean="0"/>
              <a:t>assets</a:t>
            </a:r>
            <a:r>
              <a:rPr lang="fr-FR" dirty="0" smtClean="0"/>
              <a:t>: about 50-50)</a:t>
            </a:r>
          </a:p>
          <a:p>
            <a:pPr>
              <a:buNone/>
            </a:pPr>
            <a:r>
              <a:rPr lang="fr-FR" dirty="0" smtClean="0"/>
              <a:t>     Y</a:t>
            </a:r>
            <a:r>
              <a:rPr lang="fr-FR" baseline="-25000" dirty="0" smtClean="0"/>
              <a:t>K</a:t>
            </a:r>
            <a:r>
              <a:rPr lang="fr-FR" dirty="0" smtClean="0"/>
              <a:t> = capital </a:t>
            </a:r>
            <a:r>
              <a:rPr lang="fr-FR" dirty="0" err="1" smtClean="0"/>
              <a:t>income</a:t>
            </a:r>
            <a:r>
              <a:rPr lang="fr-FR" dirty="0" smtClean="0"/>
              <a:t> = </a:t>
            </a:r>
            <a:r>
              <a:rPr lang="fr-FR" dirty="0" err="1" smtClean="0"/>
              <a:t>rent</a:t>
            </a:r>
            <a:r>
              <a:rPr lang="fr-FR" dirty="0" smtClean="0"/>
              <a:t>, </a:t>
            </a:r>
            <a:r>
              <a:rPr lang="fr-FR" dirty="0" err="1" smtClean="0"/>
              <a:t>dividend</a:t>
            </a:r>
            <a:r>
              <a:rPr lang="fr-FR" dirty="0" smtClean="0"/>
              <a:t>, </a:t>
            </a:r>
            <a:r>
              <a:rPr lang="fr-FR" dirty="0" err="1" smtClean="0"/>
              <a:t>interest</a:t>
            </a:r>
            <a:r>
              <a:rPr lang="fr-FR" dirty="0" smtClean="0"/>
              <a:t>, profits,..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>
                <a:cs typeface="Arial"/>
              </a:rPr>
              <a:t>In </a:t>
            </a:r>
            <a:r>
              <a:rPr lang="fr-FR" dirty="0" err="1" smtClean="0">
                <a:cs typeface="Arial"/>
              </a:rPr>
              <a:t>rich</a:t>
            </a:r>
            <a:r>
              <a:rPr lang="fr-FR" dirty="0" smtClean="0">
                <a:cs typeface="Arial"/>
              </a:rPr>
              <a:t> countries, </a:t>
            </a:r>
            <a:r>
              <a:rPr lang="el-GR" dirty="0" smtClean="0">
                <a:cs typeface="Arial"/>
              </a:rPr>
              <a:t>β</a:t>
            </a:r>
            <a:r>
              <a:rPr lang="fr-FR" dirty="0" smtClean="0">
                <a:cs typeface="Arial"/>
              </a:rPr>
              <a:t> = K/Y = 5-6     (</a:t>
            </a:r>
            <a:r>
              <a:rPr lang="el-GR" dirty="0" smtClean="0">
                <a:cs typeface="Arial"/>
              </a:rPr>
              <a:t>α</a:t>
            </a:r>
            <a:r>
              <a:rPr lang="fr-FR" dirty="0" smtClean="0">
                <a:cs typeface="Arial"/>
              </a:rPr>
              <a:t> = Y</a:t>
            </a:r>
            <a:r>
              <a:rPr lang="fr-FR" baseline="-25000" dirty="0" smtClean="0">
                <a:cs typeface="Arial"/>
              </a:rPr>
              <a:t>K</a:t>
            </a:r>
            <a:r>
              <a:rPr lang="fr-FR" dirty="0" smtClean="0">
                <a:cs typeface="Arial"/>
              </a:rPr>
              <a:t>/Y = 25-30%)</a:t>
            </a:r>
          </a:p>
          <a:p>
            <a:pPr>
              <a:buNone/>
            </a:pPr>
            <a:r>
              <a:rPr lang="fr-FR" dirty="0" smtClean="0">
                <a:cs typeface="Arial"/>
              </a:rPr>
              <a:t>            (i.e. </a:t>
            </a:r>
            <a:r>
              <a:rPr lang="fr-FR" dirty="0" err="1" smtClean="0">
                <a:cs typeface="Arial"/>
              </a:rPr>
              <a:t>average</a:t>
            </a:r>
            <a:r>
              <a:rPr lang="fr-FR" dirty="0" smtClean="0">
                <a:cs typeface="Arial"/>
              </a:rPr>
              <a:t> rate of return r = </a:t>
            </a:r>
            <a:r>
              <a:rPr lang="el-GR" dirty="0" smtClean="0">
                <a:cs typeface="Arial"/>
              </a:rPr>
              <a:t>α</a:t>
            </a:r>
            <a:r>
              <a:rPr lang="fr-FR" dirty="0" smtClean="0">
                <a:cs typeface="Arial"/>
              </a:rPr>
              <a:t>/</a:t>
            </a:r>
            <a:r>
              <a:rPr lang="el-GR" dirty="0" smtClean="0">
                <a:cs typeface="Arial"/>
              </a:rPr>
              <a:t>β</a:t>
            </a:r>
            <a:r>
              <a:rPr lang="fr-FR" dirty="0" smtClean="0">
                <a:cs typeface="Arial"/>
              </a:rPr>
              <a:t> = 4-5%) </a:t>
            </a:r>
          </a:p>
          <a:p>
            <a:r>
              <a:rPr lang="fr-FR" dirty="0" err="1" smtClean="0">
                <a:cs typeface="Arial"/>
              </a:rPr>
              <a:t>Typically</a:t>
            </a:r>
            <a:r>
              <a:rPr lang="fr-FR" dirty="0" smtClean="0">
                <a:cs typeface="Arial"/>
              </a:rPr>
              <a:t>, in France, Germany, UK, </a:t>
            </a:r>
            <a:r>
              <a:rPr lang="fr-FR" dirty="0" err="1" smtClean="0">
                <a:cs typeface="Arial"/>
              </a:rPr>
              <a:t>Italy</a:t>
            </a:r>
            <a:r>
              <a:rPr lang="fr-FR" dirty="0" smtClean="0">
                <a:cs typeface="Arial"/>
              </a:rPr>
              <a:t>, US, </a:t>
            </a:r>
            <a:r>
              <a:rPr lang="fr-FR" dirty="0" err="1" smtClean="0">
                <a:cs typeface="Arial"/>
              </a:rPr>
              <a:t>Japan</a:t>
            </a:r>
            <a:r>
              <a:rPr lang="fr-FR" dirty="0" smtClean="0">
                <a:cs typeface="Arial"/>
              </a:rPr>
              <a:t>:       Y ≈ 30 000€ (</a:t>
            </a:r>
            <a:r>
              <a:rPr lang="fr-FR" dirty="0" err="1" smtClean="0">
                <a:cs typeface="Arial"/>
              </a:rPr>
              <a:t>pretax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average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income</a:t>
            </a:r>
            <a:r>
              <a:rPr lang="fr-FR" dirty="0" smtClean="0">
                <a:cs typeface="Arial"/>
              </a:rPr>
              <a:t>, i.e. national </a:t>
            </a:r>
            <a:r>
              <a:rPr lang="fr-FR" dirty="0" err="1" smtClean="0">
                <a:cs typeface="Arial"/>
              </a:rPr>
              <a:t>income</a:t>
            </a:r>
            <a:r>
              <a:rPr lang="fr-FR" dirty="0" smtClean="0">
                <a:cs typeface="Arial"/>
              </a:rPr>
              <a:t> /population), K ≈ 150 000-180 000€ (</a:t>
            </a:r>
            <a:r>
              <a:rPr lang="fr-FR" dirty="0" err="1" smtClean="0">
                <a:cs typeface="Arial"/>
              </a:rPr>
              <a:t>average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wealth</a:t>
            </a:r>
            <a:r>
              <a:rPr lang="fr-FR" dirty="0" smtClean="0">
                <a:cs typeface="Arial"/>
              </a:rPr>
              <a:t>, i.e. capital stock/population); net </a:t>
            </a:r>
            <a:r>
              <a:rPr lang="fr-FR" dirty="0" err="1" smtClean="0">
                <a:cs typeface="Arial"/>
              </a:rPr>
              <a:t>foreign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asset</a:t>
            </a:r>
            <a:r>
              <a:rPr lang="fr-FR" dirty="0" smtClean="0">
                <a:cs typeface="Arial"/>
              </a:rPr>
              <a:t> positions </a:t>
            </a:r>
            <a:r>
              <a:rPr lang="fr-FR" dirty="0" err="1" smtClean="0">
                <a:cs typeface="Arial"/>
              </a:rPr>
              <a:t>small</a:t>
            </a:r>
            <a:r>
              <a:rPr lang="fr-FR" dirty="0" smtClean="0">
                <a:cs typeface="Arial"/>
              </a:rPr>
              <a:t> in </a:t>
            </a:r>
            <a:r>
              <a:rPr lang="fr-FR" dirty="0" err="1" smtClean="0">
                <a:cs typeface="Arial"/>
              </a:rPr>
              <a:t>most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coutries</a:t>
            </a:r>
            <a:r>
              <a:rPr lang="fr-FR" dirty="0" smtClean="0">
                <a:cs typeface="Arial"/>
              </a:rPr>
              <a:t> (but </a:t>
            </a:r>
            <a:r>
              <a:rPr lang="fr-FR" dirty="0" err="1" smtClean="0">
                <a:cs typeface="Arial"/>
              </a:rPr>
              <a:t>rising</a:t>
            </a:r>
            <a:r>
              <a:rPr lang="fr-FR" dirty="0" smtClean="0">
                <a:cs typeface="Arial"/>
              </a:rPr>
              <a:t>);     </a:t>
            </a:r>
            <a:r>
              <a:rPr lang="fr-FR" dirty="0" err="1" smtClean="0">
                <a:cs typeface="Arial"/>
              </a:rPr>
              <a:t>see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  <a:hlinkClick r:id="rId2"/>
              </a:rPr>
              <a:t>this</a:t>
            </a:r>
            <a:r>
              <a:rPr lang="fr-FR" dirty="0" smtClean="0">
                <a:cs typeface="Arial"/>
                <a:hlinkClick r:id="rId2"/>
              </a:rPr>
              <a:t> graph</a:t>
            </a:r>
            <a:r>
              <a:rPr lang="fr-FR" dirty="0" smtClean="0">
                <a:cs typeface="Arial"/>
              </a:rPr>
              <a:t> &amp; </a:t>
            </a:r>
            <a:r>
              <a:rPr lang="fr-FR" dirty="0" err="1" smtClean="0">
                <a:cs typeface="Arial"/>
                <a:hlinkClick r:id="rId3"/>
              </a:rPr>
              <a:t>inequality</a:t>
            </a:r>
            <a:r>
              <a:rPr lang="fr-FR" dirty="0" smtClean="0">
                <a:cs typeface="Arial"/>
                <a:hlinkClick r:id="rId3"/>
              </a:rPr>
              <a:t> course</a:t>
            </a:r>
            <a:r>
              <a:rPr lang="fr-FR" dirty="0" smtClean="0">
                <a:cs typeface="Arial"/>
              </a:rPr>
              <a:t> for more </a:t>
            </a:r>
            <a:r>
              <a:rPr lang="fr-FR" dirty="0" err="1" smtClean="0">
                <a:cs typeface="Arial"/>
              </a:rPr>
              <a:t>details</a:t>
            </a:r>
            <a:r>
              <a:rPr lang="fr-FR" dirty="0" smtClean="0">
                <a:cs typeface="Arial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5231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9150" cy="754062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Key distinction: taxes on </a:t>
            </a:r>
            <a:r>
              <a:rPr lang="fr-FR" sz="4000" dirty="0" err="1" smtClean="0"/>
              <a:t>flows</a:t>
            </a:r>
            <a:r>
              <a:rPr lang="fr-FR" sz="4000" dirty="0" smtClean="0"/>
              <a:t> versus stock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075" y="1304925"/>
            <a:ext cx="8791575" cy="512444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Total tax burden EU27 </a:t>
            </a:r>
            <a:r>
              <a:rPr lang="en-US" dirty="0" smtClean="0">
                <a:cs typeface="Arial"/>
              </a:rPr>
              <a:t>≈</a:t>
            </a:r>
            <a:r>
              <a:rPr lang="en-US" dirty="0" smtClean="0"/>
              <a:t> 39% of GDP, incl. 9% in capital taxes (US: 28%, incl. 8% in capital taxes). See </a:t>
            </a:r>
            <a:r>
              <a:rPr lang="en-US" dirty="0" err="1" smtClean="0">
                <a:hlinkClick r:id="rId2"/>
              </a:rPr>
              <a:t>Eurostat</a:t>
            </a:r>
            <a:r>
              <a:rPr lang="en-US" dirty="0" smtClean="0">
                <a:hlinkClick r:id="rId2"/>
              </a:rPr>
              <a:t> 2013</a:t>
            </a:r>
            <a:endParaRPr lang="en-US" dirty="0" smtClean="0"/>
          </a:p>
          <a:p>
            <a:r>
              <a:rPr lang="en-US" dirty="0" smtClean="0"/>
              <a:t>With a capital share </a:t>
            </a:r>
            <a:r>
              <a:rPr lang="el-GR" dirty="0" smtClean="0"/>
              <a:t>α</a:t>
            </a:r>
            <a:r>
              <a:rPr lang="fr-FR" dirty="0" smtClean="0"/>
              <a:t>=</a:t>
            </a:r>
            <a:r>
              <a:rPr lang="en-US" dirty="0" err="1" smtClean="0"/>
              <a:t>Y</a:t>
            </a:r>
            <a:r>
              <a:rPr lang="en-US" baseline="-25000" dirty="0" err="1" smtClean="0"/>
              <a:t>k</a:t>
            </a:r>
            <a:r>
              <a:rPr lang="en-US" dirty="0" smtClean="0"/>
              <a:t>/Y</a:t>
            </a:r>
            <a:r>
              <a:rPr lang="en-US" dirty="0" smtClean="0">
                <a:cs typeface="Arial"/>
              </a:rPr>
              <a:t>≈30%, this is equivalent to an average tax rate ≈ 30% on all capital income flows</a:t>
            </a:r>
          </a:p>
          <a:p>
            <a:r>
              <a:rPr lang="en-US" dirty="0" smtClean="0">
                <a:cs typeface="Arial"/>
              </a:rPr>
              <a:t>With a capital/income ratio </a:t>
            </a:r>
            <a:r>
              <a:rPr lang="el-GR" dirty="0" smtClean="0">
                <a:cs typeface="Arial"/>
              </a:rPr>
              <a:t>β</a:t>
            </a:r>
            <a:r>
              <a:rPr lang="fr-FR" dirty="0" smtClean="0">
                <a:cs typeface="Arial"/>
              </a:rPr>
              <a:t>=K/Y</a:t>
            </a:r>
            <a:r>
              <a:rPr lang="en-US" dirty="0" smtClean="0">
                <a:cs typeface="Arial"/>
              </a:rPr>
              <a:t>≈600%, this is equivalent to an average tax rate ≈ 1,5% on the capital stock</a:t>
            </a:r>
          </a:p>
          <a:p>
            <a:pPr>
              <a:buNone/>
            </a:pPr>
            <a:r>
              <a:rPr lang="en-US" dirty="0" smtClean="0"/>
              <a:t>→ both forms of capital taxes raise </a:t>
            </a:r>
            <a:r>
              <a:rPr lang="en-US" dirty="0" smtClean="0">
                <a:cs typeface="Arial"/>
              </a:rPr>
              <a:t>≈9% of GDP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practice, there is a large diversity of capital taxes: </a:t>
            </a:r>
            <a:r>
              <a:rPr lang="en-US" b="1" dirty="0" smtClean="0"/>
              <a:t>stock-based</a:t>
            </a:r>
            <a:r>
              <a:rPr lang="en-US" dirty="0" smtClean="0"/>
              <a:t> (one-off inheritance and transfer taxes, annual property or wealth taxes) or </a:t>
            </a:r>
            <a:r>
              <a:rPr lang="en-US" b="1" dirty="0" smtClean="0"/>
              <a:t>flow-based</a:t>
            </a:r>
            <a:r>
              <a:rPr lang="en-US" dirty="0" smtClean="0"/>
              <a:t> (corporate income taxes, taxes on capital income: rental income, interest, dividend, k gains etc.); why are they not all equivalent ?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14350"/>
            <a:ext cx="8439150" cy="53054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the simplest economic models, we have a general equivalence result: if the rate of return on capital is equal to r and is the same across all individuals &amp; over all assets (=perfect capital markets), then a tax at rate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k</a:t>
            </a:r>
            <a:r>
              <a:rPr lang="en-US" dirty="0" smtClean="0"/>
              <a:t> on the capital income flow is exactly equivalent to a tax at rate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 on the capital stock, </a:t>
            </a:r>
            <a:r>
              <a:rPr lang="fr-FR" dirty="0" err="1" smtClean="0"/>
              <a:t>with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dirty="0" smtClean="0"/>
              <a:t>                               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 = r x </a:t>
            </a:r>
            <a:r>
              <a:rPr lang="fr-FR" dirty="0" err="1" smtClean="0"/>
              <a:t>t</a:t>
            </a:r>
            <a:r>
              <a:rPr lang="fr-FR" baseline="-25000" dirty="0" err="1" smtClean="0"/>
              <a:t>k</a:t>
            </a:r>
            <a:r>
              <a:rPr lang="fr-FR" dirty="0" smtClean="0"/>
              <a:t> , or </a:t>
            </a:r>
            <a:r>
              <a:rPr lang="fr-FR" dirty="0" err="1" smtClean="0"/>
              <a:t>t</a:t>
            </a:r>
            <a:r>
              <a:rPr lang="fr-FR" baseline="-25000" dirty="0" err="1" smtClean="0"/>
              <a:t>k</a:t>
            </a:r>
            <a:r>
              <a:rPr lang="fr-FR" dirty="0" smtClean="0"/>
              <a:t> =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/r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r=5%, it is equivalent to tax capital stock at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1% per year or to tax capital income flow at </a:t>
            </a:r>
            <a:r>
              <a:rPr lang="fr-FR" dirty="0" err="1" smtClean="0"/>
              <a:t>t</a:t>
            </a:r>
            <a:r>
              <a:rPr lang="fr-FR" baseline="-25000" dirty="0" err="1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20% per year </a:t>
            </a:r>
          </a:p>
          <a:p>
            <a:r>
              <a:rPr lang="en-US" dirty="0" smtClean="0"/>
              <a:t>If r=4%, then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1% on stock ↔ </a:t>
            </a:r>
            <a:r>
              <a:rPr lang="fr-FR" dirty="0" err="1" smtClean="0"/>
              <a:t>t</a:t>
            </a:r>
            <a:r>
              <a:rPr lang="fr-FR" baseline="-25000" dirty="0" err="1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25% on income flow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025" y="514350"/>
            <a:ext cx="8810625" cy="561181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Exemple</a:t>
            </a:r>
            <a:r>
              <a:rPr lang="en-US" dirty="0" smtClean="0"/>
              <a:t>: assume that you own an </a:t>
            </a:r>
            <a:r>
              <a:rPr lang="en-US" dirty="0" err="1" smtClean="0"/>
              <a:t>appartement</a:t>
            </a:r>
            <a:r>
              <a:rPr lang="en-US" dirty="0" smtClean="0"/>
              <a:t> worth k=1 million €, and that its annual rental value is equal to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k</a:t>
            </a:r>
            <a:r>
              <a:rPr lang="en-US" dirty="0" smtClean="0"/>
              <a:t>=40 000€, i.e. r = 4% </a:t>
            </a:r>
          </a:p>
          <a:p>
            <a:r>
              <a:rPr lang="en-US" dirty="0" smtClean="0"/>
              <a:t>Assume you have to pay a property tax (</a:t>
            </a:r>
            <a:r>
              <a:rPr lang="en-US" dirty="0" err="1" smtClean="0"/>
              <a:t>taxe</a:t>
            </a:r>
            <a:r>
              <a:rPr lang="en-US" dirty="0" smtClean="0"/>
              <a:t> </a:t>
            </a:r>
            <a:r>
              <a:rPr lang="en-US" dirty="0" err="1" smtClean="0"/>
              <a:t>foncière</a:t>
            </a:r>
            <a:r>
              <a:rPr lang="en-US" dirty="0" smtClean="0"/>
              <a:t>) at a rate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=1%: 1% of k=10 000</a:t>
            </a:r>
            <a:r>
              <a:rPr lang="en-US" dirty="0" smtClean="0"/>
              <a:t>€ in tax</a:t>
            </a:r>
          </a:p>
          <a:p>
            <a:r>
              <a:rPr lang="en-US" dirty="0" smtClean="0"/>
              <a:t>It is equivalent to pay a tax at rate t</a:t>
            </a:r>
            <a:r>
              <a:rPr lang="fr-FR" baseline="-25000" dirty="0" smtClean="0"/>
              <a:t>k</a:t>
            </a:r>
            <a:r>
              <a:rPr lang="fr-FR" dirty="0" smtClean="0"/>
              <a:t>=25% on the </a:t>
            </a:r>
            <a:r>
              <a:rPr lang="fr-FR" dirty="0" err="1" smtClean="0"/>
              <a:t>rental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(real or </a:t>
            </a:r>
            <a:r>
              <a:rPr lang="fr-FR" dirty="0" err="1" smtClean="0"/>
              <a:t>imputed</a:t>
            </a:r>
            <a:r>
              <a:rPr lang="fr-FR" dirty="0" smtClean="0"/>
              <a:t>): </a:t>
            </a:r>
          </a:p>
          <a:p>
            <a:pPr>
              <a:buNone/>
            </a:pPr>
            <a:r>
              <a:rPr lang="fr-FR" dirty="0" smtClean="0"/>
              <a:t>               25% of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k</a:t>
            </a:r>
            <a:r>
              <a:rPr lang="en-US" dirty="0" smtClean="0"/>
              <a:t>=40 000€ = </a:t>
            </a:r>
            <a:r>
              <a:rPr lang="fr-FR" dirty="0" smtClean="0"/>
              <a:t>10 000</a:t>
            </a:r>
            <a:r>
              <a:rPr lang="en-US" dirty="0" smtClean="0"/>
              <a:t>€ in tax</a:t>
            </a:r>
          </a:p>
          <a:p>
            <a:r>
              <a:rPr lang="en-US" dirty="0" smtClean="0"/>
              <a:t>Same computations with k=100 000€,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k</a:t>
            </a:r>
            <a:r>
              <a:rPr lang="en-US" dirty="0" smtClean="0"/>
              <a:t>=4 000€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Note: in France, </a:t>
            </a:r>
            <a:r>
              <a:rPr lang="fr-FR" dirty="0" err="1" smtClean="0"/>
              <a:t>average</a:t>
            </a:r>
            <a:r>
              <a:rPr lang="fr-FR" dirty="0" smtClean="0"/>
              <a:t> rate of </a:t>
            </a:r>
            <a:r>
              <a:rPr lang="fr-FR" dirty="0" err="1" smtClean="0"/>
              <a:t>property</a:t>
            </a:r>
            <a:r>
              <a:rPr lang="fr-FR" dirty="0" smtClean="0"/>
              <a:t> </a:t>
            </a:r>
            <a:r>
              <a:rPr lang="fr-FR" dirty="0" err="1" smtClean="0"/>
              <a:t>tax</a:t>
            </a:r>
            <a:r>
              <a:rPr lang="fr-FR" dirty="0" smtClean="0"/>
              <a:t> </a:t>
            </a:r>
            <a:r>
              <a:rPr lang="fr-FR" dirty="0" smtClean="0">
                <a:cs typeface="Arial"/>
              </a:rPr>
              <a:t>≈0,5%; in the US or UK, </a:t>
            </a:r>
            <a:r>
              <a:rPr lang="fr-FR" dirty="0" err="1" smtClean="0">
                <a:cs typeface="Arial"/>
              </a:rPr>
              <a:t>it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is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closer</a:t>
            </a:r>
            <a:r>
              <a:rPr lang="fr-FR" dirty="0" smtClean="0">
                <a:cs typeface="Arial"/>
              </a:rPr>
              <a:t> to ≈1%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075" y="190500"/>
            <a:ext cx="8924925" cy="637571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In practice, the </a:t>
            </a:r>
            <a:r>
              <a:rPr lang="fr-FR" dirty="0" err="1" smtClean="0"/>
              <a:t>key</a:t>
            </a:r>
            <a:r>
              <a:rPr lang="fr-FR" dirty="0" smtClean="0"/>
              <a:t> </a:t>
            </a:r>
            <a:r>
              <a:rPr lang="fr-FR" dirty="0" err="1" smtClean="0"/>
              <a:t>reason</a:t>
            </a:r>
            <a:r>
              <a:rPr lang="fr-FR" dirty="0" smtClean="0"/>
              <a:t> </a:t>
            </a:r>
            <a:r>
              <a:rPr lang="fr-FR" dirty="0" err="1" smtClean="0"/>
              <a:t>why</a:t>
            </a:r>
            <a:r>
              <a:rPr lang="fr-FR" dirty="0" smtClean="0"/>
              <a:t> taxes on the capital stock and taxes on the capital </a:t>
            </a:r>
            <a:r>
              <a:rPr lang="fr-FR" dirty="0" err="1" smtClean="0"/>
              <a:t>income</a:t>
            </a:r>
            <a:r>
              <a:rPr lang="fr-FR" dirty="0" smtClean="0"/>
              <a:t> flow are not </a:t>
            </a:r>
            <a:r>
              <a:rPr lang="fr-FR" dirty="0" err="1" smtClean="0"/>
              <a:t>equivalent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existence of capital </a:t>
            </a:r>
            <a:r>
              <a:rPr lang="fr-FR" dirty="0" err="1" smtClean="0"/>
              <a:t>market</a:t>
            </a:r>
            <a:r>
              <a:rPr lang="fr-FR" dirty="0" smtClean="0"/>
              <a:t> imperfections:  the rate of return r</a:t>
            </a:r>
            <a:r>
              <a:rPr lang="fr-FR" baseline="-25000" dirty="0" smtClean="0"/>
              <a:t>i</a:t>
            </a:r>
            <a:r>
              <a:rPr lang="fr-FR" dirty="0" smtClean="0"/>
              <a:t> varies </a:t>
            </a:r>
            <a:r>
              <a:rPr lang="fr-FR" dirty="0" err="1" smtClean="0"/>
              <a:t>across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&amp; </a:t>
            </a:r>
            <a:r>
              <a:rPr lang="fr-FR" dirty="0" err="1" smtClean="0"/>
              <a:t>individuals</a:t>
            </a:r>
            <a:endParaRPr lang="fr-FR" dirty="0" smtClean="0"/>
          </a:p>
          <a:p>
            <a:r>
              <a:rPr lang="fr-FR" dirty="0" smtClean="0"/>
              <a:t>For </a:t>
            </a:r>
            <a:r>
              <a:rPr lang="fr-FR" dirty="0" err="1" smtClean="0"/>
              <a:t>individuals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r</a:t>
            </a:r>
            <a:r>
              <a:rPr lang="fr-FR" baseline="-25000" dirty="0" smtClean="0"/>
              <a:t>i</a:t>
            </a:r>
            <a:r>
              <a:rPr lang="fr-FR" dirty="0" smtClean="0"/>
              <a:t> &gt; </a:t>
            </a:r>
            <a:r>
              <a:rPr lang="fr-FR" dirty="0" err="1" smtClean="0"/>
              <a:t>average</a:t>
            </a:r>
            <a:r>
              <a:rPr lang="fr-FR" dirty="0" smtClean="0"/>
              <a:t> r,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better</a:t>
            </a:r>
            <a:r>
              <a:rPr lang="fr-FR" dirty="0" smtClean="0"/>
              <a:t> to have stock taxes </a:t>
            </a:r>
            <a:r>
              <a:rPr lang="fr-FR" dirty="0" err="1" smtClean="0"/>
              <a:t>than</a:t>
            </a:r>
            <a:r>
              <a:rPr lang="fr-FR" dirty="0" smtClean="0"/>
              <a:t> flow taxes (&amp; </a:t>
            </a:r>
            <a:r>
              <a:rPr lang="fr-FR" dirty="0" err="1" smtClean="0"/>
              <a:t>conversely</a:t>
            </a:r>
            <a:r>
              <a:rPr lang="fr-FR" dirty="0" smtClean="0"/>
              <a:t> for </a:t>
            </a:r>
            <a:r>
              <a:rPr lang="fr-FR" dirty="0" err="1" smtClean="0"/>
              <a:t>individuals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r</a:t>
            </a:r>
            <a:r>
              <a:rPr lang="fr-FR" baseline="-25000" dirty="0" smtClean="0"/>
              <a:t>i</a:t>
            </a:r>
            <a:r>
              <a:rPr lang="fr-FR" dirty="0" smtClean="0"/>
              <a:t> &lt; </a:t>
            </a:r>
            <a:r>
              <a:rPr lang="fr-FR" dirty="0" err="1" smtClean="0"/>
              <a:t>average</a:t>
            </a:r>
            <a:r>
              <a:rPr lang="fr-FR" dirty="0" smtClean="0"/>
              <a:t> r)</a:t>
            </a:r>
          </a:p>
          <a:p>
            <a:r>
              <a:rPr lang="fr-FR" dirty="0" smtClean="0"/>
              <a:t>If r</a:t>
            </a:r>
            <a:r>
              <a:rPr lang="fr-FR" baseline="-25000" dirty="0" smtClean="0"/>
              <a:t>i</a:t>
            </a:r>
            <a:r>
              <a:rPr lang="fr-FR" dirty="0" smtClean="0"/>
              <a:t>=10%,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1% on stock ↔ </a:t>
            </a:r>
            <a:r>
              <a:rPr lang="fr-FR" dirty="0" err="1" smtClean="0"/>
              <a:t>t</a:t>
            </a:r>
            <a:r>
              <a:rPr lang="fr-FR" baseline="-25000" dirty="0" err="1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10% on income flow</a:t>
            </a:r>
          </a:p>
          <a:p>
            <a:r>
              <a:rPr lang="en-US" dirty="0" smtClean="0"/>
              <a:t>If </a:t>
            </a:r>
            <a:r>
              <a:rPr lang="fr-FR" dirty="0" smtClean="0"/>
              <a:t>if r</a:t>
            </a:r>
            <a:r>
              <a:rPr lang="fr-FR" baseline="-25000" dirty="0" smtClean="0"/>
              <a:t>i</a:t>
            </a:r>
            <a:r>
              <a:rPr lang="fr-FR" dirty="0" smtClean="0"/>
              <a:t>=2%,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1% on stock ↔ </a:t>
            </a:r>
            <a:r>
              <a:rPr lang="fr-FR" dirty="0" err="1" smtClean="0"/>
              <a:t>t</a:t>
            </a:r>
            <a:r>
              <a:rPr lang="fr-FR" baseline="-25000" dirty="0" err="1" smtClean="0"/>
              <a:t>k</a:t>
            </a:r>
            <a:r>
              <a:rPr lang="fr-FR" dirty="0" smtClean="0"/>
              <a:t>=</a:t>
            </a:r>
            <a:r>
              <a:rPr lang="en-US" dirty="0" smtClean="0"/>
              <a:t>50% on income flow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Key argument in favor of taxes on capital stock rather than on flow (i.e. capital tax rather than income tax): they put incentives to get a high return on k (Allais)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2926"/>
            <a:ext cx="8229600" cy="55832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the EU &amp; US, capital taxes = </a:t>
            </a:r>
            <a:r>
              <a:rPr lang="en-US" dirty="0" smtClean="0"/>
              <a:t>8%-</a:t>
            </a:r>
            <a:r>
              <a:rPr lang="en-US" dirty="0" smtClean="0"/>
              <a:t>9% GDP</a:t>
            </a:r>
          </a:p>
          <a:p>
            <a:r>
              <a:rPr lang="en-US" dirty="0" smtClean="0"/>
              <a:t>Typical structure: </a:t>
            </a:r>
          </a:p>
          <a:p>
            <a:r>
              <a:rPr lang="en-US" dirty="0" smtClean="0"/>
              <a:t>inheritance taxes &lt;1% GDP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(</a:t>
            </a:r>
            <a:r>
              <a:rPr lang="en-US" dirty="0" smtClean="0"/>
              <a:t>say, 5%-10% of a 10% tax base)</a:t>
            </a:r>
          </a:p>
          <a:p>
            <a:r>
              <a:rPr lang="en-US" dirty="0" smtClean="0"/>
              <a:t>+ annual wealth &amp; property taxes 1%-2% GDP (say, 0,5% of a 200%-400% tax base)</a:t>
            </a:r>
          </a:p>
          <a:p>
            <a:r>
              <a:rPr lang="en-US" dirty="0" smtClean="0"/>
              <a:t>+ corporate </a:t>
            </a:r>
            <a:r>
              <a:rPr lang="en-US" dirty="0" smtClean="0"/>
              <a:t>profits tax </a:t>
            </a:r>
            <a:r>
              <a:rPr lang="en-US" dirty="0" smtClean="0"/>
              <a:t>2%-3% </a:t>
            </a:r>
            <a:r>
              <a:rPr lang="en-US" dirty="0" smtClean="0"/>
              <a:t>GDP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smtClean="0"/>
              <a:t>(say</a:t>
            </a:r>
            <a:r>
              <a:rPr lang="en-US" dirty="0" smtClean="0"/>
              <a:t>, 20%-30% of a 10% tax base)</a:t>
            </a:r>
          </a:p>
          <a:p>
            <a:r>
              <a:rPr lang="en-US" dirty="0" smtClean="0"/>
              <a:t>+ </a:t>
            </a:r>
            <a:r>
              <a:rPr lang="en-US" dirty="0" smtClean="0"/>
              <a:t>personal capital </a:t>
            </a:r>
            <a:r>
              <a:rPr lang="en-US" dirty="0" smtClean="0"/>
              <a:t>income tax 2%-3% GDP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(</a:t>
            </a:r>
            <a:r>
              <a:rPr lang="en-US" dirty="0" smtClean="0"/>
              <a:t>say, 20%-30% of a 10% tax base)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77887"/>
          </a:xfrm>
        </p:spPr>
        <p:txBody>
          <a:bodyPr>
            <a:normAutofit/>
          </a:bodyPr>
          <a:lstStyle/>
          <a:p>
            <a:r>
              <a:rPr lang="fr-FR" dirty="0" smtClean="0"/>
              <a:t>Exemple of </a:t>
            </a:r>
            <a:r>
              <a:rPr lang="fr-FR" dirty="0" err="1" smtClean="0"/>
              <a:t>inheritance</a:t>
            </a:r>
            <a:r>
              <a:rPr lang="fr-FR" dirty="0" smtClean="0"/>
              <a:t> taxes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975" y="1020762"/>
            <a:ext cx="8839200" cy="559911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Basic distinction:</a:t>
            </a:r>
          </a:p>
          <a:p>
            <a:r>
              <a:rPr lang="en-US" b="1" dirty="0" smtClean="0"/>
              <a:t>Estate taxes </a:t>
            </a:r>
            <a:r>
              <a:rPr lang="en-US" dirty="0" smtClean="0"/>
              <a:t>: tax rates depend on the total “estate” (real estate: </a:t>
            </a:r>
            <a:r>
              <a:rPr lang="en-US" dirty="0" err="1" smtClean="0"/>
              <a:t>immobilier</a:t>
            </a:r>
            <a:r>
              <a:rPr lang="en-US" dirty="0" smtClean="0"/>
              <a:t> + personal estate: </a:t>
            </a:r>
            <a:r>
              <a:rPr lang="en-US" dirty="0" err="1" smtClean="0"/>
              <a:t>mobilier</a:t>
            </a:r>
            <a:r>
              <a:rPr lang="en-US" dirty="0" smtClean="0"/>
              <a:t>, incl. financial), i.e. the total wealth left by the decedent, irrespective of how it is split between successors</a:t>
            </a:r>
          </a:p>
          <a:p>
            <a:pPr>
              <a:buNone/>
            </a:pPr>
            <a:r>
              <a:rPr lang="en-US" dirty="0" smtClean="0"/>
              <a:t>  = </a:t>
            </a:r>
            <a:r>
              <a:rPr lang="en-US" b="1" dirty="0" smtClean="0"/>
              <a:t>applied in US &amp; UK</a:t>
            </a:r>
            <a:r>
              <a:rPr lang="en-US" dirty="0" smtClean="0"/>
              <a:t> (complete testamentary freedom… but egalitarian default rules if no testament) </a:t>
            </a:r>
          </a:p>
          <a:p>
            <a:r>
              <a:rPr lang="en-US" b="1" dirty="0" smtClean="0"/>
              <a:t>Inheritance taxes</a:t>
            </a:r>
            <a:r>
              <a:rPr lang="en-US" dirty="0" smtClean="0"/>
              <a:t>: tax rates depend on the wealth received by each successor (part </a:t>
            </a:r>
            <a:r>
              <a:rPr lang="en-US" dirty="0" err="1" smtClean="0"/>
              <a:t>successorale</a:t>
            </a:r>
            <a:r>
              <a:rPr lang="en-US" dirty="0" smtClean="0"/>
              <a:t>) and the kin relationship (children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stangers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= applied in </a:t>
            </a:r>
            <a:r>
              <a:rPr lang="en-US" b="1" dirty="0" smtClean="0"/>
              <a:t>France &amp; Germany</a:t>
            </a:r>
            <a:r>
              <a:rPr lang="en-US" dirty="0" smtClean="0"/>
              <a:t> (limited testamentary freedom; rigid transmission rules) </a:t>
            </a:r>
          </a:p>
          <a:p>
            <a:pPr>
              <a:buNone/>
            </a:pPr>
            <a:r>
              <a:rPr lang="en-US" dirty="0" smtClean="0"/>
              <a:t>   → in order to understand how the tax is computed, one first needs to understand how the wealth is divided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2069</Words>
  <Application>Microsoft Office PowerPoint</Application>
  <PresentationFormat>Affichage à l'écran (4:3)</PresentationFormat>
  <Paragraphs>161</Paragraphs>
  <Slides>18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Thème Office</vt:lpstr>
      <vt:lpstr>Worksheet</vt:lpstr>
      <vt:lpstr>Acrobat Document</vt:lpstr>
      <vt:lpstr>   Public Economics: Tax &amp; Transfer Policies  (Master PPD &amp; APE, Paris School of Economics) Thomas Piketty Academic year 2013-2014  </vt:lpstr>
      <vt:lpstr>Basic notions &amp; notations</vt:lpstr>
      <vt:lpstr>Reminder: what is capital?</vt:lpstr>
      <vt:lpstr>Key distinction: taxes on flows versus stock</vt:lpstr>
      <vt:lpstr>Diapositive 5</vt:lpstr>
      <vt:lpstr>Diapositive 6</vt:lpstr>
      <vt:lpstr>Diapositive 7</vt:lpstr>
      <vt:lpstr>Diapositive 8</vt:lpstr>
      <vt:lpstr>Exemple of inheritance taxes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Progressive wealth taxes</vt:lpstr>
      <vt:lpstr>Diapositive 17</vt:lpstr>
      <vt:lpstr>Diapositive 18</vt:lpstr>
    </vt:vector>
  </TitlesOfParts>
  <Company>PSE-EEP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Piketty</dc:creator>
  <cp:lastModifiedBy>Thomas Piketty</cp:lastModifiedBy>
  <cp:revision>46</cp:revision>
  <dcterms:created xsi:type="dcterms:W3CDTF">2013-10-30T21:14:34Z</dcterms:created>
  <dcterms:modified xsi:type="dcterms:W3CDTF">2013-11-05T17:10:02Z</dcterms:modified>
</cp:coreProperties>
</file>