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5" r:id="rId9"/>
    <p:sldId id="264" r:id="rId10"/>
    <p:sldId id="263" r:id="rId11"/>
    <p:sldId id="268" r:id="rId12"/>
    <p:sldId id="269" r:id="rId13"/>
    <p:sldId id="267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F69CF-7333-46D9-939E-C4DB8700B22A}" type="datetimeFigureOut">
              <a:rPr lang="fr-FR" smtClean="0"/>
              <a:pPr/>
              <a:t>01/10/2013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B0C66-7378-4169-AC6D-8E4BEF29D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iketty.pse.ens.fr/teaching/10/1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iketty.pse.ens.fr/files/capital21c/en/pdf/F0.I.2.pdf" TargetMode="External"/><Relationship Id="rId2" Type="http://schemas.openxmlformats.org/officeDocument/2006/relationships/hyperlink" Target="http://piketty.pse.ens.fr/files/capital21c/en/pdf/F5.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iketty.pse.ens.fr/files/capital21c/en/pdf/F6.2.pdf" TargetMode="External"/><Relationship Id="rId5" Type="http://schemas.openxmlformats.org/officeDocument/2006/relationships/hyperlink" Target="http://piketty.pse.ens.fr/files/capital21c/en/pdf/F6.5.pdf" TargetMode="External"/><Relationship Id="rId4" Type="http://schemas.openxmlformats.org/officeDocument/2006/relationships/hyperlink" Target="http://piketty.pse.ens.fr/files/capital21c/en/pdf/F5.1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iketty.pse.ens.fr/files/Fack2006Graphs.pdf" TargetMode="External"/><Relationship Id="rId2" Type="http://schemas.openxmlformats.org/officeDocument/2006/relationships/hyperlink" Target="http://piketty.pse.ens.fr/fichiers/enseig/pubecon/PubEcon_fichiers/Fack2006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iketty.pse.ens.fr/fichiers/enseig/pubecon/PubEcon_fichiers/Carbonnier2007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iketty.pse.ens.fr/files/Carbonnier2007Graph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iketty.pse.ens.fr/fichiers/enseig/pubecon/PubEcon_fichiers/Eurostat2009(TaxTrends)(SelectedTables2)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iketty.pse.ens.fr/teaching/10/17" TargetMode="External"/><Relationship Id="rId2" Type="http://schemas.openxmlformats.org/officeDocument/2006/relationships/hyperlink" Target="http://piketty.pse.ens.fr/files/capital21c/en/pdf/F5.7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990656" cy="28357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sz="3600" b="1" dirty="0" smtClean="0"/>
              <a:t>Public Economics: Tax &amp; Transfer Policies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i="1" dirty="0" smtClean="0"/>
              <a:t>(Master PPD &amp; APE, Paris School of Economics)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Thomas </a:t>
            </a:r>
            <a:r>
              <a:rPr lang="en-US" sz="3600" dirty="0" err="1" smtClean="0"/>
              <a:t>Piketty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Academic year 2013-2014 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501008"/>
            <a:ext cx="7200800" cy="2520280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 smtClean="0"/>
              <a:t>Lecture 2: Tax incidence: </a:t>
            </a:r>
          </a:p>
          <a:p>
            <a:r>
              <a:rPr lang="en-US" sz="3500" b="1" dirty="0" smtClean="0"/>
              <a:t>macro &amp; micro approaches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(October 8</a:t>
            </a:r>
            <a:r>
              <a:rPr lang="en-US" baseline="30000" dirty="0" smtClean="0"/>
              <a:t>th</a:t>
            </a:r>
            <a:r>
              <a:rPr lang="en-US" dirty="0" smtClean="0"/>
              <a:t> 2013)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(check </a:t>
            </a:r>
            <a:r>
              <a:rPr lang="en-US" i="1" dirty="0" smtClean="0">
                <a:hlinkClick r:id="rId2"/>
              </a:rPr>
              <a:t>on line</a:t>
            </a:r>
            <a:r>
              <a:rPr lang="en-US" i="1" dirty="0" smtClean="0"/>
              <a:t> for updated versions)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63272" cy="648072"/>
          </a:xfrm>
        </p:spPr>
        <p:txBody>
          <a:bodyPr>
            <a:noAutofit/>
          </a:bodyPr>
          <a:lstStyle/>
          <a:p>
            <a:r>
              <a:rPr lang="fr-FR" sz="3200" dirty="0" err="1" smtClean="0"/>
              <a:t>Tax</a:t>
            </a:r>
            <a:r>
              <a:rPr lang="fr-FR" sz="3200" dirty="0" smtClean="0"/>
              <a:t> incidence </a:t>
            </a:r>
            <a:r>
              <a:rPr lang="fr-FR" sz="3200" dirty="0" err="1" smtClean="0"/>
              <a:t>with</a:t>
            </a:r>
            <a:r>
              <a:rPr lang="fr-FR" sz="3200" dirty="0" smtClean="0"/>
              <a:t> </a:t>
            </a:r>
            <a:r>
              <a:rPr lang="fr-FR" sz="3200" dirty="0" err="1" smtClean="0"/>
              <a:t>general</a:t>
            </a:r>
            <a:r>
              <a:rPr lang="fr-FR" sz="3200" dirty="0" smtClean="0"/>
              <a:t> production </a:t>
            </a:r>
            <a:r>
              <a:rPr lang="fr-FR" sz="3200" dirty="0" err="1" smtClean="0"/>
              <a:t>function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>
            <a:normAutofit fontScale="85000" lnSpcReduction="20000"/>
          </a:bodyPr>
          <a:lstStyle/>
          <a:p>
            <a:r>
              <a:rPr lang="fr-FR" sz="2800" dirty="0" smtClean="0"/>
              <a:t>CES :  </a:t>
            </a:r>
            <a:r>
              <a:rPr lang="fr-FR" sz="2800" b="1" dirty="0" smtClean="0"/>
              <a:t>Y =</a:t>
            </a:r>
            <a:r>
              <a:rPr lang="fr-FR" sz="2800" dirty="0" smtClean="0"/>
              <a:t> </a:t>
            </a:r>
            <a:r>
              <a:rPr lang="fr-FR" sz="2800" b="1" dirty="0" smtClean="0"/>
              <a:t>F(K,L) = [a K</a:t>
            </a:r>
            <a:r>
              <a:rPr lang="fr-FR" sz="2800" b="1" baseline="30000" dirty="0" smtClean="0"/>
              <a:t>(</a:t>
            </a:r>
            <a:r>
              <a:rPr lang="el-GR" sz="2800" b="1" baseline="30000" dirty="0" smtClean="0">
                <a:latin typeface="Arial"/>
                <a:cs typeface="Arial"/>
              </a:rPr>
              <a:t>σ</a:t>
            </a:r>
            <a:r>
              <a:rPr lang="fr-FR" sz="2800" b="1" baseline="30000" dirty="0" smtClean="0">
                <a:latin typeface="Arial"/>
                <a:cs typeface="Arial"/>
              </a:rPr>
              <a:t>-1)/</a:t>
            </a:r>
            <a:r>
              <a:rPr lang="el-GR" sz="2800" b="1" baseline="30000" dirty="0" smtClean="0">
                <a:latin typeface="Arial"/>
                <a:cs typeface="Arial"/>
              </a:rPr>
              <a:t>σ</a:t>
            </a:r>
            <a:r>
              <a:rPr lang="fr-FR" sz="2800" b="1" dirty="0" smtClean="0"/>
              <a:t> + (1-a) L</a:t>
            </a:r>
            <a:r>
              <a:rPr lang="fr-FR" sz="2800" b="1" baseline="30000" dirty="0" smtClean="0"/>
              <a:t>(</a:t>
            </a:r>
            <a:r>
              <a:rPr lang="el-GR" sz="2800" b="1" baseline="30000" dirty="0" smtClean="0">
                <a:latin typeface="Arial"/>
                <a:cs typeface="Arial"/>
              </a:rPr>
              <a:t>σ</a:t>
            </a:r>
            <a:r>
              <a:rPr lang="fr-FR" sz="2800" b="1" baseline="30000" dirty="0" smtClean="0">
                <a:latin typeface="Arial"/>
                <a:cs typeface="Arial"/>
              </a:rPr>
              <a:t>-1)/</a:t>
            </a:r>
            <a:r>
              <a:rPr lang="el-GR" sz="2800" b="1" baseline="30000" dirty="0" smtClean="0">
                <a:latin typeface="Arial"/>
                <a:cs typeface="Arial"/>
              </a:rPr>
              <a:t>σ</a:t>
            </a:r>
            <a:r>
              <a:rPr lang="fr-FR" sz="2800" b="1" dirty="0" smtClean="0"/>
              <a:t> ]</a:t>
            </a:r>
            <a:r>
              <a:rPr lang="el-GR" sz="2800" b="1" baseline="30000" dirty="0" smtClean="0">
                <a:latin typeface="Arial"/>
                <a:cs typeface="Arial"/>
              </a:rPr>
              <a:t>σ</a:t>
            </a:r>
            <a:r>
              <a:rPr lang="fr-FR" sz="2800" b="1" baseline="30000" dirty="0" smtClean="0">
                <a:latin typeface="Arial"/>
                <a:cs typeface="Arial"/>
              </a:rPr>
              <a:t>/(</a:t>
            </a:r>
            <a:r>
              <a:rPr lang="el-GR" sz="2800" b="1" baseline="30000" dirty="0" smtClean="0">
                <a:latin typeface="Arial"/>
                <a:cs typeface="Arial"/>
              </a:rPr>
              <a:t>σ</a:t>
            </a:r>
            <a:r>
              <a:rPr lang="fr-FR" sz="2800" b="1" baseline="30000" dirty="0" smtClean="0">
                <a:latin typeface="Arial"/>
                <a:cs typeface="Arial"/>
              </a:rPr>
              <a:t>-1)</a:t>
            </a:r>
          </a:p>
          <a:p>
            <a:pPr>
              <a:buNone/>
            </a:pPr>
            <a:r>
              <a:rPr lang="fr-FR" sz="2800" b="1" baseline="30000" dirty="0" smtClean="0">
                <a:latin typeface="Arial"/>
                <a:cs typeface="Arial"/>
              </a:rPr>
              <a:t>       </a:t>
            </a:r>
            <a:r>
              <a:rPr lang="fr-FR" sz="2800" dirty="0" smtClean="0">
                <a:cs typeface="Arial"/>
              </a:rPr>
              <a:t>(=constant </a:t>
            </a:r>
            <a:r>
              <a:rPr lang="fr-FR" sz="2800" dirty="0" err="1" smtClean="0"/>
              <a:t>elasticity</a:t>
            </a:r>
            <a:r>
              <a:rPr lang="fr-FR" sz="2800" dirty="0" smtClean="0"/>
              <a:t> of substitution </a:t>
            </a:r>
            <a:r>
              <a:rPr lang="fr-FR" sz="2800" dirty="0" err="1" smtClean="0"/>
              <a:t>equal</a:t>
            </a:r>
            <a:r>
              <a:rPr lang="fr-FR" sz="2800" dirty="0" smtClean="0"/>
              <a:t> to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)</a:t>
            </a:r>
            <a:r>
              <a:rPr lang="fr-FR" sz="2800" dirty="0" smtClean="0"/>
              <a:t> </a:t>
            </a:r>
          </a:p>
          <a:p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 →∞: back to </a:t>
            </a:r>
            <a:r>
              <a:rPr lang="fr-FR" sz="2800" dirty="0" err="1" smtClean="0">
                <a:cs typeface="Arial"/>
              </a:rPr>
              <a:t>linear</a:t>
            </a:r>
            <a:r>
              <a:rPr lang="fr-FR" sz="2800" dirty="0" smtClean="0">
                <a:cs typeface="Arial"/>
              </a:rPr>
              <a:t> production </a:t>
            </a:r>
            <a:r>
              <a:rPr lang="fr-FR" sz="2800" dirty="0" err="1" smtClean="0">
                <a:cs typeface="Arial"/>
              </a:rPr>
              <a:t>function</a:t>
            </a:r>
            <a:endParaRPr lang="fr-FR" sz="2800" dirty="0" smtClean="0">
              <a:cs typeface="Arial"/>
            </a:endParaRPr>
          </a:p>
          <a:p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 →1: back to Cobb-Douglas</a:t>
            </a:r>
          </a:p>
          <a:p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 →0: F(K,L)=min(</a:t>
            </a:r>
            <a:r>
              <a:rPr lang="fr-FR" sz="2800" dirty="0" err="1" smtClean="0">
                <a:cs typeface="Arial"/>
              </a:rPr>
              <a:t>rK,vL</a:t>
            </a:r>
            <a:r>
              <a:rPr lang="fr-FR" sz="2800" dirty="0" smtClean="0">
                <a:cs typeface="Arial"/>
              </a:rPr>
              <a:t>) (« </a:t>
            </a:r>
            <a:r>
              <a:rPr lang="fr-FR" sz="2800" dirty="0" err="1" smtClean="0">
                <a:cs typeface="Arial"/>
              </a:rPr>
              <a:t>putty</a:t>
            </a:r>
            <a:r>
              <a:rPr lang="fr-FR" sz="2800" dirty="0" smtClean="0">
                <a:cs typeface="Arial"/>
              </a:rPr>
              <a:t>-</a:t>
            </a:r>
            <a:r>
              <a:rPr lang="fr-FR" sz="2800" dirty="0" err="1" smtClean="0">
                <a:cs typeface="Arial"/>
              </a:rPr>
              <a:t>clay</a:t>
            </a:r>
            <a:r>
              <a:rPr lang="fr-FR" sz="2800" dirty="0" smtClean="0">
                <a:cs typeface="Arial"/>
              </a:rPr>
              <a:t> », </a:t>
            </a:r>
            <a:r>
              <a:rPr lang="fr-FR" sz="2800" dirty="0" err="1" smtClean="0">
                <a:cs typeface="Arial"/>
              </a:rPr>
              <a:t>fixed</a:t>
            </a:r>
            <a:r>
              <a:rPr lang="fr-FR" sz="2800" dirty="0" smtClean="0">
                <a:cs typeface="Arial"/>
              </a:rPr>
              <a:t> coefficients)</a:t>
            </a:r>
          </a:p>
          <a:p>
            <a:pPr>
              <a:buNone/>
            </a:pPr>
            <a:endParaRPr lang="fr-FR" sz="2800" dirty="0" smtClean="0">
              <a:cs typeface="Arial"/>
            </a:endParaRPr>
          </a:p>
          <a:p>
            <a:r>
              <a:rPr lang="fr-FR" sz="2800" dirty="0" smtClean="0"/>
              <a:t>r = F</a:t>
            </a:r>
            <a:r>
              <a:rPr lang="fr-FR" sz="2800" baseline="-25000" dirty="0" smtClean="0"/>
              <a:t>K</a:t>
            </a:r>
            <a:r>
              <a:rPr lang="fr-FR" sz="2800" dirty="0" smtClean="0"/>
              <a:t> = a </a:t>
            </a:r>
            <a:r>
              <a:rPr lang="el-GR" sz="2800" dirty="0" smtClean="0"/>
              <a:t>β</a:t>
            </a:r>
            <a:r>
              <a:rPr lang="fr-FR" sz="2800" baseline="30000" dirty="0" smtClean="0"/>
              <a:t>-1/</a:t>
            </a:r>
            <a:r>
              <a:rPr lang="el-GR" sz="2800" baseline="30000" dirty="0" smtClean="0">
                <a:latin typeface="Arial"/>
                <a:cs typeface="Arial"/>
              </a:rPr>
              <a:t>σ</a:t>
            </a:r>
            <a:r>
              <a:rPr lang="fr-FR" sz="2800" dirty="0" smtClean="0"/>
              <a:t>  (</a:t>
            </a:r>
            <a:r>
              <a:rPr lang="fr-FR" sz="2800" dirty="0" err="1" smtClean="0"/>
              <a:t>with</a:t>
            </a:r>
            <a:r>
              <a:rPr lang="fr-FR" sz="2800" dirty="0" smtClean="0"/>
              <a:t> </a:t>
            </a:r>
            <a:r>
              <a:rPr lang="el-GR" sz="2800" dirty="0" smtClean="0"/>
              <a:t>β</a:t>
            </a:r>
            <a:r>
              <a:rPr lang="fr-FR" sz="2800" dirty="0" smtClean="0"/>
              <a:t>=K/Y), i.e. capital </a:t>
            </a:r>
            <a:r>
              <a:rPr lang="fr-FR" sz="2800" dirty="0" err="1" smtClean="0"/>
              <a:t>share</a:t>
            </a:r>
            <a:r>
              <a:rPr lang="fr-FR" sz="2800" dirty="0" smtClean="0"/>
              <a:t> </a:t>
            </a:r>
            <a:r>
              <a:rPr lang="el-GR" sz="2800" dirty="0" smtClean="0"/>
              <a:t>α </a:t>
            </a:r>
            <a:r>
              <a:rPr lang="fr-FR" sz="2800" dirty="0" smtClean="0"/>
              <a:t>= r </a:t>
            </a:r>
            <a:r>
              <a:rPr lang="el-GR" sz="2800" dirty="0" smtClean="0"/>
              <a:t>β </a:t>
            </a:r>
            <a:r>
              <a:rPr lang="fr-FR" sz="2800" dirty="0" smtClean="0"/>
              <a:t>= a </a:t>
            </a:r>
            <a:r>
              <a:rPr lang="el-GR" sz="2800" dirty="0" smtClean="0"/>
              <a:t>β</a:t>
            </a:r>
            <a:r>
              <a:rPr lang="fr-FR" sz="2800" baseline="30000" dirty="0" smtClean="0"/>
              <a:t>(</a:t>
            </a:r>
            <a:r>
              <a:rPr lang="el-GR" sz="2800" baseline="30000" dirty="0" smtClean="0">
                <a:latin typeface="Arial"/>
                <a:cs typeface="Arial"/>
              </a:rPr>
              <a:t>σ</a:t>
            </a:r>
            <a:r>
              <a:rPr lang="fr-FR" sz="2800" baseline="30000" dirty="0" smtClean="0"/>
              <a:t>-1)/</a:t>
            </a:r>
            <a:r>
              <a:rPr lang="el-GR" sz="2800" baseline="30000" dirty="0" smtClean="0">
                <a:latin typeface="Arial"/>
                <a:cs typeface="Arial"/>
              </a:rPr>
              <a:t>σ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an </a:t>
            </a:r>
            <a:r>
              <a:rPr lang="fr-FR" sz="2800" dirty="0" err="1" smtClean="0"/>
              <a:t>increasing</a:t>
            </a:r>
            <a:r>
              <a:rPr lang="fr-FR" sz="2800" dirty="0" smtClean="0"/>
              <a:t> </a:t>
            </a:r>
            <a:r>
              <a:rPr lang="fr-FR" sz="2800" dirty="0" err="1" smtClean="0"/>
              <a:t>function</a:t>
            </a:r>
            <a:r>
              <a:rPr lang="fr-FR" sz="2800" dirty="0" smtClean="0"/>
              <a:t> of </a:t>
            </a:r>
            <a:r>
              <a:rPr lang="el-GR" sz="2800" dirty="0" smtClean="0"/>
              <a:t>β </a:t>
            </a:r>
            <a:r>
              <a:rPr lang="fr-FR" sz="2800" dirty="0" smtClean="0"/>
              <a:t>if and </a:t>
            </a:r>
            <a:r>
              <a:rPr lang="fr-FR" sz="2800" dirty="0" err="1" smtClean="0"/>
              <a:t>only</a:t>
            </a:r>
            <a:r>
              <a:rPr lang="fr-FR" sz="2800" dirty="0" smtClean="0"/>
              <a:t> if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&gt;1 (and stable </a:t>
            </a:r>
            <a:r>
              <a:rPr lang="fr-FR" sz="2800" dirty="0" err="1" smtClean="0">
                <a:cs typeface="Arial"/>
              </a:rPr>
              <a:t>iff</a:t>
            </a:r>
            <a:r>
              <a:rPr lang="fr-FR" sz="2800" dirty="0" smtClean="0">
                <a:cs typeface="Arial"/>
              </a:rPr>
              <a:t>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=1) </a:t>
            </a:r>
          </a:p>
          <a:p>
            <a:pPr>
              <a:buNone/>
            </a:pPr>
            <a:endParaRPr lang="fr-FR" sz="2800" dirty="0" smtClean="0">
              <a:cs typeface="Arial"/>
            </a:endParaRPr>
          </a:p>
          <a:p>
            <a:r>
              <a:rPr lang="fr-FR" sz="2800" dirty="0" err="1" smtClean="0"/>
              <a:t>Tax</a:t>
            </a:r>
            <a:r>
              <a:rPr lang="fr-FR" sz="2800" dirty="0" smtClean="0"/>
              <a:t> incidence: </a:t>
            </a:r>
            <a:r>
              <a:rPr lang="fr-FR" sz="2800" dirty="0" err="1" smtClean="0"/>
              <a:t>same</a:t>
            </a:r>
            <a:r>
              <a:rPr lang="fr-FR" sz="2800" dirty="0" smtClean="0"/>
              <a:t> conclusions as </a:t>
            </a:r>
            <a:r>
              <a:rPr lang="fr-FR" sz="2800" dirty="0" err="1" smtClean="0"/>
              <a:t>before</a:t>
            </a:r>
            <a:r>
              <a:rPr lang="fr-FR" sz="2800" dirty="0" smtClean="0"/>
              <a:t>, </a:t>
            </a:r>
            <a:r>
              <a:rPr lang="fr-FR" sz="2800" dirty="0" err="1" smtClean="0"/>
              <a:t>except</a:t>
            </a:r>
            <a:r>
              <a:rPr lang="fr-FR" sz="2800" dirty="0" smtClean="0"/>
              <a:t> </a:t>
            </a:r>
            <a:r>
              <a:rPr lang="fr-FR" sz="2800" dirty="0" err="1" smtClean="0"/>
              <a:t>that</a:t>
            </a:r>
            <a:r>
              <a:rPr lang="fr-FR" sz="2800" dirty="0" smtClean="0"/>
              <a:t> one </a:t>
            </a:r>
            <a:r>
              <a:rPr lang="fr-FR" sz="2800" dirty="0" err="1" smtClean="0"/>
              <a:t>now</a:t>
            </a:r>
            <a:r>
              <a:rPr lang="fr-FR" sz="2800" dirty="0" smtClean="0"/>
              <a:t> </a:t>
            </a:r>
            <a:r>
              <a:rPr lang="fr-FR" sz="2800" dirty="0" err="1" smtClean="0"/>
              <a:t>needs</a:t>
            </a:r>
            <a:r>
              <a:rPr lang="fr-FR" sz="2800" dirty="0" smtClean="0"/>
              <a:t> to compare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 to 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L</a:t>
            </a:r>
            <a:r>
              <a:rPr lang="fr-FR" sz="2800" dirty="0" smtClean="0">
                <a:cs typeface="Arial"/>
              </a:rPr>
              <a:t> and 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K</a:t>
            </a:r>
            <a:r>
              <a:rPr lang="fr-FR" sz="2800" dirty="0" smtClean="0">
                <a:cs typeface="Arial"/>
              </a:rPr>
              <a:t>: </a:t>
            </a:r>
          </a:p>
          <a:p>
            <a:pPr>
              <a:buFontTx/>
              <a:buChar char="-"/>
            </a:pPr>
            <a:r>
              <a:rPr lang="fr-FR" sz="2800" dirty="0" smtClean="0">
                <a:cs typeface="Arial"/>
              </a:rPr>
              <a:t>if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 large as </a:t>
            </a:r>
            <a:r>
              <a:rPr lang="fr-FR" sz="2800" dirty="0" err="1" smtClean="0">
                <a:cs typeface="Arial"/>
              </a:rPr>
              <a:t>compared</a:t>
            </a:r>
            <a:r>
              <a:rPr lang="fr-FR" sz="2800" dirty="0" smtClean="0">
                <a:cs typeface="Arial"/>
              </a:rPr>
              <a:t> to 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L</a:t>
            </a:r>
            <a:r>
              <a:rPr lang="fr-FR" sz="2800" dirty="0" err="1" smtClean="0">
                <a:cs typeface="Arial"/>
              </a:rPr>
              <a:t>,e</a:t>
            </a:r>
            <a:r>
              <a:rPr lang="fr-FR" sz="2800" baseline="-25000" dirty="0" err="1" smtClean="0">
                <a:cs typeface="Arial"/>
              </a:rPr>
              <a:t>K</a:t>
            </a:r>
            <a:r>
              <a:rPr lang="fr-FR" sz="2800" dirty="0" smtClean="0">
                <a:cs typeface="Arial"/>
              </a:rPr>
              <a:t>, </a:t>
            </a:r>
            <a:r>
              <a:rPr lang="fr-FR" sz="2800" dirty="0" err="1" smtClean="0">
                <a:cs typeface="Arial"/>
              </a:rPr>
              <a:t>then</a:t>
            </a:r>
            <a:r>
              <a:rPr lang="fr-FR" sz="2800" dirty="0" smtClean="0">
                <a:cs typeface="Arial"/>
              </a:rPr>
              <a:t> </a:t>
            </a:r>
            <a:r>
              <a:rPr lang="fr-FR" sz="2800" dirty="0" err="1" smtClean="0">
                <a:cs typeface="Arial"/>
              </a:rPr>
              <a:t>labor</a:t>
            </a:r>
            <a:r>
              <a:rPr lang="fr-FR" sz="2800" dirty="0" smtClean="0">
                <a:cs typeface="Arial"/>
              </a:rPr>
              <a:t> pays </a:t>
            </a:r>
            <a:r>
              <a:rPr lang="fr-FR" sz="2800" dirty="0" err="1" smtClean="0">
                <a:cs typeface="Arial"/>
              </a:rPr>
              <a:t>labor</a:t>
            </a:r>
            <a:r>
              <a:rPr lang="fr-FR" sz="2800" dirty="0" smtClean="0">
                <a:cs typeface="Arial"/>
              </a:rPr>
              <a:t> taxes &amp; capital pays capital taxes </a:t>
            </a:r>
          </a:p>
          <a:p>
            <a:pPr>
              <a:buFontTx/>
              <a:buChar char="-"/>
            </a:pPr>
            <a:r>
              <a:rPr lang="fr-FR" sz="2800" dirty="0" smtClean="0">
                <a:cs typeface="Arial"/>
              </a:rPr>
              <a:t>if 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L</a:t>
            </a:r>
            <a:r>
              <a:rPr lang="fr-FR" sz="2800" dirty="0" smtClean="0">
                <a:cs typeface="Arial"/>
              </a:rPr>
              <a:t> large as </a:t>
            </a:r>
            <a:r>
              <a:rPr lang="fr-FR" sz="2800" dirty="0" err="1" smtClean="0">
                <a:cs typeface="Arial"/>
              </a:rPr>
              <a:t>compared</a:t>
            </a:r>
            <a:r>
              <a:rPr lang="fr-FR" sz="2800" dirty="0" smtClean="0">
                <a:cs typeface="Arial"/>
              </a:rPr>
              <a:t> to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,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K</a:t>
            </a:r>
            <a:r>
              <a:rPr lang="fr-FR" sz="2800" dirty="0" smtClean="0">
                <a:cs typeface="Arial"/>
              </a:rPr>
              <a:t>, </a:t>
            </a:r>
            <a:r>
              <a:rPr lang="fr-FR" sz="2800" dirty="0" err="1" smtClean="0">
                <a:cs typeface="Arial"/>
              </a:rPr>
              <a:t>then</a:t>
            </a:r>
            <a:r>
              <a:rPr lang="fr-FR" sz="2800" dirty="0" smtClean="0">
                <a:cs typeface="Arial"/>
              </a:rPr>
              <a:t> </a:t>
            </a:r>
            <a:r>
              <a:rPr lang="fr-FR" sz="2800" dirty="0" err="1" smtClean="0">
                <a:cs typeface="Arial"/>
              </a:rPr>
              <a:t>labor</a:t>
            </a:r>
            <a:r>
              <a:rPr lang="fr-FR" sz="2800" dirty="0" smtClean="0">
                <a:cs typeface="Arial"/>
              </a:rPr>
              <a:t> taxes </a:t>
            </a:r>
            <a:r>
              <a:rPr lang="fr-FR" sz="2800" dirty="0" err="1" smtClean="0">
                <a:cs typeface="Arial"/>
              </a:rPr>
              <a:t>shifted</a:t>
            </a:r>
            <a:r>
              <a:rPr lang="fr-FR" sz="2800" dirty="0" smtClean="0">
                <a:cs typeface="Arial"/>
              </a:rPr>
              <a:t> to K </a:t>
            </a:r>
          </a:p>
          <a:p>
            <a:pPr>
              <a:buFontTx/>
              <a:buChar char="-"/>
            </a:pPr>
            <a:r>
              <a:rPr lang="fr-FR" sz="2800" dirty="0" smtClean="0">
                <a:cs typeface="Arial"/>
              </a:rPr>
              <a:t>if 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K</a:t>
            </a:r>
            <a:r>
              <a:rPr lang="fr-FR" sz="2800" dirty="0" smtClean="0">
                <a:cs typeface="Arial"/>
              </a:rPr>
              <a:t> large as </a:t>
            </a:r>
            <a:r>
              <a:rPr lang="fr-FR" sz="2800" dirty="0" err="1" smtClean="0">
                <a:cs typeface="Arial"/>
              </a:rPr>
              <a:t>compared</a:t>
            </a:r>
            <a:r>
              <a:rPr lang="fr-FR" sz="2800" dirty="0" smtClean="0">
                <a:cs typeface="Arial"/>
              </a:rPr>
              <a:t> to </a:t>
            </a:r>
            <a:r>
              <a:rPr lang="el-GR" sz="2800" dirty="0" smtClean="0">
                <a:cs typeface="Arial"/>
              </a:rPr>
              <a:t>σ</a:t>
            </a:r>
            <a:r>
              <a:rPr lang="fr-FR" sz="2800" dirty="0" smtClean="0">
                <a:cs typeface="Arial"/>
              </a:rPr>
              <a:t>,</a:t>
            </a:r>
            <a:r>
              <a:rPr lang="fr-FR" sz="2800" dirty="0" err="1" smtClean="0">
                <a:cs typeface="Arial"/>
              </a:rPr>
              <a:t>e</a:t>
            </a:r>
            <a:r>
              <a:rPr lang="fr-FR" sz="2800" baseline="-25000" dirty="0" err="1" smtClean="0">
                <a:cs typeface="Arial"/>
              </a:rPr>
              <a:t>L</a:t>
            </a:r>
            <a:r>
              <a:rPr lang="fr-FR" sz="2800" dirty="0" smtClean="0">
                <a:cs typeface="Arial"/>
              </a:rPr>
              <a:t>, </a:t>
            </a:r>
            <a:r>
              <a:rPr lang="fr-FR" sz="2800" dirty="0" err="1" smtClean="0">
                <a:cs typeface="Arial"/>
              </a:rPr>
              <a:t>then</a:t>
            </a:r>
            <a:r>
              <a:rPr lang="fr-FR" sz="2800" dirty="0" smtClean="0">
                <a:cs typeface="Arial"/>
              </a:rPr>
              <a:t> capital taxes </a:t>
            </a:r>
            <a:r>
              <a:rPr lang="fr-FR" sz="2800" dirty="0" err="1" smtClean="0">
                <a:cs typeface="Arial"/>
              </a:rPr>
              <a:t>shifted</a:t>
            </a:r>
            <a:r>
              <a:rPr lang="fr-FR" sz="2800" dirty="0" smtClean="0">
                <a:cs typeface="Arial"/>
              </a:rPr>
              <a:t> to L</a:t>
            </a:r>
            <a:endParaRPr lang="fr-FR" sz="28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63272" cy="648072"/>
          </a:xfrm>
        </p:spPr>
        <p:txBody>
          <a:bodyPr>
            <a:noAutofit/>
          </a:bodyPr>
          <a:lstStyle/>
          <a:p>
            <a:r>
              <a:rPr lang="fr-FR" sz="3200" dirty="0" err="1" smtClean="0"/>
              <a:t>What</a:t>
            </a:r>
            <a:r>
              <a:rPr lang="fr-FR" sz="3200" dirty="0" smtClean="0"/>
              <a:t> do </a:t>
            </a:r>
            <a:r>
              <a:rPr lang="fr-FR" sz="3200" dirty="0" err="1" smtClean="0"/>
              <a:t>we</a:t>
            </a:r>
            <a:r>
              <a:rPr lang="fr-FR" sz="3200" dirty="0" smtClean="0"/>
              <a:t> know </a:t>
            </a:r>
            <a:r>
              <a:rPr lang="fr-FR" sz="3200" dirty="0" smtClean="0">
                <a:latin typeface="+mn-lt"/>
              </a:rPr>
              <a:t>about </a:t>
            </a:r>
            <a:r>
              <a:rPr lang="el-GR" sz="3200" dirty="0" smtClean="0">
                <a:latin typeface="+mn-lt"/>
                <a:cs typeface="Arial"/>
              </a:rPr>
              <a:t>σ</a:t>
            </a:r>
            <a:r>
              <a:rPr lang="fr-FR" sz="3200" dirty="0" smtClean="0">
                <a:latin typeface="+mn-lt"/>
                <a:cs typeface="Arial"/>
              </a:rPr>
              <a:t>, </a:t>
            </a:r>
            <a:r>
              <a:rPr lang="fr-FR" sz="3200" dirty="0" err="1" smtClean="0">
                <a:latin typeface="+mn-lt"/>
                <a:cs typeface="Arial"/>
              </a:rPr>
              <a:t>e</a:t>
            </a:r>
            <a:r>
              <a:rPr lang="fr-FR" sz="3200" baseline="-25000" dirty="0" err="1" smtClean="0">
                <a:latin typeface="+mn-lt"/>
                <a:cs typeface="Arial"/>
              </a:rPr>
              <a:t>L</a:t>
            </a:r>
            <a:r>
              <a:rPr lang="fr-FR" sz="3200" dirty="0" smtClean="0">
                <a:latin typeface="+mn-lt"/>
                <a:cs typeface="Arial"/>
              </a:rPr>
              <a:t>, </a:t>
            </a:r>
            <a:r>
              <a:rPr lang="fr-FR" sz="3200" dirty="0" err="1" smtClean="0">
                <a:latin typeface="+mn-lt"/>
                <a:cs typeface="Arial"/>
              </a:rPr>
              <a:t>e</a:t>
            </a:r>
            <a:r>
              <a:rPr lang="fr-FR" sz="3200" baseline="-25000" dirty="0" err="1" smtClean="0">
                <a:latin typeface="+mn-lt"/>
                <a:cs typeface="Arial"/>
              </a:rPr>
              <a:t>K</a:t>
            </a:r>
            <a:r>
              <a:rPr lang="fr-FR" sz="3200" dirty="0" smtClean="0">
                <a:latin typeface="+mn-lt"/>
                <a:cs typeface="Arial"/>
              </a:rPr>
              <a:t> ?</a:t>
            </a:r>
            <a:r>
              <a:rPr lang="fr-FR" sz="3200" baseline="-25000" dirty="0" smtClean="0">
                <a:latin typeface="+mn-lt"/>
                <a:cs typeface="Arial"/>
              </a:rPr>
              <a:t> </a:t>
            </a:r>
            <a:endParaRPr lang="fr-FR" sz="32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 lnSpcReduction="10000"/>
          </a:bodyPr>
          <a:lstStyle/>
          <a:p>
            <a:r>
              <a:rPr lang="fr-FR" sz="2600" dirty="0" smtClean="0"/>
              <a:t>Labor </a:t>
            </a:r>
            <a:r>
              <a:rPr lang="fr-FR" sz="2600" dirty="0" err="1" smtClean="0"/>
              <a:t>shares</a:t>
            </a:r>
            <a:r>
              <a:rPr lang="fr-FR" sz="2600" dirty="0" smtClean="0"/>
              <a:t> 1-</a:t>
            </a:r>
            <a:r>
              <a:rPr lang="el-GR" sz="2600" dirty="0" smtClean="0"/>
              <a:t>α</a:t>
            </a:r>
            <a:r>
              <a:rPr lang="fr-FR" sz="2600" dirty="0" smtClean="0"/>
              <a:t> </a:t>
            </a:r>
            <a:r>
              <a:rPr lang="fr-FR" sz="2600" dirty="0" err="1" smtClean="0"/>
              <a:t>seem</a:t>
            </a:r>
            <a:r>
              <a:rPr lang="fr-FR" sz="2600" dirty="0" smtClean="0"/>
              <a:t> to </a:t>
            </a:r>
            <a:r>
              <a:rPr lang="fr-FR" sz="2600" dirty="0" err="1" smtClean="0"/>
              <a:t>be</a:t>
            </a:r>
            <a:r>
              <a:rPr lang="fr-FR" sz="2600" dirty="0" smtClean="0"/>
              <a:t> </a:t>
            </a:r>
            <a:r>
              <a:rPr lang="fr-FR" sz="2600" dirty="0" err="1" smtClean="0"/>
              <a:t>relatively</a:t>
            </a:r>
            <a:r>
              <a:rPr lang="fr-FR" sz="2600" dirty="0" smtClean="0"/>
              <a:t> close </a:t>
            </a:r>
            <a:r>
              <a:rPr lang="fr-FR" sz="2600" dirty="0" err="1" smtClean="0"/>
              <a:t>across</a:t>
            </a:r>
            <a:r>
              <a:rPr lang="fr-FR" sz="2600" dirty="0" smtClean="0"/>
              <a:t> countries </a:t>
            </a:r>
            <a:r>
              <a:rPr lang="fr-FR" sz="2600" dirty="0" err="1" smtClean="0"/>
              <a:t>with</a:t>
            </a:r>
            <a:r>
              <a:rPr lang="fr-FR" sz="2600" dirty="0" smtClean="0"/>
              <a:t> </a:t>
            </a:r>
            <a:r>
              <a:rPr lang="fr-FR" sz="2600" dirty="0" err="1" smtClean="0"/>
              <a:t>different</a:t>
            </a:r>
            <a:r>
              <a:rPr lang="fr-FR" sz="2600" dirty="0" smtClean="0"/>
              <a:t> </a:t>
            </a:r>
            <a:r>
              <a:rPr lang="fr-FR" sz="2600" dirty="0" err="1" smtClean="0"/>
              <a:t>tax</a:t>
            </a:r>
            <a:r>
              <a:rPr lang="fr-FR" sz="2600" dirty="0" smtClean="0"/>
              <a:t> </a:t>
            </a:r>
            <a:r>
              <a:rPr lang="fr-FR" sz="2600" dirty="0" err="1" smtClean="0"/>
              <a:t>systems</a:t>
            </a:r>
            <a:r>
              <a:rPr lang="fr-FR" sz="2600" dirty="0" smtClean="0"/>
              <a:t>, </a:t>
            </a:r>
            <a:r>
              <a:rPr lang="fr-FR" sz="2600" dirty="0" err="1" smtClean="0"/>
              <a:t>e.g</a:t>
            </a:r>
            <a:r>
              <a:rPr lang="fr-FR" sz="2600" dirty="0" smtClean="0"/>
              <a:t>. </a:t>
            </a:r>
            <a:r>
              <a:rPr lang="fr-FR" sz="2600" dirty="0" err="1" smtClean="0"/>
              <a:t>labor</a:t>
            </a:r>
            <a:r>
              <a:rPr lang="fr-FR" sz="2600" dirty="0" smtClean="0"/>
              <a:t> </a:t>
            </a:r>
            <a:r>
              <a:rPr lang="fr-FR" sz="2600" dirty="0" err="1" smtClean="0"/>
              <a:t>share</a:t>
            </a:r>
            <a:r>
              <a:rPr lang="fr-FR" sz="2600" dirty="0" smtClean="0"/>
              <a:t> are not </a:t>
            </a:r>
            <a:r>
              <a:rPr lang="fr-FR" sz="2600" dirty="0" err="1" smtClean="0"/>
              <a:t>larger</a:t>
            </a:r>
            <a:r>
              <a:rPr lang="fr-FR" sz="2600" dirty="0" smtClean="0"/>
              <a:t> in countries </a:t>
            </a:r>
            <a:r>
              <a:rPr lang="fr-FR" sz="2600" dirty="0" err="1" smtClean="0"/>
              <a:t>with</a:t>
            </a:r>
            <a:r>
              <a:rPr lang="fr-FR" sz="2600" dirty="0" smtClean="0"/>
              <a:t> large social contributions → </a:t>
            </a:r>
            <a:r>
              <a:rPr lang="fr-FR" sz="2600" dirty="0" err="1" smtClean="0"/>
              <a:t>labor</a:t>
            </a:r>
            <a:r>
              <a:rPr lang="fr-FR" sz="2600" dirty="0" smtClean="0"/>
              <a:t> taxes </a:t>
            </a:r>
            <a:r>
              <a:rPr lang="fr-FR" sz="2600" dirty="0" err="1" smtClean="0"/>
              <a:t>seem</a:t>
            </a:r>
            <a:r>
              <a:rPr lang="fr-FR" sz="2600" dirty="0" smtClean="0"/>
              <a:t> to </a:t>
            </a:r>
            <a:r>
              <a:rPr lang="fr-FR" sz="2600" dirty="0" err="1" smtClean="0"/>
              <a:t>be</a:t>
            </a:r>
            <a:r>
              <a:rPr lang="fr-FR" sz="2600" dirty="0" smtClean="0"/>
              <a:t> </a:t>
            </a:r>
            <a:r>
              <a:rPr lang="fr-FR" sz="2600" dirty="0" err="1" smtClean="0"/>
              <a:t>paid</a:t>
            </a:r>
            <a:r>
              <a:rPr lang="fr-FR" sz="2600" dirty="0" smtClean="0"/>
              <a:t> by </a:t>
            </a:r>
            <a:r>
              <a:rPr lang="fr-FR" sz="2600" dirty="0" err="1" smtClean="0"/>
              <a:t>labor</a:t>
            </a:r>
            <a:r>
              <a:rPr lang="fr-FR" sz="2600" dirty="0" smtClean="0"/>
              <a:t>; </a:t>
            </a:r>
            <a:r>
              <a:rPr lang="fr-FR" sz="2600" dirty="0" err="1" smtClean="0"/>
              <a:t>this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consistent </a:t>
            </a:r>
            <a:r>
              <a:rPr lang="fr-FR" sz="2600" dirty="0" err="1" smtClean="0"/>
              <a:t>with</a:t>
            </a:r>
            <a:r>
              <a:rPr lang="fr-FR" sz="2600" dirty="0" smtClean="0"/>
              <a:t> </a:t>
            </a:r>
            <a:r>
              <a:rPr lang="fr-FR" sz="2600" dirty="0" err="1" smtClean="0">
                <a:cs typeface="Arial"/>
              </a:rPr>
              <a:t>e</a:t>
            </a:r>
            <a:r>
              <a:rPr lang="fr-FR" sz="2600" baseline="-25000" dirty="0" err="1" smtClean="0">
                <a:cs typeface="Arial"/>
              </a:rPr>
              <a:t>L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relatively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small</a:t>
            </a:r>
            <a:endParaRPr lang="fr-FR" sz="2600" dirty="0" smtClean="0">
              <a:cs typeface="Arial"/>
            </a:endParaRPr>
          </a:p>
          <a:p>
            <a:r>
              <a:rPr lang="fr-FR" sz="2600" dirty="0" err="1" smtClean="0">
                <a:cs typeface="Arial"/>
              </a:rPr>
              <a:t>Same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reasonning</a:t>
            </a:r>
            <a:r>
              <a:rPr lang="fr-FR" sz="2600" dirty="0" smtClean="0">
                <a:cs typeface="Arial"/>
              </a:rPr>
              <a:t> for capital </a:t>
            </a:r>
            <a:r>
              <a:rPr lang="fr-FR" sz="2600" dirty="0" err="1" smtClean="0">
                <a:cs typeface="Arial"/>
              </a:rPr>
              <a:t>shares</a:t>
            </a:r>
            <a:r>
              <a:rPr lang="fr-FR" sz="2600" dirty="0" smtClean="0">
                <a:cs typeface="Arial"/>
              </a:rPr>
              <a:t> </a:t>
            </a:r>
            <a:r>
              <a:rPr lang="el-GR" sz="2600" dirty="0" smtClean="0"/>
              <a:t>α</a:t>
            </a:r>
            <a:r>
              <a:rPr lang="fr-FR" sz="2600" dirty="0" smtClean="0"/>
              <a:t>: changes in </a:t>
            </a:r>
            <a:r>
              <a:rPr lang="fr-FR" sz="2600" dirty="0" err="1" smtClean="0"/>
              <a:t>corporate</a:t>
            </a:r>
            <a:r>
              <a:rPr lang="fr-FR" sz="2600" dirty="0" smtClean="0"/>
              <a:t> </a:t>
            </a:r>
            <a:r>
              <a:rPr lang="fr-FR" sz="2600" dirty="0" err="1" smtClean="0"/>
              <a:t>tax</a:t>
            </a:r>
            <a:r>
              <a:rPr lang="fr-FR" sz="2600" dirty="0" smtClean="0"/>
              <a:t> rates do not </a:t>
            </a:r>
            <a:r>
              <a:rPr lang="fr-FR" sz="2600" dirty="0" err="1" smtClean="0"/>
              <a:t>seem</a:t>
            </a:r>
            <a:r>
              <a:rPr lang="fr-FR" sz="2600" dirty="0" smtClean="0"/>
              <a:t> to </a:t>
            </a:r>
            <a:r>
              <a:rPr lang="fr-FR" sz="2600" dirty="0" err="1" smtClean="0"/>
              <a:t>lead</a:t>
            </a:r>
            <a:r>
              <a:rPr lang="fr-FR" sz="2600" dirty="0" smtClean="0"/>
              <a:t> to changes in capital </a:t>
            </a:r>
            <a:r>
              <a:rPr lang="fr-FR" sz="2600" dirty="0" err="1" smtClean="0"/>
              <a:t>shares</a:t>
            </a:r>
            <a:endParaRPr lang="fr-FR" sz="2600" dirty="0" smtClean="0"/>
          </a:p>
          <a:p>
            <a:r>
              <a:rPr lang="el-GR" sz="2600" dirty="0" smtClean="0"/>
              <a:t>β</a:t>
            </a:r>
            <a:r>
              <a:rPr lang="fr-FR" sz="2600" dirty="0" smtClean="0"/>
              <a:t>=K/Y </a:t>
            </a:r>
            <a:r>
              <a:rPr lang="fr-FR" sz="2600" dirty="0" err="1" smtClean="0"/>
              <a:t>is</a:t>
            </a:r>
            <a:r>
              <a:rPr lang="fr-FR" sz="2600" dirty="0" smtClean="0"/>
              <a:t> </a:t>
            </a:r>
            <a:r>
              <a:rPr lang="fr-FR" sz="2600" dirty="0" err="1" smtClean="0"/>
              <a:t>almost</a:t>
            </a:r>
            <a:r>
              <a:rPr lang="fr-FR" sz="2600" dirty="0" smtClean="0"/>
              <a:t> as large in </a:t>
            </a:r>
            <a:r>
              <a:rPr lang="fr-FR" sz="2600" dirty="0" err="1" smtClean="0"/>
              <a:t>late</a:t>
            </a:r>
            <a:r>
              <a:rPr lang="fr-FR" sz="2600" dirty="0" smtClean="0"/>
              <a:t> 20c-</a:t>
            </a:r>
            <a:r>
              <a:rPr lang="fr-FR" sz="2600" dirty="0" err="1" smtClean="0"/>
              <a:t>early</a:t>
            </a:r>
            <a:r>
              <a:rPr lang="fr-FR" sz="2600" dirty="0" smtClean="0"/>
              <a:t> 21c as in 19c-</a:t>
            </a:r>
            <a:r>
              <a:rPr lang="fr-FR" sz="2600" dirty="0" err="1" smtClean="0"/>
              <a:t>early</a:t>
            </a:r>
            <a:r>
              <a:rPr lang="fr-FR" sz="2600" dirty="0" smtClean="0"/>
              <a:t> 20c, </a:t>
            </a:r>
            <a:r>
              <a:rPr lang="fr-FR" sz="2600" dirty="0" err="1" smtClean="0"/>
              <a:t>despite</a:t>
            </a:r>
            <a:r>
              <a:rPr lang="fr-FR" sz="2600" dirty="0" smtClean="0"/>
              <a:t> </a:t>
            </a:r>
            <a:r>
              <a:rPr lang="fr-FR" sz="2600" dirty="0" err="1" smtClean="0"/>
              <a:t>much</a:t>
            </a:r>
            <a:r>
              <a:rPr lang="fr-FR" sz="2600" dirty="0" smtClean="0"/>
              <a:t> </a:t>
            </a:r>
            <a:r>
              <a:rPr lang="fr-FR" sz="2600" dirty="0" err="1" smtClean="0"/>
              <a:t>larger</a:t>
            </a:r>
            <a:r>
              <a:rPr lang="fr-FR" sz="2600" dirty="0" smtClean="0"/>
              <a:t> </a:t>
            </a:r>
            <a:r>
              <a:rPr lang="fr-FR" sz="2600" dirty="0" err="1" smtClean="0"/>
              <a:t>tax</a:t>
            </a:r>
            <a:r>
              <a:rPr lang="fr-FR" sz="2600" dirty="0" smtClean="0"/>
              <a:t> </a:t>
            </a:r>
            <a:r>
              <a:rPr lang="fr-FR" sz="2600" dirty="0" err="1" smtClean="0"/>
              <a:t>levels</a:t>
            </a:r>
            <a:r>
              <a:rPr lang="fr-FR" sz="2600" dirty="0" smtClean="0"/>
              <a:t> (</a:t>
            </a:r>
            <a:r>
              <a:rPr lang="fr-FR" sz="2600" dirty="0" err="1" smtClean="0"/>
              <a:t>see</a:t>
            </a:r>
            <a:r>
              <a:rPr lang="fr-FR" sz="2600" dirty="0" smtClean="0"/>
              <a:t> graphs </a:t>
            </a:r>
            <a:r>
              <a:rPr lang="fr-FR" sz="2800" dirty="0" smtClean="0">
                <a:cs typeface="Arial"/>
                <a:hlinkClick r:id="rId2"/>
              </a:rPr>
              <a:t>1</a:t>
            </a:r>
            <a:r>
              <a:rPr lang="fr-FR" sz="2800" dirty="0" smtClean="0">
                <a:cs typeface="Arial"/>
              </a:rPr>
              <a:t>, </a:t>
            </a:r>
            <a:r>
              <a:rPr lang="fr-FR" sz="2800" dirty="0" smtClean="0">
                <a:cs typeface="Arial"/>
                <a:hlinkClick r:id="rId3"/>
              </a:rPr>
              <a:t>2</a:t>
            </a:r>
            <a:r>
              <a:rPr lang="fr-FR" sz="2800" dirty="0" smtClean="0">
                <a:cs typeface="Arial"/>
              </a:rPr>
              <a:t>, </a:t>
            </a:r>
            <a:r>
              <a:rPr lang="fr-FR" sz="2800" dirty="0" smtClean="0">
                <a:cs typeface="Arial"/>
                <a:hlinkClick r:id="rId4"/>
              </a:rPr>
              <a:t>3</a:t>
            </a:r>
            <a:r>
              <a:rPr lang="fr-FR" sz="2800" dirty="0" smtClean="0">
                <a:cs typeface="Arial"/>
              </a:rPr>
              <a:t>) </a:t>
            </a:r>
            <a:r>
              <a:rPr lang="fr-FR" sz="2600" dirty="0" smtClean="0"/>
              <a:t>           → </a:t>
            </a:r>
            <a:r>
              <a:rPr lang="fr-FR" sz="2600" dirty="0" err="1" smtClean="0"/>
              <a:t>this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</a:t>
            </a:r>
            <a:r>
              <a:rPr lang="fr-FR" sz="2600" dirty="0" err="1" smtClean="0"/>
              <a:t>again</a:t>
            </a:r>
            <a:r>
              <a:rPr lang="fr-FR" sz="2600" dirty="0" smtClean="0"/>
              <a:t> consistent </a:t>
            </a:r>
            <a:r>
              <a:rPr lang="fr-FR" sz="2600" dirty="0" err="1" smtClean="0"/>
              <a:t>with</a:t>
            </a:r>
            <a:r>
              <a:rPr lang="fr-FR" sz="2600" dirty="0" smtClean="0"/>
              <a:t> </a:t>
            </a:r>
            <a:r>
              <a:rPr lang="fr-FR" sz="2600" dirty="0" err="1" smtClean="0">
                <a:cs typeface="Arial"/>
              </a:rPr>
              <a:t>e</a:t>
            </a:r>
            <a:r>
              <a:rPr lang="fr-FR" sz="2600" baseline="-25000" dirty="0" err="1" smtClean="0">
                <a:cs typeface="Arial"/>
              </a:rPr>
              <a:t>K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relatively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small</a:t>
            </a:r>
            <a:endParaRPr lang="fr-FR" sz="2600" dirty="0" smtClean="0">
              <a:cs typeface="Arial"/>
            </a:endParaRPr>
          </a:p>
          <a:p>
            <a:r>
              <a:rPr lang="fr-FR" sz="2600" dirty="0" err="1" smtClean="0">
                <a:cs typeface="Arial"/>
              </a:rPr>
              <a:t>Historical</a:t>
            </a:r>
            <a:r>
              <a:rPr lang="fr-FR" sz="2600" dirty="0" smtClean="0">
                <a:cs typeface="Arial"/>
              </a:rPr>
              <a:t> variations in capital </a:t>
            </a:r>
            <a:r>
              <a:rPr lang="fr-FR" sz="2600" dirty="0" err="1" smtClean="0">
                <a:cs typeface="Arial"/>
              </a:rPr>
              <a:t>shares</a:t>
            </a:r>
            <a:r>
              <a:rPr lang="fr-FR" sz="2600" dirty="0" smtClean="0">
                <a:cs typeface="Arial"/>
              </a:rPr>
              <a:t> </a:t>
            </a:r>
            <a:r>
              <a:rPr lang="el-GR" sz="2600" dirty="0" smtClean="0"/>
              <a:t>α</a:t>
            </a:r>
            <a:r>
              <a:rPr lang="fr-FR" sz="2600" dirty="0" smtClean="0"/>
              <a:t> = r </a:t>
            </a:r>
            <a:r>
              <a:rPr lang="el-GR" sz="2600" dirty="0" smtClean="0"/>
              <a:t>β</a:t>
            </a:r>
            <a:r>
              <a:rPr lang="fr-FR" sz="2600" dirty="0" smtClean="0"/>
              <a:t> tend to go in the </a:t>
            </a:r>
            <a:r>
              <a:rPr lang="fr-FR" sz="2600" dirty="0" err="1" smtClean="0"/>
              <a:t>same</a:t>
            </a:r>
            <a:r>
              <a:rPr lang="fr-FR" sz="2600" dirty="0" smtClean="0"/>
              <a:t> direction as variations in </a:t>
            </a:r>
            <a:r>
              <a:rPr lang="el-GR" sz="2600" dirty="0" smtClean="0"/>
              <a:t>β</a:t>
            </a:r>
            <a:r>
              <a:rPr lang="fr-FR" sz="2600" dirty="0" smtClean="0"/>
              <a:t> (</a:t>
            </a:r>
            <a:r>
              <a:rPr lang="fr-FR" sz="2600" dirty="0" err="1" smtClean="0"/>
              <a:t>see</a:t>
            </a:r>
            <a:r>
              <a:rPr lang="fr-FR" sz="2600" dirty="0" smtClean="0"/>
              <a:t> graphs </a:t>
            </a:r>
            <a:r>
              <a:rPr lang="fr-FR" sz="2600" dirty="0" smtClean="0">
                <a:hlinkClick r:id="rId5"/>
              </a:rPr>
              <a:t>1</a:t>
            </a:r>
            <a:r>
              <a:rPr lang="fr-FR" sz="2600" dirty="0" smtClean="0"/>
              <a:t>, </a:t>
            </a:r>
            <a:r>
              <a:rPr lang="fr-FR" sz="2600" dirty="0" smtClean="0">
                <a:hlinkClick r:id="rId6"/>
              </a:rPr>
              <a:t>2</a:t>
            </a:r>
            <a:r>
              <a:rPr lang="fr-FR" sz="2600" dirty="0" smtClean="0"/>
              <a:t>) </a:t>
            </a:r>
          </a:p>
          <a:p>
            <a:pPr>
              <a:buNone/>
            </a:pPr>
            <a:r>
              <a:rPr lang="fr-FR" sz="2600" dirty="0" smtClean="0"/>
              <a:t>     → </a:t>
            </a:r>
            <a:r>
              <a:rPr lang="fr-FR" sz="2600" dirty="0" err="1" smtClean="0"/>
              <a:t>this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consistent </a:t>
            </a:r>
            <a:r>
              <a:rPr lang="fr-FR" sz="2600" dirty="0" err="1" smtClean="0"/>
              <a:t>with</a:t>
            </a:r>
            <a:r>
              <a:rPr lang="fr-FR" sz="2600" dirty="0" smtClean="0"/>
              <a:t> </a:t>
            </a:r>
            <a:r>
              <a:rPr lang="el-GR" sz="2600" dirty="0" smtClean="0">
                <a:cs typeface="Arial"/>
              </a:rPr>
              <a:t>σ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somewhat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larger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than</a:t>
            </a:r>
            <a:r>
              <a:rPr lang="fr-FR" sz="2600" dirty="0" smtClean="0">
                <a:cs typeface="Arial"/>
              </a:rPr>
              <a:t> 1</a:t>
            </a:r>
          </a:p>
          <a:p>
            <a:r>
              <a:rPr lang="fr-FR" sz="2600" dirty="0" smtClean="0">
                <a:cs typeface="Arial"/>
              </a:rPr>
              <a:t>If </a:t>
            </a:r>
            <a:r>
              <a:rPr lang="el-GR" sz="2600" dirty="0" smtClean="0">
                <a:cs typeface="Arial"/>
              </a:rPr>
              <a:t>σ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is</a:t>
            </a:r>
            <a:r>
              <a:rPr lang="fr-FR" sz="2600" dirty="0" smtClean="0">
                <a:cs typeface="Arial"/>
              </a:rPr>
              <a:t> large as </a:t>
            </a:r>
            <a:r>
              <a:rPr lang="fr-FR" sz="2600" dirty="0" err="1" smtClean="0">
                <a:cs typeface="Arial"/>
              </a:rPr>
              <a:t>compared</a:t>
            </a:r>
            <a:r>
              <a:rPr lang="fr-FR" sz="2600" dirty="0" smtClean="0">
                <a:cs typeface="Arial"/>
              </a:rPr>
              <a:t> to </a:t>
            </a:r>
            <a:r>
              <a:rPr lang="fr-FR" sz="2600" dirty="0" err="1" smtClean="0">
                <a:cs typeface="Arial"/>
              </a:rPr>
              <a:t>e</a:t>
            </a:r>
            <a:r>
              <a:rPr lang="fr-FR" sz="2600" baseline="-25000" dirty="0" err="1" smtClean="0">
                <a:cs typeface="Arial"/>
              </a:rPr>
              <a:t>L</a:t>
            </a:r>
            <a:r>
              <a:rPr lang="fr-FR" sz="2600" dirty="0" smtClean="0">
                <a:cs typeface="Arial"/>
              </a:rPr>
              <a:t>, </a:t>
            </a:r>
            <a:r>
              <a:rPr lang="fr-FR" sz="2600" dirty="0" err="1" smtClean="0">
                <a:cs typeface="Arial"/>
              </a:rPr>
              <a:t>e</a:t>
            </a:r>
            <a:r>
              <a:rPr lang="fr-FR" sz="2600" baseline="-25000" dirty="0" err="1" smtClean="0">
                <a:cs typeface="Arial"/>
              </a:rPr>
              <a:t>K</a:t>
            </a:r>
            <a:r>
              <a:rPr lang="fr-FR" sz="2600" dirty="0" smtClean="0">
                <a:cs typeface="Arial"/>
              </a:rPr>
              <a:t>, </a:t>
            </a:r>
            <a:r>
              <a:rPr lang="fr-FR" sz="2600" dirty="0" err="1" smtClean="0">
                <a:cs typeface="Arial"/>
              </a:rPr>
              <a:t>then</a:t>
            </a:r>
            <a:r>
              <a:rPr lang="fr-FR" sz="2600" dirty="0" smtClean="0">
                <a:cs typeface="Arial"/>
              </a:rPr>
              <a:t> the standard macro </a:t>
            </a:r>
            <a:r>
              <a:rPr lang="fr-FR" sz="2600" dirty="0" err="1" smtClean="0">
                <a:cs typeface="Arial"/>
              </a:rPr>
              <a:t>assumptions</a:t>
            </a:r>
            <a:r>
              <a:rPr lang="fr-FR" sz="2600" dirty="0" smtClean="0">
                <a:cs typeface="Arial"/>
              </a:rPr>
              <a:t> about </a:t>
            </a:r>
            <a:r>
              <a:rPr lang="fr-FR" sz="2600" dirty="0" err="1" smtClean="0">
                <a:cs typeface="Arial"/>
              </a:rPr>
              <a:t>tax</a:t>
            </a:r>
            <a:r>
              <a:rPr lang="fr-FR" sz="2600" dirty="0" smtClean="0">
                <a:cs typeface="Arial"/>
              </a:rPr>
              <a:t> incidence are </a:t>
            </a:r>
            <a:r>
              <a:rPr lang="fr-FR" sz="2600" dirty="0" err="1" smtClean="0">
                <a:cs typeface="Arial"/>
              </a:rPr>
              <a:t>justified</a:t>
            </a:r>
            <a:endParaRPr lang="fr-FR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264696"/>
          </a:xfrm>
        </p:spPr>
        <p:txBody>
          <a:bodyPr>
            <a:normAutofit/>
          </a:bodyPr>
          <a:lstStyle/>
          <a:p>
            <a:r>
              <a:rPr lang="fr-FR" sz="2600" dirty="0" smtClean="0">
                <a:cs typeface="Arial"/>
              </a:rPr>
              <a:t>But </a:t>
            </a:r>
            <a:r>
              <a:rPr lang="fr-FR" sz="2600" dirty="0" err="1" smtClean="0">
                <a:cs typeface="Arial"/>
              </a:rPr>
              <a:t>these</a:t>
            </a:r>
            <a:r>
              <a:rPr lang="fr-FR" sz="2600" dirty="0" smtClean="0">
                <a:cs typeface="Arial"/>
              </a:rPr>
              <a:t> conclusions are </a:t>
            </a:r>
            <a:r>
              <a:rPr lang="fr-FR" sz="2600" dirty="0" err="1" smtClean="0">
                <a:cs typeface="Arial"/>
              </a:rPr>
              <a:t>relatively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uncertain</a:t>
            </a:r>
            <a:r>
              <a:rPr lang="fr-FR" sz="2600" dirty="0" smtClean="0">
                <a:cs typeface="Arial"/>
              </a:rPr>
              <a:t>: </a:t>
            </a:r>
            <a:r>
              <a:rPr lang="fr-FR" sz="2600" dirty="0" err="1" smtClean="0">
                <a:cs typeface="Arial"/>
              </a:rPr>
              <a:t>it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is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difficult</a:t>
            </a:r>
            <a:r>
              <a:rPr lang="fr-FR" sz="2600" dirty="0" smtClean="0">
                <a:cs typeface="Arial"/>
              </a:rPr>
              <a:t> to </a:t>
            </a:r>
            <a:r>
              <a:rPr lang="fr-FR" sz="2600" dirty="0" err="1" smtClean="0">
                <a:cs typeface="Arial"/>
              </a:rPr>
              <a:t>estimate</a:t>
            </a:r>
            <a:r>
              <a:rPr lang="fr-FR" sz="2600" dirty="0" smtClean="0">
                <a:cs typeface="Arial"/>
              </a:rPr>
              <a:t> macro </a:t>
            </a:r>
            <a:r>
              <a:rPr lang="fr-FR" sz="2600" dirty="0" err="1" smtClean="0">
                <a:cs typeface="Arial"/>
              </a:rPr>
              <a:t>elasticities</a:t>
            </a:r>
            <a:r>
              <a:rPr lang="fr-FR" sz="2600" dirty="0" smtClean="0">
                <a:cs typeface="Arial"/>
              </a:rPr>
              <a:t> </a:t>
            </a:r>
          </a:p>
          <a:p>
            <a:r>
              <a:rPr lang="fr-FR" sz="2600" dirty="0" err="1" smtClean="0">
                <a:cs typeface="Arial"/>
              </a:rPr>
              <a:t>Also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they</a:t>
            </a:r>
            <a:r>
              <a:rPr lang="fr-FR" sz="2600" dirty="0" smtClean="0">
                <a:cs typeface="Arial"/>
              </a:rPr>
              <a:t> are </a:t>
            </a:r>
            <a:r>
              <a:rPr lang="fr-FR" sz="2600" dirty="0" err="1" smtClean="0">
                <a:cs typeface="Arial"/>
              </a:rPr>
              <a:t>subject</a:t>
            </a:r>
            <a:r>
              <a:rPr lang="fr-FR" sz="2600" dirty="0" smtClean="0">
                <a:cs typeface="Arial"/>
              </a:rPr>
              <a:t> to change. </a:t>
            </a:r>
            <a:r>
              <a:rPr lang="fr-FR" sz="2600" dirty="0" err="1" smtClean="0">
                <a:cs typeface="Arial"/>
              </a:rPr>
              <a:t>E.g</a:t>
            </a:r>
            <a:r>
              <a:rPr lang="fr-FR" sz="2600" dirty="0" smtClean="0">
                <a:cs typeface="Arial"/>
              </a:rPr>
              <a:t>. </a:t>
            </a:r>
            <a:r>
              <a:rPr lang="fr-FR" sz="2600" dirty="0" err="1" smtClean="0">
                <a:cs typeface="Arial"/>
              </a:rPr>
              <a:t>it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is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quite</a:t>
            </a:r>
            <a:r>
              <a:rPr lang="fr-FR" sz="2600" dirty="0" smtClean="0">
                <a:cs typeface="Arial"/>
              </a:rPr>
              <a:t> possible </a:t>
            </a:r>
            <a:r>
              <a:rPr lang="fr-FR" sz="2600" dirty="0" err="1" smtClean="0">
                <a:cs typeface="Arial"/>
              </a:rPr>
              <a:t>that</a:t>
            </a:r>
            <a:r>
              <a:rPr lang="fr-FR" sz="2600" dirty="0" smtClean="0">
                <a:cs typeface="Arial"/>
              </a:rPr>
              <a:t> </a:t>
            </a:r>
            <a:r>
              <a:rPr lang="el-GR" sz="2600" dirty="0" smtClean="0">
                <a:cs typeface="Arial"/>
              </a:rPr>
              <a:t>σ</a:t>
            </a:r>
            <a:r>
              <a:rPr lang="fr-FR" sz="2600" dirty="0" smtClean="0">
                <a:cs typeface="Arial"/>
              </a:rPr>
              <a:t> tends to </a:t>
            </a:r>
            <a:r>
              <a:rPr lang="fr-FR" sz="2600" dirty="0" err="1" smtClean="0">
                <a:cs typeface="Arial"/>
              </a:rPr>
              <a:t>rise</a:t>
            </a:r>
            <a:r>
              <a:rPr lang="fr-FR" sz="2600" dirty="0" smtClean="0">
                <a:cs typeface="Arial"/>
              </a:rPr>
              <a:t> over the </a:t>
            </a:r>
            <a:r>
              <a:rPr lang="fr-FR" sz="2600" dirty="0" err="1" smtClean="0">
                <a:cs typeface="Arial"/>
              </a:rPr>
              <a:t>development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process</a:t>
            </a:r>
            <a:r>
              <a:rPr lang="fr-FR" sz="2600" dirty="0" smtClean="0">
                <a:cs typeface="Arial"/>
              </a:rPr>
              <a:t>. I.e. </a:t>
            </a:r>
            <a:r>
              <a:rPr lang="el-GR" sz="2600" dirty="0" smtClean="0">
                <a:cs typeface="Arial"/>
              </a:rPr>
              <a:t>σ</a:t>
            </a:r>
            <a:r>
              <a:rPr lang="fr-FR" sz="2600" dirty="0" smtClean="0">
                <a:cs typeface="Arial"/>
              </a:rPr>
              <a:t>&lt;1 in rural </a:t>
            </a:r>
            <a:r>
              <a:rPr lang="fr-FR" sz="2600" dirty="0" err="1" smtClean="0">
                <a:cs typeface="Arial"/>
              </a:rPr>
              <a:t>societies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where</a:t>
            </a:r>
            <a:r>
              <a:rPr lang="fr-FR" sz="2600" dirty="0" smtClean="0">
                <a:cs typeface="Arial"/>
              </a:rPr>
              <a:t> capital </a:t>
            </a:r>
            <a:r>
              <a:rPr lang="fr-FR" sz="2600" dirty="0" err="1" smtClean="0">
                <a:cs typeface="Arial"/>
              </a:rPr>
              <a:t>is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mostly</a:t>
            </a:r>
            <a:r>
              <a:rPr lang="fr-FR" sz="2600" dirty="0" smtClean="0">
                <a:cs typeface="Arial"/>
              </a:rPr>
              <a:t> land (</a:t>
            </a:r>
            <a:r>
              <a:rPr lang="fr-FR" sz="2600" dirty="0" err="1" smtClean="0">
                <a:cs typeface="Arial"/>
              </a:rPr>
              <a:t>see</a:t>
            </a:r>
            <a:r>
              <a:rPr lang="fr-FR" sz="2600" dirty="0" smtClean="0">
                <a:cs typeface="Arial"/>
              </a:rPr>
              <a:t> Europe vs </a:t>
            </a:r>
            <a:r>
              <a:rPr lang="fr-FR" sz="2600" dirty="0" err="1" smtClean="0">
                <a:cs typeface="Arial"/>
              </a:rPr>
              <a:t>America</a:t>
            </a:r>
            <a:r>
              <a:rPr lang="fr-FR" sz="2600" dirty="0" smtClean="0">
                <a:cs typeface="Arial"/>
              </a:rPr>
              <a:t>: more land in volume in New world but </a:t>
            </a:r>
            <a:r>
              <a:rPr lang="fr-FR" sz="2600" dirty="0" err="1" smtClean="0">
                <a:cs typeface="Arial"/>
              </a:rPr>
              <a:t>less</a:t>
            </a:r>
            <a:r>
              <a:rPr lang="fr-FR" sz="2600" dirty="0" smtClean="0">
                <a:cs typeface="Arial"/>
              </a:rPr>
              <a:t> land in value; </a:t>
            </a:r>
            <a:r>
              <a:rPr lang="fr-FR" sz="2600" dirty="0" err="1" smtClean="0">
                <a:cs typeface="Arial"/>
              </a:rPr>
              <a:t>price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effect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dominates</a:t>
            </a:r>
            <a:r>
              <a:rPr lang="fr-FR" sz="2600" dirty="0" smtClean="0">
                <a:cs typeface="Arial"/>
              </a:rPr>
              <a:t> volume </a:t>
            </a:r>
            <a:r>
              <a:rPr lang="fr-FR" sz="2600" dirty="0" err="1" smtClean="0">
                <a:cs typeface="Arial"/>
              </a:rPr>
              <a:t>effects</a:t>
            </a:r>
            <a:r>
              <a:rPr lang="fr-FR" sz="2600" dirty="0" smtClean="0">
                <a:cs typeface="Arial"/>
              </a:rPr>
              <a:t>: </a:t>
            </a:r>
            <a:r>
              <a:rPr lang="el-GR" sz="2600" dirty="0" smtClean="0">
                <a:cs typeface="Arial"/>
              </a:rPr>
              <a:t>σ</a:t>
            </a:r>
            <a:r>
              <a:rPr lang="fr-FR" sz="2600" dirty="0" smtClean="0">
                <a:cs typeface="Arial"/>
              </a:rPr>
              <a:t>&lt;1). But in 20c &amp; 21c, more and more uses for capital, more substitution: </a:t>
            </a:r>
            <a:r>
              <a:rPr lang="el-GR" sz="2600" dirty="0" smtClean="0">
                <a:cs typeface="Arial"/>
              </a:rPr>
              <a:t>σ</a:t>
            </a:r>
            <a:r>
              <a:rPr lang="fr-FR" sz="2600" dirty="0" smtClean="0">
                <a:cs typeface="Arial"/>
              </a:rPr>
              <a:t>&gt;1. </a:t>
            </a:r>
            <a:r>
              <a:rPr lang="fr-FR" sz="2600" dirty="0" err="1" smtClean="0">
                <a:cs typeface="Arial"/>
              </a:rPr>
              <a:t>Maybe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even</a:t>
            </a:r>
            <a:r>
              <a:rPr lang="fr-FR" sz="2600" dirty="0" smtClean="0">
                <a:cs typeface="Arial"/>
              </a:rPr>
              <a:t> more </a:t>
            </a:r>
            <a:r>
              <a:rPr lang="fr-FR" sz="2600" dirty="0" err="1" smtClean="0">
                <a:cs typeface="Arial"/>
              </a:rPr>
              <a:t>so</a:t>
            </a:r>
            <a:r>
              <a:rPr lang="fr-FR" sz="2600" dirty="0" smtClean="0">
                <a:cs typeface="Arial"/>
              </a:rPr>
              <a:t> in the future.</a:t>
            </a:r>
          </a:p>
          <a:p>
            <a:r>
              <a:rPr lang="fr-FR" sz="2600" dirty="0" err="1" smtClean="0">
                <a:cs typeface="Arial"/>
              </a:rPr>
              <a:t>Elasticities</a:t>
            </a:r>
            <a:r>
              <a:rPr lang="fr-FR" sz="2600" dirty="0" smtClean="0">
                <a:cs typeface="Arial"/>
              </a:rPr>
              <a:t> do not </a:t>
            </a:r>
            <a:r>
              <a:rPr lang="fr-FR" sz="2600" dirty="0" err="1" smtClean="0">
                <a:cs typeface="Arial"/>
              </a:rPr>
              <a:t>only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reflect</a:t>
            </a:r>
            <a:r>
              <a:rPr lang="fr-FR" sz="2600" dirty="0" smtClean="0">
                <a:cs typeface="Arial"/>
              </a:rPr>
              <a:t> real </a:t>
            </a:r>
            <a:r>
              <a:rPr lang="fr-FR" sz="2600" dirty="0" err="1" smtClean="0">
                <a:cs typeface="Arial"/>
              </a:rPr>
              <a:t>economic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responses</a:t>
            </a:r>
            <a:r>
              <a:rPr lang="fr-FR" sz="2600" dirty="0" smtClean="0">
                <a:cs typeface="Arial"/>
              </a:rPr>
              <a:t>.       </a:t>
            </a:r>
            <a:r>
              <a:rPr lang="fr-FR" sz="2600" dirty="0" err="1" smtClean="0">
                <a:cs typeface="Arial"/>
              </a:rPr>
              <a:t>E.g</a:t>
            </a:r>
            <a:r>
              <a:rPr lang="fr-FR" sz="2600" dirty="0" smtClean="0">
                <a:cs typeface="Arial"/>
              </a:rPr>
              <a:t>. </a:t>
            </a:r>
            <a:r>
              <a:rPr lang="fr-FR" sz="2600" dirty="0" err="1" smtClean="0">
                <a:cs typeface="Arial"/>
              </a:rPr>
              <a:t>e</a:t>
            </a:r>
            <a:r>
              <a:rPr lang="fr-FR" sz="2600" baseline="-25000" dirty="0" err="1" smtClean="0">
                <a:cs typeface="Arial"/>
              </a:rPr>
              <a:t>K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can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be</a:t>
            </a:r>
            <a:r>
              <a:rPr lang="fr-FR" sz="2600" dirty="0" smtClean="0">
                <a:cs typeface="Arial"/>
              </a:rPr>
              <a:t> large for pure </a:t>
            </a:r>
            <a:r>
              <a:rPr lang="fr-FR" sz="2600" dirty="0" err="1" smtClean="0">
                <a:cs typeface="Arial"/>
              </a:rPr>
              <a:t>accounting</a:t>
            </a:r>
            <a:r>
              <a:rPr lang="fr-FR" sz="2600" dirty="0" smtClean="0">
                <a:cs typeface="Arial"/>
              </a:rPr>
              <a:t>/</a:t>
            </a:r>
            <a:r>
              <a:rPr lang="fr-FR" sz="2600" dirty="0" err="1" smtClean="0">
                <a:cs typeface="Arial"/>
              </a:rPr>
              <a:t>tax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evasion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reasons</a:t>
            </a:r>
            <a:r>
              <a:rPr lang="fr-FR" sz="2600" dirty="0" smtClean="0">
                <a:cs typeface="Arial"/>
              </a:rPr>
              <a:t>: </a:t>
            </a:r>
            <a:r>
              <a:rPr lang="fr-FR" sz="2600" dirty="0" err="1" smtClean="0">
                <a:cs typeface="Arial"/>
              </a:rPr>
              <a:t>even</a:t>
            </a:r>
            <a:r>
              <a:rPr lang="fr-FR" sz="2600" dirty="0" smtClean="0">
                <a:cs typeface="Arial"/>
              </a:rPr>
              <a:t> if capital </a:t>
            </a:r>
            <a:r>
              <a:rPr lang="fr-FR" sz="2600" dirty="0" err="1" smtClean="0">
                <a:cs typeface="Arial"/>
              </a:rPr>
              <a:t>does</a:t>
            </a:r>
            <a:r>
              <a:rPr lang="fr-FR" sz="2600" dirty="0" smtClean="0">
                <a:cs typeface="Arial"/>
              </a:rPr>
              <a:t> not move, </a:t>
            </a:r>
            <a:r>
              <a:rPr lang="fr-FR" sz="2600" dirty="0" err="1" smtClean="0">
                <a:cs typeface="Arial"/>
              </a:rPr>
              <a:t>accounts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can</a:t>
            </a:r>
            <a:r>
              <a:rPr lang="fr-FR" sz="2600" dirty="0" smtClean="0">
                <a:cs typeface="Arial"/>
              </a:rPr>
              <a:t> move. </a:t>
            </a:r>
            <a:r>
              <a:rPr lang="fr-FR" sz="2600" dirty="0" err="1" smtClean="0">
                <a:cs typeface="Arial"/>
              </a:rPr>
              <a:t>Without</a:t>
            </a:r>
            <a:r>
              <a:rPr lang="fr-FR" sz="2600" dirty="0" smtClean="0">
                <a:cs typeface="Arial"/>
              </a:rPr>
              <a:t> fiscal coordination </a:t>
            </a:r>
            <a:r>
              <a:rPr lang="fr-FR" sz="2600" dirty="0" err="1" smtClean="0">
                <a:cs typeface="Arial"/>
              </a:rPr>
              <a:t>between</a:t>
            </a:r>
            <a:r>
              <a:rPr lang="fr-FR" sz="2600" dirty="0" smtClean="0">
                <a:cs typeface="Arial"/>
              </a:rPr>
              <a:t> countries (</a:t>
            </a:r>
            <a:r>
              <a:rPr lang="fr-FR" sz="2600" dirty="0" err="1" smtClean="0">
                <a:cs typeface="Arial"/>
              </a:rPr>
              <a:t>unified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corporate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tax</a:t>
            </a:r>
            <a:r>
              <a:rPr lang="fr-FR" sz="2600" dirty="0" smtClean="0">
                <a:cs typeface="Arial"/>
              </a:rPr>
              <a:t> base, </a:t>
            </a:r>
            <a:r>
              <a:rPr lang="fr-FR" sz="2600" dirty="0" err="1" smtClean="0">
                <a:cs typeface="Arial"/>
              </a:rPr>
              <a:t>automatic</a:t>
            </a:r>
            <a:r>
              <a:rPr lang="fr-FR" sz="2600" dirty="0" smtClean="0">
                <a:cs typeface="Arial"/>
              </a:rPr>
              <a:t> exchange of </a:t>
            </a:r>
            <a:r>
              <a:rPr lang="fr-FR" sz="2600" dirty="0" err="1" smtClean="0">
                <a:cs typeface="Arial"/>
              </a:rPr>
              <a:t>bank</a:t>
            </a:r>
            <a:r>
              <a:rPr lang="fr-FR" sz="2600" dirty="0" smtClean="0">
                <a:cs typeface="Arial"/>
              </a:rPr>
              <a:t> information,..), capital taxes </a:t>
            </a:r>
            <a:r>
              <a:rPr lang="fr-FR" sz="2600" dirty="0" err="1" smtClean="0">
                <a:cs typeface="Arial"/>
              </a:rPr>
              <a:t>might</a:t>
            </a:r>
            <a:r>
              <a:rPr lang="fr-FR" sz="2600" dirty="0" smtClean="0">
                <a:cs typeface="Arial"/>
              </a:rPr>
              <a:t> </a:t>
            </a:r>
            <a:r>
              <a:rPr lang="fr-FR" sz="2600" dirty="0" err="1" smtClean="0">
                <a:cs typeface="Arial"/>
              </a:rPr>
              <a:t>be</a:t>
            </a:r>
            <a:r>
              <a:rPr lang="fr-FR" sz="2600" dirty="0" smtClean="0">
                <a:cs typeface="Arial"/>
              </a:rPr>
              <a:t> more and more </a:t>
            </a:r>
            <a:r>
              <a:rPr lang="fr-FR" sz="2600" dirty="0" err="1" smtClean="0">
                <a:cs typeface="Arial"/>
              </a:rPr>
              <a:t>shifted</a:t>
            </a:r>
            <a:r>
              <a:rPr lang="fr-FR" sz="2600" dirty="0" smtClean="0">
                <a:cs typeface="Arial"/>
              </a:rPr>
              <a:t> to </a:t>
            </a:r>
            <a:r>
              <a:rPr lang="fr-FR" sz="2600" dirty="0" err="1" smtClean="0">
                <a:cs typeface="Arial"/>
              </a:rPr>
              <a:t>labor</a:t>
            </a:r>
            <a:r>
              <a:rPr lang="fr-FR" sz="2600" dirty="0" smtClean="0">
                <a:cs typeface="Arial"/>
              </a:rPr>
              <a:t>.  </a:t>
            </a:r>
            <a:endParaRPr lang="fr-FR" sz="2600" dirty="0" smtClean="0"/>
          </a:p>
          <a:p>
            <a:endParaRPr lang="fr-FR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0"/>
            <a:ext cx="8363272" cy="648072"/>
          </a:xfrm>
        </p:spPr>
        <p:txBody>
          <a:bodyPr>
            <a:noAutofit/>
          </a:bodyPr>
          <a:lstStyle/>
          <a:p>
            <a:r>
              <a:rPr lang="fr-FR" sz="3200" dirty="0" smtClean="0"/>
              <a:t>Micro </a:t>
            </a:r>
            <a:r>
              <a:rPr lang="fr-FR" sz="3200" dirty="0" err="1" smtClean="0"/>
              <a:t>estimates</a:t>
            </a:r>
            <a:r>
              <a:rPr lang="fr-FR" sz="3200" dirty="0" smtClean="0"/>
              <a:t> of </a:t>
            </a:r>
            <a:r>
              <a:rPr lang="fr-FR" sz="3200" dirty="0" err="1" smtClean="0"/>
              <a:t>tax</a:t>
            </a:r>
            <a:r>
              <a:rPr lang="fr-FR" sz="3200" dirty="0" smtClean="0"/>
              <a:t> incidence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97666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Micro estimates allow for better identification of </a:t>
            </a:r>
            <a:r>
              <a:rPr lang="en-US" sz="2400" dirty="0" err="1" smtClean="0"/>
              <a:t>elasticities</a:t>
            </a:r>
            <a:r>
              <a:rPr lang="en-US" sz="2400" dirty="0" smtClean="0"/>
              <a:t>… but usually they are only valid locally, i.e. for specific markets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Illustration with the incidence of housing benefits:</a:t>
            </a:r>
          </a:p>
          <a:p>
            <a:r>
              <a:rPr lang="en-US" sz="2400" dirty="0" smtClean="0"/>
              <a:t>G. </a:t>
            </a:r>
            <a:r>
              <a:rPr lang="en-US" sz="2400" dirty="0" err="1" smtClean="0"/>
              <a:t>Fack</a:t>
            </a:r>
            <a:r>
              <a:rPr lang="en-US" sz="2400" dirty="0" smtClean="0"/>
              <a:t> "Are Housing Benefits An Effective Way To Redistribute Income? Evidence From a Natural Experiment In France", </a:t>
            </a:r>
            <a:r>
              <a:rPr lang="en-US" sz="2400" i="1" dirty="0" err="1" smtClean="0"/>
              <a:t>Labour</a:t>
            </a:r>
            <a:r>
              <a:rPr lang="en-US" sz="2400" i="1" dirty="0" smtClean="0"/>
              <a:t> Economics</a:t>
            </a:r>
            <a:r>
              <a:rPr lang="en-US" sz="2400" dirty="0" smtClean="0"/>
              <a:t> 2006. See </a:t>
            </a:r>
            <a:r>
              <a:rPr lang="en-US" sz="2400" dirty="0" smtClean="0">
                <a:hlinkClick r:id="rId2"/>
              </a:rPr>
              <a:t>paper.</a:t>
            </a:r>
            <a:endParaRPr lang="en-US" sz="2400" dirty="0" smtClean="0"/>
          </a:p>
          <a:p>
            <a:r>
              <a:rPr lang="en-US" sz="2400" dirty="0" smtClean="0"/>
              <a:t>One can show that the fraction </a:t>
            </a:r>
            <a:r>
              <a:rPr lang="el-GR" sz="2400" dirty="0" smtClean="0"/>
              <a:t>θ</a:t>
            </a:r>
            <a:r>
              <a:rPr lang="fr-FR" sz="2400" dirty="0" smtClean="0"/>
              <a:t> of </a:t>
            </a:r>
            <a:r>
              <a:rPr lang="fr-FR" sz="2400" dirty="0" err="1" smtClean="0"/>
              <a:t>housing</a:t>
            </a:r>
            <a:r>
              <a:rPr lang="fr-FR" sz="2400" dirty="0" smtClean="0"/>
              <a:t> </a:t>
            </a:r>
            <a:r>
              <a:rPr lang="fr-FR" sz="2400" dirty="0" err="1" smtClean="0"/>
              <a:t>benefit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shifted</a:t>
            </a:r>
            <a:r>
              <a:rPr lang="fr-FR" sz="2400" dirty="0" smtClean="0"/>
              <a:t> to </a:t>
            </a:r>
            <a:r>
              <a:rPr lang="fr-FR" sz="2400" dirty="0" err="1" smtClean="0"/>
              <a:t>higher</a:t>
            </a:r>
            <a:r>
              <a:rPr lang="fr-FR" sz="2400" dirty="0" smtClean="0"/>
              <a:t> </a:t>
            </a:r>
            <a:r>
              <a:rPr lang="fr-FR" sz="2400" dirty="0" err="1" smtClean="0"/>
              <a:t>rents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given</a:t>
            </a:r>
            <a:r>
              <a:rPr lang="fr-FR" sz="2400" dirty="0" smtClean="0"/>
              <a:t> by </a:t>
            </a:r>
            <a:r>
              <a:rPr lang="el-GR" sz="2400" dirty="0" smtClean="0"/>
              <a:t>θ</a:t>
            </a:r>
            <a:r>
              <a:rPr lang="fr-FR" sz="2400" dirty="0" smtClean="0"/>
              <a:t> =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d</a:t>
            </a:r>
            <a:r>
              <a:rPr lang="fr-FR" sz="2400" dirty="0" smtClean="0"/>
              <a:t>/(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d</a:t>
            </a:r>
            <a:r>
              <a:rPr lang="fr-FR" sz="2400" dirty="0" smtClean="0"/>
              <a:t>+e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), </a:t>
            </a:r>
            <a:r>
              <a:rPr lang="fr-FR" sz="2400" dirty="0" err="1" smtClean="0"/>
              <a:t>where</a:t>
            </a:r>
            <a:r>
              <a:rPr lang="fr-FR" sz="2400" dirty="0" smtClean="0"/>
              <a:t>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d</a:t>
            </a:r>
            <a:r>
              <a:rPr lang="fr-FR" sz="2400" dirty="0" smtClean="0"/>
              <a:t> = </a:t>
            </a:r>
            <a:r>
              <a:rPr lang="fr-FR" sz="2400" dirty="0" err="1" smtClean="0"/>
              <a:t>elasticity</a:t>
            </a:r>
            <a:r>
              <a:rPr lang="fr-FR" sz="2400" dirty="0" smtClean="0"/>
              <a:t> of </a:t>
            </a:r>
            <a:r>
              <a:rPr lang="fr-FR" sz="2400" dirty="0" err="1" smtClean="0"/>
              <a:t>housing</a:t>
            </a:r>
            <a:r>
              <a:rPr lang="fr-FR" sz="2400" dirty="0" smtClean="0"/>
              <a:t> </a:t>
            </a:r>
            <a:r>
              <a:rPr lang="fr-FR" sz="2400" dirty="0" err="1" smtClean="0"/>
              <a:t>demand</a:t>
            </a:r>
            <a:r>
              <a:rPr lang="fr-FR" sz="2400" dirty="0" smtClean="0"/>
              <a:t>, and 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 = </a:t>
            </a:r>
            <a:r>
              <a:rPr lang="fr-FR" sz="2400" dirty="0" err="1" smtClean="0"/>
              <a:t>elasticity</a:t>
            </a:r>
            <a:r>
              <a:rPr lang="fr-FR" sz="2400" dirty="0" smtClean="0"/>
              <a:t> of </a:t>
            </a:r>
            <a:r>
              <a:rPr lang="fr-FR" sz="2400" dirty="0" err="1" smtClean="0"/>
              <a:t>housing</a:t>
            </a:r>
            <a:r>
              <a:rPr lang="fr-FR" sz="2400" dirty="0" smtClean="0"/>
              <a:t> </a:t>
            </a:r>
            <a:r>
              <a:rPr lang="fr-FR" sz="2400" dirty="0" err="1" smtClean="0"/>
              <a:t>supply</a:t>
            </a:r>
            <a:endParaRPr lang="fr-FR" sz="2400" dirty="0" smtClean="0"/>
          </a:p>
          <a:p>
            <a:r>
              <a:rPr lang="fr-FR" sz="2400" dirty="0" smtClean="0"/>
              <a:t>Intuition: if 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=0 (i.e. </a:t>
            </a:r>
            <a:r>
              <a:rPr lang="fr-FR" sz="2400" dirty="0" err="1" smtClean="0"/>
              <a:t>fixed</a:t>
            </a:r>
            <a:r>
              <a:rPr lang="fr-FR" sz="2400" dirty="0" smtClean="0"/>
              <a:t> stock of </a:t>
            </a:r>
            <a:r>
              <a:rPr lang="fr-FR" sz="2400" dirty="0" err="1" smtClean="0"/>
              <a:t>housing</a:t>
            </a:r>
            <a:r>
              <a:rPr lang="fr-FR" sz="2400" dirty="0" smtClean="0"/>
              <a:t>, no new construction), and 100% of </a:t>
            </a:r>
            <a:r>
              <a:rPr lang="fr-FR" sz="2400" dirty="0" err="1" smtClean="0"/>
              <a:t>housing</a:t>
            </a:r>
            <a:r>
              <a:rPr lang="fr-FR" sz="2400" dirty="0" smtClean="0"/>
              <a:t> </a:t>
            </a:r>
            <a:r>
              <a:rPr lang="fr-FR" sz="2400" dirty="0" err="1" smtClean="0"/>
              <a:t>benefits</a:t>
            </a:r>
            <a:r>
              <a:rPr lang="fr-FR" sz="2400" dirty="0" smtClean="0"/>
              <a:t> go </a:t>
            </a:r>
            <a:r>
              <a:rPr lang="fr-FR" sz="2400" dirty="0" err="1" smtClean="0"/>
              <a:t>into</a:t>
            </a:r>
            <a:r>
              <a:rPr lang="fr-FR" sz="2400" dirty="0" smtClean="0"/>
              <a:t> </a:t>
            </a:r>
            <a:r>
              <a:rPr lang="fr-FR" sz="2400" dirty="0" err="1" smtClean="0"/>
              <a:t>higher</a:t>
            </a:r>
            <a:r>
              <a:rPr lang="fr-FR" sz="2400" dirty="0" smtClean="0"/>
              <a:t> </a:t>
            </a:r>
            <a:r>
              <a:rPr lang="fr-FR" sz="2400" dirty="0" err="1" smtClean="0"/>
              <a:t>rents</a:t>
            </a:r>
            <a:endParaRPr lang="fr-FR" sz="2400" dirty="0" smtClean="0"/>
          </a:p>
          <a:p>
            <a:r>
              <a:rPr lang="fr-FR" sz="2400" dirty="0" err="1" smtClean="0"/>
              <a:t>Using</a:t>
            </a:r>
            <a:r>
              <a:rPr lang="fr-FR" sz="2400" dirty="0" smtClean="0"/>
              <a:t> extension of </a:t>
            </a:r>
            <a:r>
              <a:rPr lang="fr-FR" sz="2400" dirty="0" err="1" smtClean="0"/>
              <a:t>housing</a:t>
            </a:r>
            <a:r>
              <a:rPr lang="fr-FR" sz="2400" dirty="0" smtClean="0"/>
              <a:t> </a:t>
            </a:r>
            <a:r>
              <a:rPr lang="fr-FR" sz="2400" dirty="0" err="1" smtClean="0"/>
              <a:t>benefits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occured</a:t>
            </a:r>
            <a:r>
              <a:rPr lang="fr-FR" sz="2400" dirty="0" smtClean="0"/>
              <a:t> in France in the 1990s, </a:t>
            </a:r>
            <a:r>
              <a:rPr lang="fr-FR" sz="2400" dirty="0" err="1" smtClean="0"/>
              <a:t>Fack</a:t>
            </a:r>
            <a:r>
              <a:rPr lang="fr-FR" sz="2400" dirty="0" smtClean="0"/>
              <a:t> </a:t>
            </a:r>
            <a:r>
              <a:rPr lang="fr-FR" sz="2400" dirty="0" err="1" smtClean="0"/>
              <a:t>estimates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el-GR" sz="2400" dirty="0" smtClean="0"/>
              <a:t>θ</a:t>
            </a:r>
            <a:r>
              <a:rPr lang="fr-FR" sz="2400" dirty="0" smtClean="0"/>
              <a:t> = 80%. </a:t>
            </a:r>
            <a:r>
              <a:rPr lang="fr-FR" sz="2400" dirty="0" err="1" smtClean="0"/>
              <a:t>See</a:t>
            </a:r>
            <a:r>
              <a:rPr lang="fr-FR" sz="2400" dirty="0" smtClean="0"/>
              <a:t> </a:t>
            </a:r>
            <a:r>
              <a:rPr lang="en-US" sz="2400" dirty="0" smtClean="0">
                <a:hlinkClick r:id="rId3"/>
              </a:rPr>
              <a:t>graphs. </a:t>
            </a:r>
            <a:endParaRPr lang="en-US" sz="2400" dirty="0" smtClean="0"/>
          </a:p>
          <a:p>
            <a:r>
              <a:rPr lang="en-US" sz="2400" dirty="0" smtClean="0"/>
              <a:t>The good news is that it also works for taxes: property owners pay property taxes    (Ricardo: land should be taxed, not </a:t>
            </a:r>
            <a:r>
              <a:rPr lang="en-US" sz="2400" dirty="0" err="1" smtClean="0"/>
              <a:t>subsdized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63272" cy="648072"/>
          </a:xfrm>
        </p:spPr>
        <p:txBody>
          <a:bodyPr>
            <a:noAutofit/>
          </a:bodyPr>
          <a:lstStyle/>
          <a:p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404664"/>
            <a:ext cx="8856984" cy="633670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Illustration with the incidence of value added taxes (VAT):</a:t>
            </a:r>
          </a:p>
          <a:p>
            <a:r>
              <a:rPr lang="en-US" sz="2400" dirty="0" smtClean="0"/>
              <a:t>C. </a:t>
            </a:r>
            <a:r>
              <a:rPr lang="en-US" sz="2400" dirty="0" err="1" smtClean="0"/>
              <a:t>Carbonnier</a:t>
            </a:r>
            <a:r>
              <a:rPr lang="en-US" sz="2400" dirty="0" smtClean="0"/>
              <a:t>, “Who Pays Sales Taxes ? Evidence from French VAT Reforms, 1987-1999”</a:t>
            </a:r>
            <a:r>
              <a:rPr lang="en-US" sz="2400" i="1" dirty="0" smtClean="0"/>
              <a:t>,</a:t>
            </a:r>
            <a:r>
              <a:rPr lang="en-US" sz="2400" dirty="0" smtClean="0"/>
              <a:t> </a:t>
            </a:r>
            <a:r>
              <a:rPr lang="en-US" sz="2400" i="1" dirty="0" smtClean="0"/>
              <a:t>Journal of Public Economics </a:t>
            </a:r>
            <a:r>
              <a:rPr lang="en-US" sz="2400" dirty="0" smtClean="0"/>
              <a:t>2007. See </a:t>
            </a:r>
            <a:r>
              <a:rPr lang="en-US" sz="2400" u="sng" dirty="0" smtClean="0">
                <a:hlinkClick r:id="rId2"/>
              </a:rPr>
              <a:t>paper</a:t>
            </a:r>
            <a:r>
              <a:rPr lang="en-US" sz="2400" u="sng" dirty="0" smtClean="0"/>
              <a:t>.</a:t>
            </a:r>
          </a:p>
          <a:p>
            <a:pPr>
              <a:buNone/>
            </a:pPr>
            <a:r>
              <a:rPr lang="en-US" sz="2400" u="sng" dirty="0" smtClean="0"/>
              <a:t> 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Q.: Is the VAT a pure </a:t>
            </a:r>
            <a:r>
              <a:rPr lang="en-US" sz="2400" dirty="0" err="1" smtClean="0"/>
              <a:t>consomption</a:t>
            </a:r>
            <a:r>
              <a:rPr lang="en-US" sz="2400" dirty="0" smtClean="0"/>
              <a:t> tax? Not so simple</a:t>
            </a:r>
          </a:p>
          <a:p>
            <a:r>
              <a:rPr lang="en-US" sz="2400" dirty="0" smtClean="0"/>
              <a:t>First complication. Valued added = output – intermediate consumption = wages + profits. I.e. value added = Y = Y</a:t>
            </a:r>
            <a:r>
              <a:rPr lang="en-US" sz="2400" baseline="-25000" dirty="0" smtClean="0"/>
              <a:t>K </a:t>
            </a:r>
            <a:r>
              <a:rPr lang="en-US" sz="2400" dirty="0" smtClean="0"/>
              <a:t>+ Y</a:t>
            </a:r>
            <a:r>
              <a:rPr lang="en-US" sz="2400" baseline="-25000" dirty="0" smtClean="0"/>
              <a:t>L</a:t>
            </a:r>
            <a:r>
              <a:rPr lang="en-US" sz="2400" dirty="0" smtClean="0"/>
              <a:t> = C + S</a:t>
            </a:r>
            <a:r>
              <a:rPr lang="en-US" sz="2400" baseline="-25000" dirty="0" smtClean="0"/>
              <a:t> </a:t>
            </a:r>
            <a:endParaRPr lang="en-US" sz="2400" dirty="0" smtClean="0"/>
          </a:p>
          <a:p>
            <a:r>
              <a:rPr lang="fr-FR" sz="2400" dirty="0" smtClean="0"/>
              <a:t>So </a:t>
            </a:r>
            <a:r>
              <a:rPr lang="fr-FR" sz="2400" dirty="0" err="1" smtClean="0"/>
              <a:t>is</a:t>
            </a:r>
            <a:r>
              <a:rPr lang="fr-FR" sz="2400" dirty="0" smtClean="0"/>
              <a:t> the VAT </a:t>
            </a:r>
            <a:r>
              <a:rPr lang="fr-FR" sz="2400" dirty="0" err="1" smtClean="0"/>
              <a:t>like</a:t>
            </a:r>
            <a:r>
              <a:rPr lang="fr-FR" sz="2400" dirty="0" smtClean="0"/>
              <a:t> an </a:t>
            </a:r>
            <a:r>
              <a:rPr lang="fr-FR" sz="2400" dirty="0" err="1" smtClean="0"/>
              <a:t>income</a:t>
            </a:r>
            <a:r>
              <a:rPr lang="fr-FR" sz="2400" dirty="0" smtClean="0"/>
              <a:t> </a:t>
            </a:r>
            <a:r>
              <a:rPr lang="fr-FR" sz="2400" dirty="0" err="1" smtClean="0"/>
              <a:t>tax</a:t>
            </a:r>
            <a:r>
              <a:rPr lang="fr-FR" sz="2400" dirty="0" smtClean="0"/>
              <a:t> on 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K </a:t>
            </a:r>
            <a:r>
              <a:rPr lang="en-US" sz="2400" dirty="0" smtClean="0"/>
              <a:t>+ Y</a:t>
            </a:r>
            <a:r>
              <a:rPr lang="en-US" sz="2400" baseline="-25000" dirty="0" smtClean="0"/>
              <a:t>L</a:t>
            </a:r>
            <a:r>
              <a:rPr lang="en-US" sz="2400" dirty="0" smtClean="0"/>
              <a:t> ? No, because investment goods are exempt from VAT, and I = S in closed economy</a:t>
            </a:r>
          </a:p>
          <a:p>
            <a:r>
              <a:rPr lang="en-US" sz="2400" dirty="0" smtClean="0"/>
              <a:t>Second complication. Even if VAT was a pure tax on C, this does not mean that it entirely shifted on consumer prices. VAT is always partly shifted on prices and partly shifted on factor income (wages &amp; profits). How much exactly depends on the supply &amp; demand </a:t>
            </a:r>
            <a:r>
              <a:rPr lang="en-US" sz="2400" dirty="0" err="1" smtClean="0"/>
              <a:t>elasticities</a:t>
            </a:r>
            <a:r>
              <a:rPr lang="en-US" sz="2400" dirty="0" smtClean="0"/>
              <a:t> for each specific good or service.</a:t>
            </a:r>
            <a:endParaRPr lang="fr-F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63272" cy="648072"/>
          </a:xfrm>
        </p:spPr>
        <p:txBody>
          <a:bodyPr>
            <a:noAutofit/>
          </a:bodyPr>
          <a:lstStyle/>
          <a:p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One can show that the fraction </a:t>
            </a:r>
            <a:r>
              <a:rPr lang="fr-FR" sz="2400" dirty="0" smtClean="0"/>
              <a:t>x of VAT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shifted</a:t>
            </a:r>
            <a:r>
              <a:rPr lang="fr-FR" sz="2400" dirty="0" smtClean="0"/>
              <a:t> to </a:t>
            </a:r>
            <a:r>
              <a:rPr lang="fr-FR" sz="2400" dirty="0" err="1" smtClean="0"/>
              <a:t>prices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given</a:t>
            </a:r>
            <a:r>
              <a:rPr lang="fr-FR" sz="2400" dirty="0" smtClean="0"/>
              <a:t> by x = 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/(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d</a:t>
            </a:r>
            <a:r>
              <a:rPr lang="fr-FR" sz="2400" dirty="0" smtClean="0"/>
              <a:t>+e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), </a:t>
            </a:r>
            <a:r>
              <a:rPr lang="fr-FR" sz="2400" dirty="0" err="1" smtClean="0"/>
              <a:t>where</a:t>
            </a:r>
            <a:r>
              <a:rPr lang="fr-FR" sz="2400" dirty="0" smtClean="0"/>
              <a:t>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d</a:t>
            </a:r>
            <a:r>
              <a:rPr lang="fr-FR" sz="2400" dirty="0" smtClean="0"/>
              <a:t> = </a:t>
            </a:r>
            <a:r>
              <a:rPr lang="fr-FR" sz="2400" dirty="0" err="1" smtClean="0"/>
              <a:t>elasticity</a:t>
            </a:r>
            <a:r>
              <a:rPr lang="fr-FR" sz="2400" dirty="0" smtClean="0"/>
              <a:t> of </a:t>
            </a:r>
            <a:r>
              <a:rPr lang="fr-FR" sz="2400" dirty="0" err="1" smtClean="0"/>
              <a:t>demand</a:t>
            </a:r>
            <a:r>
              <a:rPr lang="fr-FR" sz="2400" dirty="0" smtClean="0"/>
              <a:t> for </a:t>
            </a:r>
            <a:r>
              <a:rPr lang="fr-FR" sz="2400" dirty="0" err="1" smtClean="0"/>
              <a:t>this</a:t>
            </a:r>
            <a:r>
              <a:rPr lang="fr-FR" sz="2400" dirty="0" smtClean="0"/>
              <a:t> good, and 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 = </a:t>
            </a:r>
            <a:r>
              <a:rPr lang="fr-FR" sz="2400" dirty="0" err="1" smtClean="0"/>
              <a:t>elasticity</a:t>
            </a:r>
            <a:r>
              <a:rPr lang="fr-FR" sz="2400" dirty="0" smtClean="0"/>
              <a:t> of </a:t>
            </a:r>
            <a:r>
              <a:rPr lang="fr-FR" sz="2400" dirty="0" err="1" smtClean="0"/>
              <a:t>supply</a:t>
            </a:r>
            <a:r>
              <a:rPr lang="fr-FR" sz="2400" dirty="0" smtClean="0"/>
              <a:t> for </a:t>
            </a:r>
            <a:r>
              <a:rPr lang="fr-FR" sz="2400" dirty="0" err="1" smtClean="0"/>
              <a:t>this</a:t>
            </a:r>
            <a:r>
              <a:rPr lang="fr-FR" sz="2400" dirty="0" smtClean="0"/>
              <a:t> good</a:t>
            </a:r>
          </a:p>
          <a:p>
            <a:r>
              <a:rPr lang="fr-FR" sz="2400" dirty="0" smtClean="0"/>
              <a:t>Intuition: if 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very</a:t>
            </a:r>
            <a:r>
              <a:rPr lang="fr-FR" sz="2400" dirty="0" smtClean="0"/>
              <a:t> </a:t>
            </a:r>
            <a:r>
              <a:rPr lang="fr-FR" sz="2400" dirty="0" err="1" smtClean="0"/>
              <a:t>high</a:t>
            </a:r>
            <a:r>
              <a:rPr lang="fr-FR" sz="2400" dirty="0" smtClean="0"/>
              <a:t> (</a:t>
            </a:r>
            <a:r>
              <a:rPr lang="fr-FR" sz="2400" dirty="0" err="1" smtClean="0"/>
              <a:t>very</a:t>
            </a:r>
            <a:r>
              <a:rPr lang="fr-FR" sz="2400" dirty="0" smtClean="0"/>
              <a:t> </a:t>
            </a:r>
            <a:r>
              <a:rPr lang="fr-FR" sz="2400" dirty="0" err="1" smtClean="0"/>
              <a:t>competitive</a:t>
            </a:r>
            <a:r>
              <a:rPr lang="fr-FR" sz="2400" dirty="0" smtClean="0"/>
              <a:t> </a:t>
            </a:r>
            <a:r>
              <a:rPr lang="fr-FR" sz="2400" dirty="0" err="1" smtClean="0"/>
              <a:t>sector</a:t>
            </a:r>
            <a:r>
              <a:rPr lang="fr-FR" sz="2400" dirty="0" smtClean="0"/>
              <a:t> </a:t>
            </a:r>
            <a:r>
              <a:rPr lang="fr-FR" sz="2400" b="1" dirty="0" smtClean="0"/>
              <a:t>and</a:t>
            </a:r>
            <a:r>
              <a:rPr lang="fr-FR" sz="2400" dirty="0" smtClean="0"/>
              <a:t> </a:t>
            </a:r>
            <a:r>
              <a:rPr lang="fr-FR" sz="2400" dirty="0" err="1" smtClean="0"/>
              <a:t>easy</a:t>
            </a:r>
            <a:r>
              <a:rPr lang="fr-FR" sz="2400" dirty="0" smtClean="0"/>
              <a:t> to </a:t>
            </a:r>
            <a:r>
              <a:rPr lang="fr-FR" sz="2400" dirty="0" err="1" smtClean="0"/>
              <a:t>increase</a:t>
            </a:r>
            <a:r>
              <a:rPr lang="fr-FR" sz="2400" dirty="0" smtClean="0"/>
              <a:t> </a:t>
            </a:r>
            <a:r>
              <a:rPr lang="fr-FR" sz="2400" dirty="0" err="1" smtClean="0"/>
              <a:t>supply</a:t>
            </a:r>
            <a:r>
              <a:rPr lang="fr-FR" sz="2400" dirty="0" smtClean="0"/>
              <a:t>), </a:t>
            </a:r>
            <a:r>
              <a:rPr lang="fr-FR" sz="2400" dirty="0" err="1" smtClean="0"/>
              <a:t>then</a:t>
            </a:r>
            <a:r>
              <a:rPr lang="fr-FR" sz="2400" dirty="0" smtClean="0"/>
              <a:t> a VAT </a:t>
            </a:r>
            <a:r>
              <a:rPr lang="fr-FR" sz="2400" dirty="0" err="1" smtClean="0"/>
              <a:t>cut</a:t>
            </a:r>
            <a:r>
              <a:rPr lang="fr-FR" sz="2400" dirty="0" smtClean="0"/>
              <a:t> </a:t>
            </a:r>
            <a:r>
              <a:rPr lang="fr-FR" sz="2400" dirty="0" err="1" smtClean="0"/>
              <a:t>will</a:t>
            </a:r>
            <a:r>
              <a:rPr lang="fr-FR" sz="2400" dirty="0" smtClean="0"/>
              <a:t> </a:t>
            </a:r>
            <a:r>
              <a:rPr lang="fr-FR" sz="2400" dirty="0" err="1" smtClean="0"/>
              <a:t>lead</a:t>
            </a:r>
            <a:r>
              <a:rPr lang="fr-FR" sz="2400" dirty="0" smtClean="0"/>
              <a:t> to a large </a:t>
            </a:r>
            <a:r>
              <a:rPr lang="fr-FR" sz="2400" dirty="0" err="1" smtClean="0"/>
              <a:t>cut</a:t>
            </a:r>
            <a:r>
              <a:rPr lang="fr-FR" sz="2400" dirty="0" smtClean="0"/>
              <a:t> in </a:t>
            </a:r>
            <a:r>
              <a:rPr lang="fr-FR" sz="2400" dirty="0" err="1" smtClean="0"/>
              <a:t>prices</a:t>
            </a:r>
            <a:r>
              <a:rPr lang="fr-FR" sz="2400" dirty="0" smtClean="0"/>
              <a:t> (but </a:t>
            </a:r>
            <a:r>
              <a:rPr lang="fr-FR" sz="2400" dirty="0" err="1" smtClean="0"/>
              <a:t>less</a:t>
            </a:r>
            <a:r>
              <a:rPr lang="fr-FR" sz="2400" dirty="0" smtClean="0"/>
              <a:t> </a:t>
            </a:r>
            <a:r>
              <a:rPr lang="fr-FR" sz="2400" dirty="0" err="1" smtClean="0"/>
              <a:t>than</a:t>
            </a:r>
            <a:r>
              <a:rPr lang="fr-FR" sz="2400" dirty="0" smtClean="0"/>
              <a:t> 100%); </a:t>
            </a:r>
            <a:r>
              <a:rPr lang="fr-FR" sz="2400" dirty="0" err="1" smtClean="0"/>
              <a:t>conversely</a:t>
            </a:r>
            <a:r>
              <a:rPr lang="fr-FR" sz="2400" dirty="0" smtClean="0"/>
              <a:t> if 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small</a:t>
            </a:r>
            <a:r>
              <a:rPr lang="fr-FR" sz="2400" dirty="0" smtClean="0"/>
              <a:t> (</a:t>
            </a:r>
            <a:r>
              <a:rPr lang="fr-FR" sz="2400" dirty="0" err="1" smtClean="0"/>
              <a:t>e.g</a:t>
            </a:r>
            <a:r>
              <a:rPr lang="fr-FR" sz="2400" dirty="0" smtClean="0"/>
              <a:t>. </a:t>
            </a:r>
            <a:r>
              <a:rPr lang="fr-FR" sz="2400" dirty="0" err="1" smtClean="0"/>
              <a:t>because</a:t>
            </a:r>
            <a:r>
              <a:rPr lang="fr-FR" sz="2400" dirty="0" smtClean="0"/>
              <a:t> </a:t>
            </a:r>
            <a:r>
              <a:rPr lang="fr-FR" sz="2400" dirty="0" err="1" smtClean="0"/>
              <a:t>increasing</a:t>
            </a:r>
            <a:r>
              <a:rPr lang="fr-FR" sz="2400" dirty="0" smtClean="0"/>
              <a:t> production </a:t>
            </a:r>
            <a:r>
              <a:rPr lang="fr-FR" sz="2400" dirty="0" err="1" smtClean="0"/>
              <a:t>requires</a:t>
            </a:r>
            <a:r>
              <a:rPr lang="fr-FR" sz="2400" dirty="0" smtClean="0"/>
              <a:t> a lot of extra capital and </a:t>
            </a:r>
            <a:r>
              <a:rPr lang="fr-FR" sz="2400" dirty="0" err="1" smtClean="0"/>
              <a:t>labor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not </a:t>
            </a:r>
            <a:r>
              <a:rPr lang="fr-FR" sz="2400" dirty="0" err="1" smtClean="0"/>
              <a:t>easily</a:t>
            </a:r>
            <a:r>
              <a:rPr lang="fr-FR" sz="2400" dirty="0" smtClean="0"/>
              <a:t> </a:t>
            </a:r>
            <a:r>
              <a:rPr lang="fr-FR" sz="2400" dirty="0" err="1" smtClean="0"/>
              <a:t>available</a:t>
            </a:r>
            <a:r>
              <a:rPr lang="fr-FR" sz="2400" dirty="0" smtClean="0"/>
              <a:t>), </a:t>
            </a:r>
            <a:r>
              <a:rPr lang="fr-FR" sz="2400" dirty="0" err="1" smtClean="0"/>
              <a:t>then</a:t>
            </a:r>
            <a:r>
              <a:rPr lang="fr-FR" sz="2400" dirty="0" smtClean="0"/>
              <a:t> </a:t>
            </a:r>
            <a:r>
              <a:rPr lang="fr-FR" sz="2400" dirty="0" err="1" smtClean="0"/>
              <a:t>producers</a:t>
            </a:r>
            <a:r>
              <a:rPr lang="fr-FR" sz="2400" dirty="0" smtClean="0"/>
              <a:t> </a:t>
            </a:r>
            <a:r>
              <a:rPr lang="fr-FR" sz="2400" dirty="0" err="1" smtClean="0"/>
              <a:t>will</a:t>
            </a:r>
            <a:r>
              <a:rPr lang="fr-FR" sz="2400" dirty="0" smtClean="0"/>
              <a:t> </a:t>
            </a:r>
            <a:r>
              <a:rPr lang="fr-FR" sz="2400" dirty="0" err="1" smtClean="0"/>
              <a:t>keep</a:t>
            </a:r>
            <a:r>
              <a:rPr lang="fr-FR" sz="2400" dirty="0" smtClean="0"/>
              <a:t> a lot of VAT </a:t>
            </a:r>
            <a:r>
              <a:rPr lang="fr-FR" sz="2400" dirty="0" err="1" smtClean="0"/>
              <a:t>cut</a:t>
            </a:r>
            <a:r>
              <a:rPr lang="fr-FR" sz="2400" dirty="0" smtClean="0"/>
              <a:t> for </a:t>
            </a:r>
            <a:r>
              <a:rPr lang="fr-FR" sz="2400" dirty="0" err="1" smtClean="0"/>
              <a:t>themselves</a:t>
            </a:r>
            <a:r>
              <a:rPr lang="fr-FR" sz="2400" dirty="0" smtClean="0"/>
              <a:t>; </a:t>
            </a:r>
            <a:r>
              <a:rPr lang="fr-FR" sz="2400" dirty="0" err="1" smtClean="0"/>
              <a:t>it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important to </a:t>
            </a:r>
            <a:r>
              <a:rPr lang="fr-FR" sz="2400" dirty="0" err="1" smtClean="0"/>
              <a:t>understand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it</a:t>
            </a:r>
            <a:r>
              <a:rPr lang="fr-FR" sz="2400" dirty="0" smtClean="0"/>
              <a:t> </a:t>
            </a:r>
            <a:r>
              <a:rPr lang="fr-FR" sz="2400" dirty="0" err="1" smtClean="0"/>
              <a:t>will</a:t>
            </a:r>
            <a:r>
              <a:rPr lang="fr-FR" sz="2400" dirty="0" smtClean="0"/>
              <a:t> </a:t>
            </a:r>
            <a:r>
              <a:rPr lang="fr-FR" sz="2400" dirty="0" err="1" smtClean="0"/>
              <a:t>happen</a:t>
            </a:r>
            <a:r>
              <a:rPr lang="fr-FR" sz="2400" dirty="0" smtClean="0"/>
              <a:t> </a:t>
            </a:r>
            <a:r>
              <a:rPr lang="fr-FR" sz="2400" dirty="0" err="1" smtClean="0"/>
              <a:t>even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</a:t>
            </a:r>
            <a:r>
              <a:rPr lang="fr-FR" sz="2400" dirty="0" err="1" smtClean="0"/>
              <a:t>perfect</a:t>
            </a:r>
            <a:r>
              <a:rPr lang="fr-FR" sz="2400" dirty="0" smtClean="0"/>
              <a:t> </a:t>
            </a:r>
            <a:r>
              <a:rPr lang="fr-FR" sz="2400" dirty="0" err="1" smtClean="0"/>
              <a:t>competition</a:t>
            </a:r>
            <a:endParaRPr lang="fr-FR" sz="2400" dirty="0" smtClean="0"/>
          </a:p>
          <a:p>
            <a:r>
              <a:rPr lang="en-US" sz="2400" dirty="0" smtClean="0"/>
              <a:t>Using all VAT reforms in France over 1987-1999 period, </a:t>
            </a:r>
            <a:r>
              <a:rPr lang="en-US" sz="2400" dirty="0" err="1" smtClean="0"/>
              <a:t>Carbonnier</a:t>
            </a:r>
            <a:r>
              <a:rPr lang="en-US" sz="2400" dirty="0" smtClean="0"/>
              <a:t> finds x=70-80% for sectors such as repair services (</a:t>
            </a:r>
            <a:r>
              <a:rPr lang="fr-FR" sz="2400" dirty="0" smtClean="0"/>
              <a:t>e</a:t>
            </a:r>
            <a:r>
              <a:rPr lang="fr-FR" sz="2400" baseline="-25000" dirty="0" smtClean="0"/>
              <a:t>s</a:t>
            </a:r>
            <a:r>
              <a:rPr lang="fr-FR" sz="2400" dirty="0" smtClean="0"/>
              <a:t> </a:t>
            </a:r>
            <a:r>
              <a:rPr lang="fr-FR" sz="2400" dirty="0" err="1" smtClean="0"/>
              <a:t>high</a:t>
            </a:r>
            <a:r>
              <a:rPr lang="fr-FR" sz="2400" dirty="0" smtClean="0"/>
              <a:t>) and </a:t>
            </a:r>
            <a:r>
              <a:rPr lang="en-US" sz="2400" dirty="0" smtClean="0"/>
              <a:t>x=40-50% for sectors such as car industry (requires large investment).</a:t>
            </a:r>
            <a:r>
              <a:rPr lang="fr-FR" sz="2400" dirty="0" smtClean="0"/>
              <a:t> </a:t>
            </a:r>
            <a:r>
              <a:rPr lang="en-US" sz="2400" dirty="0" smtClean="0"/>
              <a:t>See </a:t>
            </a:r>
            <a:r>
              <a:rPr lang="en-US" sz="2400" u="sng" dirty="0" smtClean="0">
                <a:hlinkClick r:id="rId2"/>
              </a:rPr>
              <a:t>graphs</a:t>
            </a:r>
            <a:r>
              <a:rPr lang="en-US" sz="2400" u="sng" dirty="0" smtClean="0"/>
              <a:t>. 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3367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Tax incidence problem = the central issue of public economics = who pays what?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General principle: it depends on the various </a:t>
            </a:r>
            <a:r>
              <a:rPr lang="en-US" dirty="0" err="1" smtClean="0"/>
              <a:t>elasticities</a:t>
            </a:r>
            <a:r>
              <a:rPr lang="en-US" dirty="0" smtClean="0"/>
              <a:t> of demand and supply on the relevant </a:t>
            </a:r>
            <a:r>
              <a:rPr lang="en-US" smtClean="0"/>
              <a:t>labor </a:t>
            </a:r>
            <a:r>
              <a:rPr lang="en-US" smtClean="0"/>
              <a:t>market</a:t>
            </a:r>
            <a:r>
              <a:rPr lang="en-US" dirty="0" smtClean="0"/>
              <a:t>, capital market and goods market. </a:t>
            </a:r>
          </a:p>
          <a:p>
            <a:r>
              <a:rPr lang="en-US" dirty="0" smtClean="0"/>
              <a:t>Usually the more elastic tax benefit wins, i.e. the more elastic tax base shifts the tax burden towards the less elastic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Same </a:t>
            </a:r>
            <a:r>
              <a:rPr lang="en-US" dirty="0" err="1" smtClean="0"/>
              <a:t>pb</a:t>
            </a:r>
            <a:r>
              <a:rPr lang="en-US" dirty="0" smtClean="0"/>
              <a:t> with transfer incidence: who benefits from housing subsidies: tenants or landlords? – this depends on </a:t>
            </a:r>
            <a:r>
              <a:rPr lang="en-US" dirty="0" err="1" smtClean="0"/>
              <a:t>elasticities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Opening up the black box of national accounts tax aggregates is a useful starting point in order to study factor incidence (macro approach)</a:t>
            </a:r>
          </a:p>
          <a:p>
            <a:r>
              <a:rPr lang="en-US" dirty="0" smtClean="0"/>
              <a:t>But this needs to be supplemented by micro studies</a:t>
            </a:r>
          </a:p>
          <a:p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Standard macro </a:t>
            </a:r>
            <a:r>
              <a:rPr lang="fr-FR" sz="3200" dirty="0" err="1" smtClean="0"/>
              <a:t>assumptions</a:t>
            </a:r>
            <a:r>
              <a:rPr lang="fr-FR" sz="3200" dirty="0" smtClean="0"/>
              <a:t> about </a:t>
            </a:r>
            <a:r>
              <a:rPr lang="fr-FR" sz="3200" dirty="0" err="1" smtClean="0"/>
              <a:t>tax</a:t>
            </a:r>
            <a:r>
              <a:rPr lang="fr-FR" sz="3200" dirty="0" smtClean="0"/>
              <a:t> incidence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832648"/>
          </a:xfrm>
        </p:spPr>
        <p:txBody>
          <a:bodyPr>
            <a:noAutofit/>
          </a:bodyPr>
          <a:lstStyle/>
          <a:p>
            <a:r>
              <a:rPr lang="fr-FR" sz="2600" dirty="0" err="1" smtClean="0"/>
              <a:t>Closed</a:t>
            </a:r>
            <a:r>
              <a:rPr lang="fr-FR" sz="2600" dirty="0" smtClean="0"/>
              <a:t> </a:t>
            </a:r>
            <a:r>
              <a:rPr lang="fr-FR" sz="2600" dirty="0" err="1" smtClean="0"/>
              <a:t>economy</a:t>
            </a:r>
            <a:r>
              <a:rPr lang="fr-FR" sz="2600" dirty="0" smtClean="0"/>
              <a:t>: </a:t>
            </a:r>
            <a:r>
              <a:rPr lang="fr-FR" sz="2600" dirty="0" err="1" smtClean="0"/>
              <a:t>domestic</a:t>
            </a:r>
            <a:r>
              <a:rPr lang="fr-FR" sz="2600" dirty="0" smtClean="0"/>
              <a:t> output = national </a:t>
            </a:r>
            <a:r>
              <a:rPr lang="fr-FR" sz="2600" dirty="0" err="1" smtClean="0"/>
              <a:t>income</a:t>
            </a:r>
            <a:r>
              <a:rPr lang="fr-FR" sz="2600" dirty="0" smtClean="0"/>
              <a:t> = capital + </a:t>
            </a:r>
            <a:r>
              <a:rPr lang="fr-FR" sz="2600" dirty="0" err="1" smtClean="0"/>
              <a:t>labor</a:t>
            </a:r>
            <a:r>
              <a:rPr lang="fr-FR" sz="2600" dirty="0" smtClean="0"/>
              <a:t> </a:t>
            </a:r>
            <a:r>
              <a:rPr lang="fr-FR" sz="2600" dirty="0" err="1" smtClean="0"/>
              <a:t>income</a:t>
            </a:r>
            <a:r>
              <a:rPr lang="fr-FR" sz="2600" dirty="0" smtClean="0"/>
              <a:t> = </a:t>
            </a:r>
            <a:r>
              <a:rPr lang="fr-FR" sz="2600" dirty="0" err="1" smtClean="0"/>
              <a:t>consumption</a:t>
            </a:r>
            <a:r>
              <a:rPr lang="fr-FR" sz="2600" dirty="0" smtClean="0"/>
              <a:t> + </a:t>
            </a:r>
            <a:r>
              <a:rPr lang="fr-FR" sz="2600" dirty="0" err="1" smtClean="0"/>
              <a:t>savings</a:t>
            </a:r>
            <a:endParaRPr lang="fr-FR" sz="2600" dirty="0" smtClean="0"/>
          </a:p>
          <a:p>
            <a:r>
              <a:rPr lang="fr-FR" sz="2600" dirty="0" smtClean="0"/>
              <a:t>Y = F(K,L) = Y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+Y</a:t>
            </a:r>
            <a:r>
              <a:rPr lang="fr-FR" sz="2600" baseline="-25000" dirty="0" smtClean="0"/>
              <a:t>L </a:t>
            </a:r>
            <a:r>
              <a:rPr lang="fr-FR" sz="2600" dirty="0" smtClean="0"/>
              <a:t>= C+S  </a:t>
            </a:r>
          </a:p>
          <a:p>
            <a:r>
              <a:rPr lang="fr-FR" sz="2600" dirty="0" smtClean="0"/>
              <a:t>Total taxes = capital taxes + </a:t>
            </a:r>
            <a:r>
              <a:rPr lang="fr-FR" sz="2600" dirty="0" err="1" smtClean="0"/>
              <a:t>labor</a:t>
            </a:r>
            <a:r>
              <a:rPr lang="fr-FR" sz="2600" dirty="0" smtClean="0"/>
              <a:t> taxes + </a:t>
            </a:r>
            <a:r>
              <a:rPr lang="fr-FR" sz="2600" dirty="0" err="1" smtClean="0"/>
              <a:t>consumpt</a:t>
            </a:r>
            <a:r>
              <a:rPr lang="fr-FR" sz="2600" dirty="0" smtClean="0"/>
              <a:t>. taxes</a:t>
            </a:r>
          </a:p>
          <a:p>
            <a:r>
              <a:rPr lang="fr-FR" sz="2600" dirty="0" smtClean="0"/>
              <a:t>T = </a:t>
            </a:r>
            <a:r>
              <a:rPr lang="el-GR" sz="2600" dirty="0" smtClean="0"/>
              <a:t>τ</a:t>
            </a:r>
            <a:r>
              <a:rPr lang="fr-FR" sz="2600" dirty="0" smtClean="0"/>
              <a:t>Y = T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+T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+T</a:t>
            </a:r>
            <a:r>
              <a:rPr lang="fr-FR" sz="2600" baseline="-25000" dirty="0" smtClean="0"/>
              <a:t>C</a:t>
            </a:r>
            <a:r>
              <a:rPr lang="fr-FR" sz="2600" dirty="0" smtClean="0"/>
              <a:t> =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Y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 +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Y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 +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C</a:t>
            </a:r>
            <a:r>
              <a:rPr lang="fr-FR" sz="2600" dirty="0" smtClean="0"/>
              <a:t> C  </a:t>
            </a:r>
          </a:p>
          <a:p>
            <a:r>
              <a:rPr lang="fr-FR" sz="2600" dirty="0" err="1" smtClean="0"/>
              <a:t>See</a:t>
            </a:r>
            <a:r>
              <a:rPr lang="fr-FR" sz="2600" dirty="0" smtClean="0"/>
              <a:t> </a:t>
            </a:r>
            <a:r>
              <a:rPr lang="fr-FR" sz="2600" dirty="0" smtClean="0">
                <a:hlinkClick r:id="rId2"/>
              </a:rPr>
              <a:t>Eurostat </a:t>
            </a:r>
            <a:r>
              <a:rPr lang="fr-FR" sz="2600" dirty="0" err="1" smtClean="0">
                <a:hlinkClick r:id="rId2"/>
              </a:rPr>
              <a:t>estimates</a:t>
            </a:r>
            <a:r>
              <a:rPr lang="fr-FR" sz="2600" dirty="0" smtClean="0"/>
              <a:t> of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,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,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C</a:t>
            </a:r>
            <a:endParaRPr lang="fr-FR" sz="2600" dirty="0" smtClean="0"/>
          </a:p>
          <a:p>
            <a:r>
              <a:rPr lang="fr-FR" sz="2600" dirty="0" err="1" smtClean="0"/>
              <a:t>Typically</a:t>
            </a:r>
            <a:r>
              <a:rPr lang="fr-FR" sz="2600" dirty="0" smtClean="0"/>
              <a:t>,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=35%-40%,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=25%-30%,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C</a:t>
            </a:r>
            <a:r>
              <a:rPr lang="fr-FR" sz="2600" dirty="0" smtClean="0"/>
              <a:t>=20%-25%.</a:t>
            </a:r>
          </a:p>
          <a:p>
            <a:r>
              <a:rPr lang="fr-FR" sz="2600" dirty="0" smtClean="0"/>
              <a:t>But </a:t>
            </a:r>
            <a:r>
              <a:rPr lang="fr-FR" sz="2600" dirty="0" err="1" smtClean="0"/>
              <a:t>these</a:t>
            </a:r>
            <a:r>
              <a:rPr lang="fr-FR" sz="2600" dirty="0" smtClean="0"/>
              <a:t> computations </a:t>
            </a:r>
            <a:r>
              <a:rPr lang="fr-FR" sz="2600" dirty="0" err="1" smtClean="0"/>
              <a:t>make</a:t>
            </a:r>
            <a:r>
              <a:rPr lang="fr-FR" sz="2600" dirty="0" smtClean="0"/>
              <a:t> </a:t>
            </a:r>
            <a:r>
              <a:rPr lang="fr-FR" sz="2600" dirty="0" err="1" smtClean="0"/>
              <a:t>assumptions</a:t>
            </a:r>
            <a:r>
              <a:rPr lang="fr-FR" sz="2600" dirty="0" smtClean="0"/>
              <a:t>: all </a:t>
            </a:r>
            <a:r>
              <a:rPr lang="fr-FR" sz="2600" dirty="0" err="1" smtClean="0"/>
              <a:t>labor</a:t>
            </a:r>
            <a:r>
              <a:rPr lang="fr-FR" sz="2600" dirty="0" smtClean="0"/>
              <a:t> taxes (incl. all social contributions, employer &amp; </a:t>
            </a:r>
            <a:r>
              <a:rPr lang="fr-FR" sz="2600" dirty="0" err="1" smtClean="0"/>
              <a:t>employee</a:t>
            </a:r>
            <a:r>
              <a:rPr lang="fr-FR" sz="2600" dirty="0" smtClean="0"/>
              <a:t>) are </a:t>
            </a:r>
            <a:r>
              <a:rPr lang="fr-FR" sz="2600" dirty="0" err="1" smtClean="0"/>
              <a:t>paid</a:t>
            </a:r>
            <a:r>
              <a:rPr lang="fr-FR" sz="2600" dirty="0" smtClean="0"/>
              <a:t> by </a:t>
            </a:r>
            <a:r>
              <a:rPr lang="fr-FR" sz="2600" dirty="0" err="1" smtClean="0"/>
              <a:t>labor</a:t>
            </a:r>
            <a:r>
              <a:rPr lang="fr-FR" sz="2600" dirty="0" smtClean="0"/>
              <a:t>; all capital taxes (incl. </a:t>
            </a:r>
            <a:r>
              <a:rPr lang="fr-FR" sz="2600" dirty="0" err="1" smtClean="0"/>
              <a:t>corporate</a:t>
            </a:r>
            <a:r>
              <a:rPr lang="fr-FR" sz="2600" dirty="0" smtClean="0"/>
              <a:t> </a:t>
            </a:r>
            <a:r>
              <a:rPr lang="fr-FR" sz="2600" dirty="0" err="1" smtClean="0"/>
              <a:t>tax</a:t>
            </a:r>
            <a:r>
              <a:rPr lang="fr-FR" sz="2600" dirty="0" smtClean="0"/>
              <a:t>) </a:t>
            </a:r>
            <a:r>
              <a:rPr lang="fr-FR" sz="2600" dirty="0" err="1" smtClean="0"/>
              <a:t>paid</a:t>
            </a:r>
            <a:r>
              <a:rPr lang="fr-FR" sz="2600" dirty="0" smtClean="0"/>
              <a:t> by capital; not </a:t>
            </a:r>
            <a:r>
              <a:rPr lang="fr-FR" sz="2600" dirty="0" err="1" smtClean="0"/>
              <a:t>necessarily</a:t>
            </a:r>
            <a:r>
              <a:rPr lang="fr-FR" sz="2600" dirty="0" smtClean="0"/>
              <a:t> </a:t>
            </a:r>
            <a:r>
              <a:rPr lang="fr-FR" sz="2600" dirty="0" err="1" smtClean="0"/>
              <a:t>justified</a:t>
            </a:r>
            <a:endParaRPr lang="fr-FR" sz="2600" dirty="0" smtClean="0"/>
          </a:p>
          <a:p>
            <a:r>
              <a:rPr lang="fr-FR" sz="2600" dirty="0" smtClean="0"/>
              <a:t>Open </a:t>
            </a:r>
            <a:r>
              <a:rPr lang="fr-FR" sz="2600" dirty="0" err="1" smtClean="0"/>
              <a:t>economy</a:t>
            </a:r>
            <a:r>
              <a:rPr lang="fr-FR" sz="2600" dirty="0" smtClean="0"/>
              <a:t> </a:t>
            </a:r>
            <a:r>
              <a:rPr lang="fr-FR" sz="2600" dirty="0" err="1" smtClean="0"/>
              <a:t>tax</a:t>
            </a:r>
            <a:r>
              <a:rPr lang="fr-FR" sz="2600" dirty="0" smtClean="0"/>
              <a:t> incidence: Y + Imports = C + I + Exports</a:t>
            </a:r>
          </a:p>
          <a:p>
            <a:pPr>
              <a:buNone/>
            </a:pPr>
            <a:r>
              <a:rPr lang="fr-FR" sz="2600" dirty="0" smtClean="0"/>
              <a:t>   → </a:t>
            </a:r>
            <a:r>
              <a:rPr lang="fr-FR" sz="2600" dirty="0" err="1" smtClean="0"/>
              <a:t>taxing</a:t>
            </a:r>
            <a:r>
              <a:rPr lang="fr-FR" sz="2600" dirty="0" smtClean="0"/>
              <a:t> imports: major issue </a:t>
            </a:r>
            <a:r>
              <a:rPr lang="fr-FR" sz="2600" dirty="0" err="1" smtClean="0"/>
              <a:t>with</a:t>
            </a:r>
            <a:r>
              <a:rPr lang="fr-FR" sz="2600" dirty="0" smtClean="0"/>
              <a:t> VAT (fiscal </a:t>
            </a:r>
            <a:r>
              <a:rPr lang="fr-FR" sz="2600" dirty="0" err="1" smtClean="0"/>
              <a:t>devaluation</a:t>
            </a:r>
            <a:r>
              <a:rPr lang="fr-FR" sz="26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Basic </a:t>
            </a:r>
            <a:r>
              <a:rPr lang="fr-FR" sz="3600" dirty="0" err="1" smtClean="0"/>
              <a:t>tax</a:t>
            </a:r>
            <a:r>
              <a:rPr lang="fr-FR" sz="3600" dirty="0" smtClean="0"/>
              <a:t> incidence model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Output Y = F(K,L) = Y</a:t>
            </a:r>
            <a:r>
              <a:rPr lang="fr-FR" baseline="-25000" dirty="0" smtClean="0"/>
              <a:t>K</a:t>
            </a:r>
            <a:r>
              <a:rPr lang="fr-FR" dirty="0" smtClean="0"/>
              <a:t> + Y</a:t>
            </a:r>
            <a:r>
              <a:rPr lang="fr-FR" baseline="-25000" dirty="0" smtClean="0"/>
              <a:t>L</a:t>
            </a:r>
            <a:r>
              <a:rPr lang="fr-FR" dirty="0" smtClean="0"/>
              <a:t> </a:t>
            </a:r>
          </a:p>
          <a:p>
            <a:r>
              <a:rPr lang="fr-FR" dirty="0" smtClean="0"/>
              <a:t>Assume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introduce</a:t>
            </a:r>
            <a:r>
              <a:rPr lang="fr-FR" dirty="0" smtClean="0"/>
              <a:t> a </a:t>
            </a:r>
            <a:r>
              <a:rPr lang="fr-FR" dirty="0" err="1" smtClean="0"/>
              <a:t>tax</a:t>
            </a:r>
            <a:r>
              <a:rPr lang="fr-FR" dirty="0" smtClean="0"/>
              <a:t> </a:t>
            </a:r>
            <a:r>
              <a:rPr lang="el-GR" dirty="0" smtClean="0"/>
              <a:t>τ</a:t>
            </a:r>
            <a:r>
              <a:rPr lang="fr-FR" baseline="-25000" dirty="0" smtClean="0"/>
              <a:t>K</a:t>
            </a:r>
            <a:r>
              <a:rPr lang="fr-FR" dirty="0" smtClean="0"/>
              <a:t> on capital </a:t>
            </a:r>
            <a:r>
              <a:rPr lang="fr-FR" dirty="0" err="1" smtClean="0"/>
              <a:t>income</a:t>
            </a:r>
            <a:r>
              <a:rPr lang="fr-FR" dirty="0" smtClean="0"/>
              <a:t> Y</a:t>
            </a:r>
            <a:r>
              <a:rPr lang="fr-FR" baseline="-25000" dirty="0" smtClean="0"/>
              <a:t>K</a:t>
            </a:r>
            <a:r>
              <a:rPr lang="fr-FR" dirty="0" smtClean="0"/>
              <a:t> , or a </a:t>
            </a:r>
            <a:r>
              <a:rPr lang="fr-FR" dirty="0" err="1" smtClean="0"/>
              <a:t>tax</a:t>
            </a:r>
            <a:r>
              <a:rPr lang="fr-FR" dirty="0" smtClean="0"/>
              <a:t> </a:t>
            </a:r>
            <a:r>
              <a:rPr lang="el-GR" dirty="0" smtClean="0"/>
              <a:t>τ</a:t>
            </a:r>
            <a:r>
              <a:rPr lang="fr-FR" baseline="-25000" dirty="0" smtClean="0"/>
              <a:t>L</a:t>
            </a:r>
            <a:r>
              <a:rPr lang="fr-FR" dirty="0" smtClean="0"/>
              <a:t> on </a:t>
            </a:r>
            <a:r>
              <a:rPr lang="fr-FR" dirty="0" err="1" smtClean="0"/>
              <a:t>labor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Y</a:t>
            </a:r>
            <a:r>
              <a:rPr lang="fr-FR" baseline="-25000" dirty="0" smtClean="0"/>
              <a:t>L</a:t>
            </a:r>
            <a:r>
              <a:rPr lang="fr-FR" dirty="0" smtClean="0"/>
              <a:t> </a:t>
            </a:r>
          </a:p>
          <a:p>
            <a:r>
              <a:rPr lang="fr-FR" dirty="0" smtClean="0"/>
              <a:t>Q.: </a:t>
            </a:r>
            <a:r>
              <a:rPr lang="fr-FR" dirty="0" err="1" smtClean="0"/>
              <a:t>Who</a:t>
            </a:r>
            <a:r>
              <a:rPr lang="fr-FR" dirty="0" smtClean="0"/>
              <a:t> pays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tax</a:t>
            </a:r>
            <a:r>
              <a:rPr lang="fr-FR" dirty="0" smtClean="0"/>
              <a:t>? Is a capital </a:t>
            </a:r>
            <a:r>
              <a:rPr lang="fr-FR" dirty="0" err="1" smtClean="0"/>
              <a:t>tax</a:t>
            </a:r>
            <a:r>
              <a:rPr lang="fr-FR" dirty="0" smtClean="0"/>
              <a:t> </a:t>
            </a:r>
            <a:r>
              <a:rPr lang="fr-FR" dirty="0" err="1" smtClean="0"/>
              <a:t>paid</a:t>
            </a:r>
            <a:r>
              <a:rPr lang="fr-FR" dirty="0" smtClean="0"/>
              <a:t> by capital and a </a:t>
            </a:r>
            <a:r>
              <a:rPr lang="fr-FR" dirty="0" err="1" smtClean="0"/>
              <a:t>labor</a:t>
            </a:r>
            <a:r>
              <a:rPr lang="fr-FR" dirty="0" smtClean="0"/>
              <a:t> </a:t>
            </a:r>
            <a:r>
              <a:rPr lang="fr-FR" dirty="0" err="1" smtClean="0"/>
              <a:t>tax</a:t>
            </a:r>
            <a:r>
              <a:rPr lang="fr-FR" dirty="0" smtClean="0"/>
              <a:t> </a:t>
            </a:r>
            <a:r>
              <a:rPr lang="fr-FR" dirty="0" err="1" smtClean="0"/>
              <a:t>paid</a:t>
            </a:r>
            <a:r>
              <a:rPr lang="fr-FR" dirty="0" smtClean="0"/>
              <a:t> by </a:t>
            </a:r>
            <a:r>
              <a:rPr lang="fr-FR" dirty="0" err="1" smtClean="0"/>
              <a:t>labor</a:t>
            </a:r>
            <a:r>
              <a:rPr lang="fr-FR" dirty="0" smtClean="0"/>
              <a:t>?</a:t>
            </a:r>
          </a:p>
          <a:p>
            <a:r>
              <a:rPr lang="fr-FR" dirty="0" smtClean="0"/>
              <a:t>A.: Not </a:t>
            </a:r>
            <a:r>
              <a:rPr lang="fr-FR" dirty="0" err="1" smtClean="0"/>
              <a:t>necessarily</a:t>
            </a:r>
            <a:r>
              <a:rPr lang="fr-FR" dirty="0" smtClean="0"/>
              <a:t>. It </a:t>
            </a:r>
            <a:r>
              <a:rPr lang="fr-FR" dirty="0" err="1" smtClean="0"/>
              <a:t>depends</a:t>
            </a:r>
            <a:r>
              <a:rPr lang="fr-FR" dirty="0" smtClean="0"/>
              <a:t> </a:t>
            </a:r>
            <a:r>
              <a:rPr lang="fr-FR" dirty="0" err="1" smtClean="0"/>
              <a:t>upon</a:t>
            </a:r>
            <a:r>
              <a:rPr lang="fr-FR" dirty="0" smtClean="0"/>
              <a:t>:</a:t>
            </a:r>
          </a:p>
          <a:p>
            <a:pPr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elasticity</a:t>
            </a:r>
            <a:r>
              <a:rPr lang="fr-FR" dirty="0" smtClean="0"/>
              <a:t> of </a:t>
            </a:r>
            <a:r>
              <a:rPr lang="fr-FR" dirty="0" err="1" smtClean="0"/>
              <a:t>labor</a:t>
            </a:r>
            <a:r>
              <a:rPr lang="fr-FR" dirty="0" smtClean="0"/>
              <a:t> </a:t>
            </a:r>
            <a:r>
              <a:rPr lang="fr-FR" dirty="0" err="1" smtClean="0"/>
              <a:t>supply</a:t>
            </a:r>
            <a:r>
              <a:rPr lang="fr-FR" dirty="0" smtClean="0"/>
              <a:t> </a:t>
            </a:r>
            <a:r>
              <a:rPr lang="fr-FR" dirty="0" err="1" smtClean="0"/>
              <a:t>e</a:t>
            </a:r>
            <a:r>
              <a:rPr lang="fr-FR" baseline="-25000" dirty="0" err="1" smtClean="0"/>
              <a:t>L</a:t>
            </a:r>
            <a:endParaRPr lang="fr-FR" baseline="-25000" dirty="0" smtClean="0"/>
          </a:p>
          <a:p>
            <a:pPr>
              <a:buNone/>
            </a:pPr>
            <a:r>
              <a:rPr lang="fr-FR" dirty="0" smtClean="0"/>
              <a:t>-  the </a:t>
            </a:r>
            <a:r>
              <a:rPr lang="fr-FR" dirty="0" err="1" smtClean="0"/>
              <a:t>elasticity</a:t>
            </a:r>
            <a:r>
              <a:rPr lang="fr-FR" dirty="0" smtClean="0"/>
              <a:t> of capital </a:t>
            </a:r>
            <a:r>
              <a:rPr lang="fr-FR" dirty="0" err="1" smtClean="0"/>
              <a:t>supply</a:t>
            </a:r>
            <a:r>
              <a:rPr lang="fr-FR" dirty="0" smtClean="0"/>
              <a:t> </a:t>
            </a:r>
            <a:r>
              <a:rPr lang="fr-FR" dirty="0" err="1" smtClean="0"/>
              <a:t>e</a:t>
            </a:r>
            <a:r>
              <a:rPr lang="fr-FR" baseline="-25000" dirty="0" err="1" smtClean="0"/>
              <a:t>K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elasticity</a:t>
            </a:r>
            <a:r>
              <a:rPr lang="fr-FR" dirty="0" smtClean="0"/>
              <a:t> of substitution </a:t>
            </a:r>
            <a:r>
              <a:rPr lang="el-GR" dirty="0" smtClean="0">
                <a:cs typeface="Arial"/>
              </a:rPr>
              <a:t>σ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between</a:t>
            </a:r>
            <a:r>
              <a:rPr lang="fr-FR" dirty="0" smtClean="0">
                <a:cs typeface="Arial"/>
              </a:rPr>
              <a:t> K &amp; L in the production </a:t>
            </a:r>
            <a:r>
              <a:rPr lang="fr-FR" dirty="0" err="1" smtClean="0">
                <a:cs typeface="Arial"/>
              </a:rPr>
              <a:t>function</a:t>
            </a:r>
            <a:r>
              <a:rPr lang="fr-FR" dirty="0" smtClean="0">
                <a:cs typeface="Arial"/>
              </a:rPr>
              <a:t> (</a:t>
            </a:r>
            <a:r>
              <a:rPr lang="fr-FR" dirty="0" err="1" smtClean="0">
                <a:cs typeface="Arial"/>
              </a:rPr>
              <a:t>which</a:t>
            </a:r>
            <a:r>
              <a:rPr lang="fr-FR" dirty="0" smtClean="0">
                <a:cs typeface="Arial"/>
              </a:rPr>
              <a:t> in </a:t>
            </a:r>
            <a:r>
              <a:rPr lang="fr-FR" dirty="0" err="1" smtClean="0">
                <a:cs typeface="Arial"/>
              </a:rPr>
              <a:t>effect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determines</a:t>
            </a:r>
            <a:r>
              <a:rPr lang="fr-FR" dirty="0" smtClean="0">
                <a:cs typeface="Arial"/>
              </a:rPr>
              <a:t> the </a:t>
            </a:r>
            <a:r>
              <a:rPr lang="fr-FR" dirty="0" err="1" smtClean="0">
                <a:cs typeface="Arial"/>
              </a:rPr>
              <a:t>elasticities</a:t>
            </a:r>
            <a:r>
              <a:rPr lang="fr-FR" dirty="0" smtClean="0">
                <a:cs typeface="Arial"/>
              </a:rPr>
              <a:t> of </a:t>
            </a:r>
            <a:r>
              <a:rPr lang="fr-FR" dirty="0" err="1" smtClean="0">
                <a:cs typeface="Arial"/>
              </a:rPr>
              <a:t>demand</a:t>
            </a:r>
            <a:r>
              <a:rPr lang="fr-FR" dirty="0" smtClean="0">
                <a:cs typeface="Arial"/>
              </a:rPr>
              <a:t> for K &amp; L)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Reminder</a:t>
            </a:r>
            <a:r>
              <a:rPr lang="fr-FR" sz="3600" dirty="0" smtClean="0"/>
              <a:t>: </a:t>
            </a:r>
            <a:r>
              <a:rPr lang="fr-FR" sz="3600" dirty="0" err="1" smtClean="0"/>
              <a:t>what</a:t>
            </a:r>
            <a:r>
              <a:rPr lang="fr-FR" sz="3600" dirty="0" smtClean="0"/>
              <a:t> </a:t>
            </a:r>
            <a:r>
              <a:rPr lang="fr-FR" sz="3600" dirty="0" err="1" smtClean="0"/>
              <a:t>is</a:t>
            </a:r>
            <a:r>
              <a:rPr lang="fr-FR" sz="3600" dirty="0" smtClean="0"/>
              <a:t> capital?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K = real-</a:t>
            </a:r>
            <a:r>
              <a:rPr lang="fr-FR" dirty="0" err="1" smtClean="0"/>
              <a:t>estate</a:t>
            </a:r>
            <a:r>
              <a:rPr lang="fr-FR" dirty="0" smtClean="0"/>
              <a:t> (</a:t>
            </a:r>
            <a:r>
              <a:rPr lang="fr-FR" dirty="0" err="1" smtClean="0"/>
              <a:t>housing</a:t>
            </a:r>
            <a:r>
              <a:rPr lang="fr-FR" dirty="0" smtClean="0"/>
              <a:t>, offices..), </a:t>
            </a:r>
            <a:r>
              <a:rPr lang="fr-FR" dirty="0" err="1" smtClean="0"/>
              <a:t>machinery</a:t>
            </a:r>
            <a:r>
              <a:rPr lang="fr-FR" dirty="0" smtClean="0"/>
              <a:t>, </a:t>
            </a:r>
            <a:r>
              <a:rPr lang="fr-FR" dirty="0" err="1" smtClean="0"/>
              <a:t>equipment</a:t>
            </a:r>
            <a:r>
              <a:rPr lang="fr-FR" dirty="0" smtClean="0"/>
              <a:t>, patents, </a:t>
            </a:r>
            <a:r>
              <a:rPr lang="fr-FR" dirty="0" err="1" smtClean="0"/>
              <a:t>immaterial</a:t>
            </a:r>
            <a:r>
              <a:rPr lang="fr-FR" dirty="0" smtClean="0"/>
              <a:t> capital,.. </a:t>
            </a:r>
          </a:p>
          <a:p>
            <a:pPr>
              <a:buNone/>
            </a:pPr>
            <a:r>
              <a:rPr lang="fr-FR" dirty="0" smtClean="0"/>
              <a:t>       (</a:t>
            </a:r>
            <a:r>
              <a:rPr lang="fr-FR" dirty="0" smtClean="0">
                <a:latin typeface="Arial"/>
                <a:cs typeface="Arial"/>
              </a:rPr>
              <a:t>≈</a:t>
            </a:r>
            <a:r>
              <a:rPr lang="fr-FR" dirty="0" smtClean="0"/>
              <a:t> </a:t>
            </a:r>
            <a:r>
              <a:rPr lang="fr-FR" dirty="0" err="1" smtClean="0"/>
              <a:t>housing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+ business </a:t>
            </a:r>
            <a:r>
              <a:rPr lang="fr-FR" dirty="0" err="1" smtClean="0"/>
              <a:t>assets</a:t>
            </a:r>
            <a:r>
              <a:rPr lang="fr-FR" dirty="0" smtClean="0"/>
              <a:t>: about 50-50)</a:t>
            </a:r>
          </a:p>
          <a:p>
            <a:pPr>
              <a:buNone/>
            </a:pPr>
            <a:r>
              <a:rPr lang="fr-FR" dirty="0" smtClean="0"/>
              <a:t>     Y</a:t>
            </a:r>
            <a:r>
              <a:rPr lang="fr-FR" baseline="-25000" dirty="0" smtClean="0"/>
              <a:t>K</a:t>
            </a:r>
            <a:r>
              <a:rPr lang="fr-FR" dirty="0" smtClean="0"/>
              <a:t> = capital </a:t>
            </a:r>
            <a:r>
              <a:rPr lang="fr-FR" dirty="0" err="1" smtClean="0"/>
              <a:t>income</a:t>
            </a:r>
            <a:r>
              <a:rPr lang="fr-FR" dirty="0" smtClean="0"/>
              <a:t> = </a:t>
            </a:r>
            <a:r>
              <a:rPr lang="fr-FR" dirty="0" err="1" smtClean="0"/>
              <a:t>rent</a:t>
            </a:r>
            <a:r>
              <a:rPr lang="fr-FR" dirty="0" smtClean="0"/>
              <a:t>, </a:t>
            </a:r>
            <a:r>
              <a:rPr lang="fr-FR" dirty="0" err="1" smtClean="0"/>
              <a:t>dividend</a:t>
            </a:r>
            <a:r>
              <a:rPr lang="fr-FR" dirty="0" smtClean="0"/>
              <a:t>, </a:t>
            </a:r>
            <a:r>
              <a:rPr lang="fr-FR" dirty="0" err="1" smtClean="0"/>
              <a:t>interest</a:t>
            </a:r>
            <a:r>
              <a:rPr lang="fr-FR" dirty="0" smtClean="0"/>
              <a:t>, profits,..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>
                <a:cs typeface="Arial"/>
              </a:rPr>
              <a:t>In </a:t>
            </a:r>
            <a:r>
              <a:rPr lang="fr-FR" dirty="0" err="1" smtClean="0">
                <a:cs typeface="Arial"/>
              </a:rPr>
              <a:t>rich</a:t>
            </a:r>
            <a:r>
              <a:rPr lang="fr-FR" dirty="0" smtClean="0">
                <a:cs typeface="Arial"/>
              </a:rPr>
              <a:t> countries, </a:t>
            </a:r>
            <a:r>
              <a:rPr lang="el-GR" dirty="0" smtClean="0">
                <a:cs typeface="Arial"/>
              </a:rPr>
              <a:t>β</a:t>
            </a:r>
            <a:r>
              <a:rPr lang="fr-FR" dirty="0" smtClean="0">
                <a:cs typeface="Arial"/>
              </a:rPr>
              <a:t> = K/Y = 5-6     (</a:t>
            </a:r>
            <a:r>
              <a:rPr lang="el-GR" dirty="0" smtClean="0">
                <a:cs typeface="Arial"/>
              </a:rPr>
              <a:t>α</a:t>
            </a:r>
            <a:r>
              <a:rPr lang="fr-FR" dirty="0" smtClean="0">
                <a:cs typeface="Arial"/>
              </a:rPr>
              <a:t> = Y</a:t>
            </a:r>
            <a:r>
              <a:rPr lang="fr-FR" baseline="-25000" dirty="0" smtClean="0">
                <a:cs typeface="Arial"/>
              </a:rPr>
              <a:t>K</a:t>
            </a:r>
            <a:r>
              <a:rPr lang="fr-FR" dirty="0" smtClean="0">
                <a:cs typeface="Arial"/>
              </a:rPr>
              <a:t>/Y = 25-30%)</a:t>
            </a:r>
          </a:p>
          <a:p>
            <a:pPr>
              <a:buNone/>
            </a:pPr>
            <a:r>
              <a:rPr lang="fr-FR" dirty="0" smtClean="0">
                <a:cs typeface="Arial"/>
              </a:rPr>
              <a:t>            (i.e. </a:t>
            </a:r>
            <a:r>
              <a:rPr lang="fr-FR" dirty="0" err="1" smtClean="0">
                <a:cs typeface="Arial"/>
              </a:rPr>
              <a:t>average</a:t>
            </a:r>
            <a:r>
              <a:rPr lang="fr-FR" dirty="0" smtClean="0">
                <a:cs typeface="Arial"/>
              </a:rPr>
              <a:t> rate of return r = </a:t>
            </a:r>
            <a:r>
              <a:rPr lang="el-GR" dirty="0" smtClean="0">
                <a:cs typeface="Arial"/>
              </a:rPr>
              <a:t>α</a:t>
            </a:r>
            <a:r>
              <a:rPr lang="fr-FR" dirty="0" smtClean="0">
                <a:cs typeface="Arial"/>
              </a:rPr>
              <a:t>/</a:t>
            </a:r>
            <a:r>
              <a:rPr lang="el-GR" dirty="0" smtClean="0">
                <a:cs typeface="Arial"/>
              </a:rPr>
              <a:t>β</a:t>
            </a:r>
            <a:r>
              <a:rPr lang="fr-FR" dirty="0" smtClean="0">
                <a:cs typeface="Arial"/>
              </a:rPr>
              <a:t> = 4-5%) </a:t>
            </a:r>
          </a:p>
          <a:p>
            <a:r>
              <a:rPr lang="fr-FR" dirty="0" err="1" smtClean="0">
                <a:cs typeface="Arial"/>
              </a:rPr>
              <a:t>Typically</a:t>
            </a:r>
            <a:r>
              <a:rPr lang="fr-FR" dirty="0" smtClean="0">
                <a:cs typeface="Arial"/>
              </a:rPr>
              <a:t>, in France, Germany, UK, </a:t>
            </a:r>
            <a:r>
              <a:rPr lang="fr-FR" dirty="0" err="1" smtClean="0">
                <a:cs typeface="Arial"/>
              </a:rPr>
              <a:t>Italy</a:t>
            </a:r>
            <a:r>
              <a:rPr lang="fr-FR" dirty="0" smtClean="0">
                <a:cs typeface="Arial"/>
              </a:rPr>
              <a:t>, US, </a:t>
            </a:r>
            <a:r>
              <a:rPr lang="fr-FR" dirty="0" err="1" smtClean="0">
                <a:cs typeface="Arial"/>
              </a:rPr>
              <a:t>Japan</a:t>
            </a:r>
            <a:r>
              <a:rPr lang="fr-FR" dirty="0" smtClean="0">
                <a:cs typeface="Arial"/>
              </a:rPr>
              <a:t>:       Y ≈ 30 000€ (</a:t>
            </a:r>
            <a:r>
              <a:rPr lang="fr-FR" dirty="0" err="1" smtClean="0">
                <a:cs typeface="Arial"/>
              </a:rPr>
              <a:t>pretax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average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income</a:t>
            </a:r>
            <a:r>
              <a:rPr lang="fr-FR" dirty="0" smtClean="0">
                <a:cs typeface="Arial"/>
              </a:rPr>
              <a:t>, i.e. national </a:t>
            </a:r>
            <a:r>
              <a:rPr lang="fr-FR" dirty="0" err="1" smtClean="0">
                <a:cs typeface="Arial"/>
              </a:rPr>
              <a:t>income</a:t>
            </a:r>
            <a:r>
              <a:rPr lang="fr-FR" dirty="0" smtClean="0">
                <a:cs typeface="Arial"/>
              </a:rPr>
              <a:t> /population), K ≈ 150 000-180 000€ (</a:t>
            </a:r>
            <a:r>
              <a:rPr lang="fr-FR" dirty="0" err="1" smtClean="0">
                <a:cs typeface="Arial"/>
              </a:rPr>
              <a:t>average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wealth</a:t>
            </a:r>
            <a:r>
              <a:rPr lang="fr-FR" dirty="0" smtClean="0">
                <a:cs typeface="Arial"/>
              </a:rPr>
              <a:t>, i.e. capital stock/population); net </a:t>
            </a:r>
            <a:r>
              <a:rPr lang="fr-FR" dirty="0" err="1" smtClean="0">
                <a:cs typeface="Arial"/>
              </a:rPr>
              <a:t>foreign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asset</a:t>
            </a:r>
            <a:r>
              <a:rPr lang="fr-FR" dirty="0" smtClean="0">
                <a:cs typeface="Arial"/>
              </a:rPr>
              <a:t> positions </a:t>
            </a:r>
            <a:r>
              <a:rPr lang="fr-FR" dirty="0" err="1" smtClean="0">
                <a:cs typeface="Arial"/>
              </a:rPr>
              <a:t>small</a:t>
            </a:r>
            <a:r>
              <a:rPr lang="fr-FR" dirty="0" smtClean="0">
                <a:cs typeface="Arial"/>
              </a:rPr>
              <a:t> in </a:t>
            </a:r>
            <a:r>
              <a:rPr lang="fr-FR" dirty="0" err="1" smtClean="0">
                <a:cs typeface="Arial"/>
              </a:rPr>
              <a:t>most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</a:rPr>
              <a:t>coutries</a:t>
            </a:r>
            <a:r>
              <a:rPr lang="fr-FR" dirty="0" smtClean="0">
                <a:cs typeface="Arial"/>
              </a:rPr>
              <a:t> (but </a:t>
            </a:r>
            <a:r>
              <a:rPr lang="fr-FR" dirty="0" err="1" smtClean="0">
                <a:cs typeface="Arial"/>
              </a:rPr>
              <a:t>rising</a:t>
            </a:r>
            <a:r>
              <a:rPr lang="fr-FR" dirty="0" smtClean="0">
                <a:cs typeface="Arial"/>
              </a:rPr>
              <a:t>);     </a:t>
            </a:r>
            <a:r>
              <a:rPr lang="fr-FR" dirty="0" err="1" smtClean="0">
                <a:cs typeface="Arial"/>
              </a:rPr>
              <a:t>see</a:t>
            </a:r>
            <a:r>
              <a:rPr lang="fr-FR" dirty="0" smtClean="0">
                <a:cs typeface="Arial"/>
              </a:rPr>
              <a:t> </a:t>
            </a:r>
            <a:r>
              <a:rPr lang="fr-FR" dirty="0" err="1" smtClean="0">
                <a:cs typeface="Arial"/>
                <a:hlinkClick r:id="rId2"/>
              </a:rPr>
              <a:t>this</a:t>
            </a:r>
            <a:r>
              <a:rPr lang="fr-FR" dirty="0" smtClean="0">
                <a:cs typeface="Arial"/>
                <a:hlinkClick r:id="rId2"/>
              </a:rPr>
              <a:t> graph</a:t>
            </a:r>
            <a:r>
              <a:rPr lang="fr-FR" dirty="0" smtClean="0">
                <a:cs typeface="Arial"/>
              </a:rPr>
              <a:t> &amp; </a:t>
            </a:r>
            <a:r>
              <a:rPr lang="fr-FR" dirty="0" err="1" smtClean="0">
                <a:cs typeface="Arial"/>
                <a:hlinkClick r:id="rId3"/>
              </a:rPr>
              <a:t>inequality</a:t>
            </a:r>
            <a:r>
              <a:rPr lang="fr-FR" dirty="0" smtClean="0">
                <a:cs typeface="Arial"/>
                <a:hlinkClick r:id="rId3"/>
              </a:rPr>
              <a:t> course</a:t>
            </a:r>
            <a:r>
              <a:rPr lang="fr-FR" dirty="0" smtClean="0">
                <a:cs typeface="Arial"/>
              </a:rPr>
              <a:t> for more </a:t>
            </a:r>
            <a:r>
              <a:rPr lang="fr-FR" dirty="0" err="1" smtClean="0">
                <a:cs typeface="Arial"/>
              </a:rPr>
              <a:t>details</a:t>
            </a:r>
            <a:r>
              <a:rPr lang="fr-FR" dirty="0" smtClean="0">
                <a:cs typeface="Arial"/>
              </a:rPr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Back to </a:t>
            </a:r>
            <a:r>
              <a:rPr lang="fr-FR" sz="3600" dirty="0" err="1" smtClean="0"/>
              <a:t>tax</a:t>
            </a:r>
            <a:r>
              <a:rPr lang="fr-FR" sz="3600" dirty="0" smtClean="0"/>
              <a:t> incidence model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>
            <a:normAutofit lnSpcReduction="10000"/>
          </a:bodyPr>
          <a:lstStyle/>
          <a:p>
            <a:r>
              <a:rPr lang="fr-FR" sz="2800" dirty="0" smtClean="0"/>
              <a:t>Simple (but </a:t>
            </a:r>
            <a:r>
              <a:rPr lang="fr-FR" sz="2800" dirty="0" err="1" smtClean="0"/>
              <a:t>unrealistic</a:t>
            </a:r>
            <a:r>
              <a:rPr lang="fr-FR" sz="2800" dirty="0" smtClean="0"/>
              <a:t>) case: </a:t>
            </a:r>
            <a:r>
              <a:rPr lang="fr-FR" sz="2800" dirty="0" err="1" smtClean="0"/>
              <a:t>linear</a:t>
            </a:r>
            <a:r>
              <a:rPr lang="fr-FR" sz="2800" dirty="0" smtClean="0"/>
              <a:t> production </a:t>
            </a:r>
            <a:r>
              <a:rPr lang="fr-FR" sz="2800" dirty="0" err="1" smtClean="0"/>
              <a:t>function</a:t>
            </a:r>
            <a:endParaRPr lang="fr-FR" sz="2800" dirty="0" smtClean="0"/>
          </a:p>
          <a:p>
            <a:r>
              <a:rPr lang="fr-FR" sz="2800" b="1" dirty="0" smtClean="0"/>
              <a:t> Y = F(K,L) = r K + v L</a:t>
            </a:r>
          </a:p>
          <a:p>
            <a:pPr>
              <a:buNone/>
            </a:pPr>
            <a:r>
              <a:rPr lang="fr-FR" sz="2800" dirty="0" err="1" smtClean="0"/>
              <a:t>With</a:t>
            </a:r>
            <a:r>
              <a:rPr lang="fr-FR" sz="2800" dirty="0" smtClean="0"/>
              <a:t> r = marginal </a:t>
            </a:r>
            <a:r>
              <a:rPr lang="fr-FR" sz="2800" dirty="0" err="1" smtClean="0"/>
              <a:t>product</a:t>
            </a:r>
            <a:r>
              <a:rPr lang="fr-FR" sz="2800" dirty="0" smtClean="0"/>
              <a:t> of capital (</a:t>
            </a:r>
            <a:r>
              <a:rPr lang="fr-FR" sz="2800" dirty="0" err="1" smtClean="0"/>
              <a:t>fixed</a:t>
            </a:r>
            <a:r>
              <a:rPr lang="fr-FR" sz="2800" dirty="0" smtClean="0"/>
              <a:t>)</a:t>
            </a:r>
          </a:p>
          <a:p>
            <a:pPr>
              <a:buNone/>
            </a:pPr>
            <a:r>
              <a:rPr lang="fr-FR" sz="2800" dirty="0" smtClean="0"/>
              <a:t>v = marginal </a:t>
            </a:r>
            <a:r>
              <a:rPr lang="fr-FR" sz="2800" dirty="0" err="1" smtClean="0"/>
              <a:t>product</a:t>
            </a:r>
            <a:r>
              <a:rPr lang="fr-FR" sz="2800" dirty="0" smtClean="0"/>
              <a:t> of </a:t>
            </a:r>
            <a:r>
              <a:rPr lang="fr-FR" sz="2800" dirty="0" err="1" smtClean="0"/>
              <a:t>labor</a:t>
            </a:r>
            <a:r>
              <a:rPr lang="fr-FR" sz="2800" dirty="0" smtClean="0"/>
              <a:t> (</a:t>
            </a:r>
            <a:r>
              <a:rPr lang="fr-FR" sz="2800" dirty="0" err="1" smtClean="0"/>
              <a:t>fixed</a:t>
            </a:r>
            <a:r>
              <a:rPr lang="fr-FR" sz="2800" dirty="0" smtClean="0"/>
              <a:t>)</a:t>
            </a:r>
          </a:p>
          <a:p>
            <a:r>
              <a:rPr lang="fr-FR" sz="2800" dirty="0" err="1" smtClean="0"/>
              <a:t>Both</a:t>
            </a:r>
            <a:r>
              <a:rPr lang="fr-FR" sz="2800" dirty="0" smtClean="0"/>
              <a:t> r and v are </a:t>
            </a:r>
            <a:r>
              <a:rPr lang="fr-FR" sz="2800" dirty="0" err="1" smtClean="0"/>
              <a:t>fixed</a:t>
            </a:r>
            <a:r>
              <a:rPr lang="fr-FR" sz="2800" dirty="0" smtClean="0"/>
              <a:t> and do not </a:t>
            </a:r>
            <a:r>
              <a:rPr lang="fr-FR" sz="2800" dirty="0" err="1" smtClean="0"/>
              <a:t>depend</a:t>
            </a:r>
            <a:r>
              <a:rPr lang="fr-FR" sz="2800" dirty="0" smtClean="0"/>
              <a:t> </a:t>
            </a:r>
            <a:r>
              <a:rPr lang="fr-FR" sz="2800" dirty="0" err="1" smtClean="0"/>
              <a:t>upon</a:t>
            </a:r>
            <a:r>
              <a:rPr lang="fr-FR" sz="2800" dirty="0" smtClean="0"/>
              <a:t> K and L = </a:t>
            </a:r>
            <a:r>
              <a:rPr lang="fr-FR" sz="2800" dirty="0" err="1" smtClean="0"/>
              <a:t>infinite</a:t>
            </a:r>
            <a:r>
              <a:rPr lang="fr-FR" sz="2800" dirty="0" smtClean="0"/>
              <a:t> </a:t>
            </a:r>
            <a:r>
              <a:rPr lang="fr-FR" sz="2800" dirty="0" err="1" smtClean="0"/>
              <a:t>substituability</a:t>
            </a:r>
            <a:r>
              <a:rPr lang="fr-FR" sz="2800" dirty="0" smtClean="0"/>
              <a:t> </a:t>
            </a:r>
            <a:r>
              <a:rPr lang="fr-FR" sz="2800" dirty="0" err="1" smtClean="0"/>
              <a:t>between</a:t>
            </a:r>
            <a:r>
              <a:rPr lang="fr-FR" sz="2800" dirty="0" smtClean="0"/>
              <a:t> K and L = </a:t>
            </a:r>
            <a:r>
              <a:rPr lang="fr-FR" sz="2800" dirty="0" err="1" smtClean="0"/>
              <a:t>zero</a:t>
            </a:r>
            <a:r>
              <a:rPr lang="fr-FR" sz="2800" dirty="0" smtClean="0"/>
              <a:t> </a:t>
            </a:r>
            <a:r>
              <a:rPr lang="fr-FR" sz="2800" dirty="0" err="1" smtClean="0"/>
              <a:t>complementarity</a:t>
            </a:r>
            <a:r>
              <a:rPr lang="fr-FR" sz="2800" dirty="0" smtClean="0"/>
              <a:t> </a:t>
            </a:r>
            <a:r>
              <a:rPr lang="fr-FR" sz="2800" b="1" dirty="0" smtClean="0"/>
              <a:t>=</a:t>
            </a:r>
            <a:r>
              <a:rPr lang="fr-FR" sz="2800" dirty="0" smtClean="0"/>
              <a:t> </a:t>
            </a:r>
            <a:r>
              <a:rPr lang="fr-FR" sz="2800" b="1" dirty="0" smtClean="0"/>
              <a:t>robot </a:t>
            </a:r>
            <a:r>
              <a:rPr lang="fr-FR" sz="2800" b="1" dirty="0" err="1" smtClean="0"/>
              <a:t>economy</a:t>
            </a:r>
            <a:endParaRPr lang="fr-FR" sz="2800" b="1" dirty="0" smtClean="0"/>
          </a:p>
          <a:p>
            <a:r>
              <a:rPr lang="fr-FR" sz="2800" dirty="0" err="1" smtClean="0"/>
              <a:t>Then</a:t>
            </a:r>
            <a:r>
              <a:rPr lang="fr-FR" sz="2800" dirty="0" smtClean="0"/>
              <a:t> capital pays capital </a:t>
            </a:r>
            <a:r>
              <a:rPr lang="fr-FR" sz="2800" dirty="0" err="1" smtClean="0"/>
              <a:t>tax</a:t>
            </a:r>
            <a:r>
              <a:rPr lang="fr-FR" sz="2800" dirty="0" smtClean="0"/>
              <a:t>, &amp; </a:t>
            </a:r>
            <a:r>
              <a:rPr lang="fr-FR" sz="2800" dirty="0" err="1" smtClean="0"/>
              <a:t>labor</a:t>
            </a:r>
            <a:r>
              <a:rPr lang="fr-FR" sz="2800" dirty="0" smtClean="0"/>
              <a:t> pays </a:t>
            </a:r>
            <a:r>
              <a:rPr lang="fr-FR" sz="2800" dirty="0" err="1" smtClean="0"/>
              <a:t>labor</a:t>
            </a:r>
            <a:r>
              <a:rPr lang="fr-FR" sz="2800" dirty="0" smtClean="0"/>
              <a:t> </a:t>
            </a:r>
            <a:r>
              <a:rPr lang="fr-FR" sz="2800" dirty="0" err="1" smtClean="0"/>
              <a:t>tax</a:t>
            </a:r>
            <a:r>
              <a:rPr lang="fr-FR" sz="2800" dirty="0" smtClean="0"/>
              <a:t>   (</a:t>
            </a:r>
            <a:r>
              <a:rPr lang="fr-FR" sz="2800" dirty="0" err="1" smtClean="0"/>
              <a:t>it’s</a:t>
            </a:r>
            <a:r>
              <a:rPr lang="fr-FR" sz="2800" dirty="0" smtClean="0"/>
              <a:t> </a:t>
            </a:r>
            <a:r>
              <a:rPr lang="fr-FR" sz="2800" dirty="0" err="1" smtClean="0"/>
              <a:t>like</a:t>
            </a:r>
            <a:r>
              <a:rPr lang="fr-FR" sz="2800" dirty="0" smtClean="0"/>
              <a:t> </a:t>
            </a:r>
            <a:r>
              <a:rPr lang="fr-FR" sz="2800" dirty="0" err="1" smtClean="0"/>
              <a:t>two</a:t>
            </a:r>
            <a:r>
              <a:rPr lang="fr-FR" sz="2800" dirty="0" smtClean="0"/>
              <a:t> </a:t>
            </a:r>
            <a:r>
              <a:rPr lang="fr-FR" sz="2800" dirty="0" err="1" smtClean="0"/>
              <a:t>separate</a:t>
            </a:r>
            <a:r>
              <a:rPr lang="fr-FR" sz="2800" dirty="0" smtClean="0"/>
              <a:t> </a:t>
            </a:r>
            <a:r>
              <a:rPr lang="fr-FR" sz="2800" dirty="0" err="1" smtClean="0"/>
              <a:t>markets</a:t>
            </a:r>
            <a:r>
              <a:rPr lang="fr-FR" sz="2800" dirty="0" smtClean="0"/>
              <a:t>, </a:t>
            </a:r>
            <a:r>
              <a:rPr lang="fr-FR" sz="2800" dirty="0" err="1" smtClean="0"/>
              <a:t>with</a:t>
            </a:r>
            <a:r>
              <a:rPr lang="fr-FR" sz="2800" dirty="0" smtClean="0"/>
              <a:t> no interaction)</a:t>
            </a:r>
          </a:p>
          <a:p>
            <a:r>
              <a:rPr lang="fr-FR" sz="2800" dirty="0" smtClean="0"/>
              <a:t>Revenue </a:t>
            </a:r>
            <a:r>
              <a:rPr lang="fr-FR" sz="2800" dirty="0" err="1" smtClean="0"/>
              <a:t>maximizing</a:t>
            </a:r>
            <a:r>
              <a:rPr lang="fr-FR" sz="2800" dirty="0" smtClean="0"/>
              <a:t> </a:t>
            </a:r>
            <a:r>
              <a:rPr lang="fr-FR" sz="2800" dirty="0" err="1" smtClean="0"/>
              <a:t>tax</a:t>
            </a:r>
            <a:r>
              <a:rPr lang="fr-FR" sz="2800" dirty="0" smtClean="0"/>
              <a:t> rates: </a:t>
            </a:r>
          </a:p>
          <a:p>
            <a:pPr>
              <a:buNone/>
            </a:pPr>
            <a:r>
              <a:rPr lang="fr-FR" sz="2800" dirty="0" smtClean="0"/>
              <a:t>                     </a:t>
            </a:r>
            <a:r>
              <a:rPr lang="el-GR" sz="2800" dirty="0" smtClean="0"/>
              <a:t>τ</a:t>
            </a:r>
            <a:r>
              <a:rPr lang="fr-FR" sz="2800" baseline="-25000" dirty="0" smtClean="0"/>
              <a:t>K</a:t>
            </a:r>
            <a:r>
              <a:rPr lang="fr-FR" sz="2800" dirty="0" smtClean="0"/>
              <a:t> = 1/(1+</a:t>
            </a:r>
            <a:r>
              <a:rPr lang="fr-FR" sz="2800" dirty="0" err="1" smtClean="0"/>
              <a:t>e</a:t>
            </a:r>
            <a:r>
              <a:rPr lang="fr-FR" sz="2800" baseline="-25000" dirty="0" err="1" smtClean="0"/>
              <a:t>K</a:t>
            </a:r>
            <a:r>
              <a:rPr lang="fr-FR" sz="2800" dirty="0" smtClean="0"/>
              <a:t>) , </a:t>
            </a:r>
            <a:r>
              <a:rPr lang="el-GR" sz="2800" dirty="0" smtClean="0"/>
              <a:t>τ</a:t>
            </a:r>
            <a:r>
              <a:rPr lang="fr-FR" sz="2800" baseline="-25000" dirty="0" smtClean="0"/>
              <a:t>L</a:t>
            </a:r>
            <a:r>
              <a:rPr lang="fr-FR" sz="2800" dirty="0" smtClean="0"/>
              <a:t> = 1/(1+</a:t>
            </a:r>
            <a:r>
              <a:rPr lang="fr-FR" sz="2800" dirty="0" err="1" smtClean="0"/>
              <a:t>e</a:t>
            </a:r>
            <a:r>
              <a:rPr lang="fr-FR" sz="2800" baseline="-25000" dirty="0" err="1" smtClean="0"/>
              <a:t>L</a:t>
            </a:r>
            <a:r>
              <a:rPr lang="fr-FR" sz="2800" dirty="0" smtClean="0"/>
              <a:t>) </a:t>
            </a:r>
          </a:p>
          <a:p>
            <a:pPr>
              <a:buNone/>
            </a:pPr>
            <a:r>
              <a:rPr lang="fr-FR" sz="2800" dirty="0" smtClean="0"/>
              <a:t>                  (= inverse-</a:t>
            </a:r>
            <a:r>
              <a:rPr lang="fr-FR" sz="2800" dirty="0" err="1" smtClean="0"/>
              <a:t>elasticity</a:t>
            </a:r>
            <a:r>
              <a:rPr lang="fr-FR" sz="2800" dirty="0" smtClean="0"/>
              <a:t> formulas)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The inverse-</a:t>
            </a:r>
            <a:r>
              <a:rPr lang="fr-FR" sz="3600" dirty="0" err="1" smtClean="0"/>
              <a:t>elasticity</a:t>
            </a:r>
            <a:r>
              <a:rPr lang="fr-FR" sz="3600" dirty="0" smtClean="0"/>
              <a:t> formula </a:t>
            </a:r>
            <a:r>
              <a:rPr lang="el-GR" sz="3600" dirty="0" smtClean="0"/>
              <a:t>τ</a:t>
            </a:r>
            <a:r>
              <a:rPr lang="fr-FR" sz="3600" dirty="0" smtClean="0"/>
              <a:t> = 1/(1+e)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>
            <a:normAutofit/>
          </a:bodyPr>
          <a:lstStyle/>
          <a:p>
            <a:r>
              <a:rPr lang="fr-FR" sz="2400" dirty="0" err="1" smtClean="0"/>
              <a:t>Definition</a:t>
            </a:r>
            <a:r>
              <a:rPr lang="fr-FR" sz="2400" dirty="0" smtClean="0"/>
              <a:t> of </a:t>
            </a:r>
            <a:r>
              <a:rPr lang="fr-FR" sz="2400" dirty="0" err="1" smtClean="0"/>
              <a:t>labor</a:t>
            </a:r>
            <a:r>
              <a:rPr lang="fr-FR" sz="2400" dirty="0" smtClean="0"/>
              <a:t> </a:t>
            </a:r>
            <a:r>
              <a:rPr lang="fr-FR" sz="2400" dirty="0" err="1" smtClean="0"/>
              <a:t>supply</a:t>
            </a:r>
            <a:r>
              <a:rPr lang="fr-FR" sz="2400" dirty="0" smtClean="0"/>
              <a:t> </a:t>
            </a:r>
            <a:r>
              <a:rPr lang="fr-FR" sz="2400" dirty="0" err="1" smtClean="0"/>
              <a:t>elasticity</a:t>
            </a:r>
            <a:r>
              <a:rPr lang="fr-FR" sz="2400" dirty="0" smtClean="0"/>
              <a:t>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L</a:t>
            </a:r>
            <a:r>
              <a:rPr lang="fr-FR" sz="2400" dirty="0" smtClean="0"/>
              <a:t> : if the net-of-</a:t>
            </a:r>
            <a:r>
              <a:rPr lang="fr-FR" sz="2400" dirty="0" err="1" smtClean="0"/>
              <a:t>tax</a:t>
            </a:r>
            <a:r>
              <a:rPr lang="fr-FR" sz="2400" dirty="0" smtClean="0"/>
              <a:t> </a:t>
            </a:r>
            <a:r>
              <a:rPr lang="fr-FR" sz="2400" dirty="0" err="1" smtClean="0"/>
              <a:t>wage</a:t>
            </a:r>
            <a:r>
              <a:rPr lang="fr-FR" sz="2400" dirty="0" smtClean="0"/>
              <a:t> rate 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)v </a:t>
            </a:r>
            <a:r>
              <a:rPr lang="fr-FR" sz="2400" dirty="0" err="1" smtClean="0"/>
              <a:t>rises</a:t>
            </a:r>
            <a:r>
              <a:rPr lang="fr-FR" sz="2400" dirty="0" smtClean="0"/>
              <a:t> by 1%, </a:t>
            </a:r>
            <a:r>
              <a:rPr lang="fr-FR" sz="2400" dirty="0" err="1" smtClean="0"/>
              <a:t>then</a:t>
            </a:r>
            <a:r>
              <a:rPr lang="fr-FR" sz="2400" dirty="0" smtClean="0"/>
              <a:t> </a:t>
            </a:r>
            <a:r>
              <a:rPr lang="fr-FR" sz="2400" dirty="0" err="1" smtClean="0"/>
              <a:t>labor</a:t>
            </a:r>
            <a:r>
              <a:rPr lang="fr-FR" sz="2400" dirty="0" smtClean="0"/>
              <a:t> </a:t>
            </a:r>
            <a:r>
              <a:rPr lang="fr-FR" sz="2400" dirty="0" err="1" smtClean="0"/>
              <a:t>supply</a:t>
            </a:r>
            <a:r>
              <a:rPr lang="fr-FR" sz="2400" dirty="0" smtClean="0"/>
              <a:t> L (</a:t>
            </a:r>
            <a:r>
              <a:rPr lang="fr-FR" sz="2400" dirty="0" err="1" smtClean="0"/>
              <a:t>hours</a:t>
            </a:r>
            <a:r>
              <a:rPr lang="fr-FR" sz="2400" dirty="0" smtClean="0"/>
              <a:t> of </a:t>
            </a:r>
            <a:r>
              <a:rPr lang="fr-FR" sz="2400" dirty="0" err="1" smtClean="0"/>
              <a:t>work</a:t>
            </a:r>
            <a:r>
              <a:rPr lang="fr-FR" sz="2400" dirty="0" smtClean="0"/>
              <a:t>, </a:t>
            </a:r>
            <a:r>
              <a:rPr lang="fr-FR" sz="2400" dirty="0" err="1" smtClean="0"/>
              <a:t>labor</a:t>
            </a:r>
            <a:r>
              <a:rPr lang="fr-FR" sz="2400" dirty="0" smtClean="0"/>
              <a:t> </a:t>
            </a:r>
            <a:r>
              <a:rPr lang="fr-FR" sz="2400" dirty="0" err="1" smtClean="0"/>
              <a:t>intensity</a:t>
            </a:r>
            <a:r>
              <a:rPr lang="fr-FR" sz="2400" dirty="0" smtClean="0"/>
              <a:t>, </a:t>
            </a:r>
            <a:r>
              <a:rPr lang="fr-FR" sz="2400" dirty="0" err="1" smtClean="0"/>
              <a:t>skills</a:t>
            </a:r>
            <a:r>
              <a:rPr lang="fr-FR" sz="2400" dirty="0" smtClean="0"/>
              <a:t>, etc.) </a:t>
            </a:r>
            <a:r>
              <a:rPr lang="fr-FR" sz="2400" dirty="0" err="1" smtClean="0"/>
              <a:t>rises</a:t>
            </a:r>
            <a:r>
              <a:rPr lang="fr-FR" sz="2400" dirty="0" smtClean="0"/>
              <a:t> by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L</a:t>
            </a:r>
            <a:r>
              <a:rPr lang="fr-FR" sz="2400" dirty="0" smtClean="0"/>
              <a:t>% </a:t>
            </a:r>
          </a:p>
          <a:p>
            <a:r>
              <a:rPr lang="fr-FR" sz="2400" dirty="0" smtClean="0"/>
              <a:t>If the </a:t>
            </a:r>
            <a:r>
              <a:rPr lang="fr-FR" sz="2400" dirty="0" err="1" smtClean="0"/>
              <a:t>tax</a:t>
            </a:r>
            <a:r>
              <a:rPr lang="fr-FR" sz="2400" dirty="0" smtClean="0"/>
              <a:t> rate </a:t>
            </a:r>
            <a:r>
              <a:rPr lang="fr-FR" sz="2400" dirty="0" err="1" smtClean="0"/>
              <a:t>rises</a:t>
            </a:r>
            <a:r>
              <a:rPr lang="fr-FR" sz="2400" dirty="0" smtClean="0"/>
              <a:t>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 to 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+d</a:t>
            </a:r>
            <a:r>
              <a:rPr lang="el-GR" sz="2400" dirty="0" smtClean="0"/>
              <a:t>τ</a:t>
            </a:r>
            <a:r>
              <a:rPr lang="fr-FR" sz="2400" dirty="0" smtClean="0"/>
              <a:t> , </a:t>
            </a:r>
            <a:r>
              <a:rPr lang="fr-FR" sz="2400" dirty="0" err="1" smtClean="0"/>
              <a:t>then</a:t>
            </a:r>
            <a:r>
              <a:rPr lang="fr-FR" sz="2400" dirty="0" smtClean="0"/>
              <a:t> the net-of-</a:t>
            </a:r>
            <a:r>
              <a:rPr lang="fr-FR" sz="2400" dirty="0" err="1" smtClean="0"/>
              <a:t>tax</a:t>
            </a:r>
            <a:r>
              <a:rPr lang="fr-FR" sz="2400" dirty="0" smtClean="0"/>
              <a:t> </a:t>
            </a:r>
            <a:r>
              <a:rPr lang="fr-FR" sz="2400" dirty="0" err="1" smtClean="0"/>
              <a:t>wage</a:t>
            </a:r>
            <a:r>
              <a:rPr lang="fr-FR" sz="2400" dirty="0" smtClean="0"/>
              <a:t> rate drops </a:t>
            </a:r>
            <a:r>
              <a:rPr lang="fr-FR" sz="2400" dirty="0" err="1" smtClean="0"/>
              <a:t>from</a:t>
            </a:r>
            <a:r>
              <a:rPr lang="fr-FR" sz="2400" dirty="0" smtClean="0"/>
              <a:t> 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)v to 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-d</a:t>
            </a:r>
            <a:r>
              <a:rPr lang="el-GR" sz="2400" dirty="0" smtClean="0"/>
              <a:t>τ </a:t>
            </a:r>
            <a:r>
              <a:rPr lang="fr-FR" sz="2400" dirty="0" smtClean="0"/>
              <a:t>)v , i.e. drops by d</a:t>
            </a:r>
            <a:r>
              <a:rPr lang="el-GR" sz="2400" dirty="0" smtClean="0"/>
              <a:t>τ</a:t>
            </a:r>
            <a:r>
              <a:rPr lang="fr-FR" sz="2400" dirty="0" smtClean="0"/>
              <a:t>/(1-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) %, </a:t>
            </a:r>
            <a:r>
              <a:rPr lang="fr-FR" sz="2400" dirty="0" err="1" smtClean="0"/>
              <a:t>so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labor</a:t>
            </a:r>
            <a:r>
              <a:rPr lang="fr-FR" sz="2400" dirty="0" smtClean="0"/>
              <a:t> </a:t>
            </a:r>
            <a:r>
              <a:rPr lang="fr-FR" sz="2400" dirty="0" err="1" smtClean="0"/>
              <a:t>supply</a:t>
            </a:r>
            <a:r>
              <a:rPr lang="fr-FR" sz="2400" dirty="0" smtClean="0"/>
              <a:t> drops by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L</a:t>
            </a:r>
            <a:r>
              <a:rPr lang="fr-FR" sz="2400" dirty="0" smtClean="0"/>
              <a:t> d</a:t>
            </a:r>
            <a:r>
              <a:rPr lang="el-GR" sz="2400" dirty="0" smtClean="0"/>
              <a:t>τ</a:t>
            </a:r>
            <a:r>
              <a:rPr lang="fr-FR" sz="2400" dirty="0" smtClean="0"/>
              <a:t>/(1-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) % </a:t>
            </a:r>
          </a:p>
          <a:p>
            <a:r>
              <a:rPr lang="fr-FR" sz="2400" dirty="0" err="1" smtClean="0"/>
              <a:t>Therefore</a:t>
            </a:r>
            <a:r>
              <a:rPr lang="fr-FR" sz="2400" dirty="0" smtClean="0"/>
              <a:t> </a:t>
            </a:r>
            <a:r>
              <a:rPr lang="fr-FR" sz="2400" dirty="0" err="1" smtClean="0"/>
              <a:t>tax</a:t>
            </a:r>
            <a:r>
              <a:rPr lang="fr-FR" sz="2400" dirty="0" smtClean="0"/>
              <a:t> revenue T = </a:t>
            </a:r>
            <a:r>
              <a:rPr lang="el-GR" sz="2400" dirty="0" smtClean="0"/>
              <a:t>τ</a:t>
            </a:r>
            <a:r>
              <a:rPr lang="fr-FR" sz="2400" baseline="-25000" dirty="0" err="1" smtClean="0"/>
              <a:t>L</a:t>
            </a:r>
            <a:r>
              <a:rPr lang="fr-FR" sz="2400" dirty="0" err="1" smtClean="0"/>
              <a:t>vL</a:t>
            </a:r>
            <a:r>
              <a:rPr lang="fr-FR" sz="2400" dirty="0" smtClean="0"/>
              <a:t> </a:t>
            </a:r>
            <a:r>
              <a:rPr lang="fr-FR" sz="2400" dirty="0" err="1" smtClean="0"/>
              <a:t>goes</a:t>
            </a:r>
            <a:r>
              <a:rPr lang="fr-FR" sz="2400" dirty="0" smtClean="0"/>
              <a:t> </a:t>
            </a:r>
            <a:r>
              <a:rPr lang="fr-FR" sz="2400" dirty="0" err="1" smtClean="0"/>
              <a:t>from</a:t>
            </a:r>
            <a:r>
              <a:rPr lang="fr-FR" sz="2400" dirty="0" smtClean="0"/>
              <a:t> T to T+</a:t>
            </a:r>
            <a:r>
              <a:rPr lang="fr-FR" sz="2400" dirty="0" err="1" smtClean="0"/>
              <a:t>dT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:</a:t>
            </a:r>
          </a:p>
          <a:p>
            <a:pPr>
              <a:buNone/>
            </a:pPr>
            <a:r>
              <a:rPr lang="fr-FR" sz="2400" dirty="0" smtClean="0"/>
              <a:t>               </a:t>
            </a:r>
            <a:r>
              <a:rPr lang="fr-FR" sz="2400" dirty="0" err="1" smtClean="0"/>
              <a:t>dT</a:t>
            </a:r>
            <a:r>
              <a:rPr lang="fr-FR" sz="2400" dirty="0" smtClean="0"/>
              <a:t> = </a:t>
            </a:r>
            <a:r>
              <a:rPr lang="fr-FR" sz="2400" dirty="0" err="1" smtClean="0"/>
              <a:t>vL</a:t>
            </a:r>
            <a:r>
              <a:rPr lang="fr-FR" sz="2400" dirty="0" smtClean="0"/>
              <a:t> d</a:t>
            </a:r>
            <a:r>
              <a:rPr lang="el-GR" sz="2400" dirty="0" smtClean="0"/>
              <a:t>τ</a:t>
            </a:r>
            <a:r>
              <a:rPr lang="fr-FR" sz="2400" dirty="0" smtClean="0"/>
              <a:t> – </a:t>
            </a:r>
            <a:r>
              <a:rPr lang="el-GR" sz="2400" dirty="0" smtClean="0"/>
              <a:t>τ</a:t>
            </a:r>
            <a:r>
              <a:rPr lang="fr-FR" sz="2400" baseline="-25000" dirty="0" err="1" smtClean="0"/>
              <a:t>L</a:t>
            </a:r>
            <a:r>
              <a:rPr lang="fr-FR" sz="2400" dirty="0" err="1" smtClean="0"/>
              <a:t>v</a:t>
            </a:r>
            <a:r>
              <a:rPr lang="fr-FR" sz="2400" dirty="0" smtClean="0"/>
              <a:t> </a:t>
            </a:r>
            <a:r>
              <a:rPr lang="fr-FR" sz="2400" dirty="0" err="1" smtClean="0"/>
              <a:t>dL</a:t>
            </a:r>
            <a:r>
              <a:rPr lang="fr-FR" sz="2400" dirty="0" smtClean="0"/>
              <a:t> = </a:t>
            </a:r>
            <a:r>
              <a:rPr lang="fr-FR" sz="2400" dirty="0" err="1" smtClean="0"/>
              <a:t>vL</a:t>
            </a:r>
            <a:r>
              <a:rPr lang="fr-FR" sz="2400" dirty="0" smtClean="0"/>
              <a:t> d</a:t>
            </a:r>
            <a:r>
              <a:rPr lang="el-GR" sz="2400" dirty="0" smtClean="0"/>
              <a:t>τ</a:t>
            </a:r>
            <a:r>
              <a:rPr lang="fr-FR" sz="2400" dirty="0" smtClean="0"/>
              <a:t> – </a:t>
            </a:r>
            <a:r>
              <a:rPr lang="el-GR" sz="2400" dirty="0" smtClean="0"/>
              <a:t>τ</a:t>
            </a:r>
            <a:r>
              <a:rPr lang="fr-FR" sz="2400" baseline="-25000" dirty="0" err="1" smtClean="0"/>
              <a:t>L</a:t>
            </a:r>
            <a:r>
              <a:rPr lang="fr-FR" sz="2400" dirty="0" err="1" smtClean="0"/>
              <a:t>vL</a:t>
            </a:r>
            <a:r>
              <a:rPr lang="fr-FR" sz="2400" dirty="0" smtClean="0"/>
              <a:t>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L</a:t>
            </a:r>
            <a:r>
              <a:rPr lang="fr-FR" sz="2400" dirty="0" smtClean="0"/>
              <a:t> d</a:t>
            </a:r>
            <a:r>
              <a:rPr lang="el-GR" sz="2400" dirty="0" smtClean="0"/>
              <a:t>τ</a:t>
            </a:r>
            <a:r>
              <a:rPr lang="fr-FR" sz="2400" dirty="0" smtClean="0"/>
              <a:t>/(1-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)  </a:t>
            </a:r>
          </a:p>
          <a:p>
            <a:pPr>
              <a:buNone/>
            </a:pPr>
            <a:r>
              <a:rPr lang="fr-FR" sz="2400" dirty="0" smtClean="0"/>
              <a:t>I.e. </a:t>
            </a:r>
            <a:r>
              <a:rPr lang="fr-FR" sz="2400" dirty="0" err="1" smtClean="0"/>
              <a:t>dT</a:t>
            </a:r>
            <a:r>
              <a:rPr lang="fr-FR" sz="2400" dirty="0" smtClean="0"/>
              <a:t> = 0 ↔ 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L</a:t>
            </a:r>
            <a:r>
              <a:rPr lang="fr-FR" sz="2400" dirty="0" smtClean="0"/>
              <a:t> = 1/(1+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L</a:t>
            </a:r>
            <a:r>
              <a:rPr lang="fr-FR" sz="2400" dirty="0" smtClean="0"/>
              <a:t>)  (= top of the </a:t>
            </a:r>
            <a:r>
              <a:rPr lang="fr-FR" sz="2400" dirty="0" err="1" smtClean="0"/>
              <a:t>Laffer</a:t>
            </a:r>
            <a:r>
              <a:rPr lang="fr-FR" sz="2400" dirty="0" smtClean="0"/>
              <a:t> </a:t>
            </a:r>
            <a:r>
              <a:rPr lang="fr-FR" sz="2400" dirty="0" err="1" smtClean="0"/>
              <a:t>curve</a:t>
            </a:r>
            <a:r>
              <a:rPr lang="fr-FR" sz="2400" dirty="0" smtClean="0"/>
              <a:t>)</a:t>
            </a:r>
          </a:p>
          <a:p>
            <a:r>
              <a:rPr lang="fr-FR" sz="2400" dirty="0" err="1" smtClean="0"/>
              <a:t>Same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capital </a:t>
            </a:r>
            <a:r>
              <a:rPr lang="fr-FR" sz="2400" dirty="0" err="1" smtClean="0"/>
              <a:t>tax</a:t>
            </a:r>
            <a:r>
              <a:rPr lang="el-GR" sz="2400" dirty="0" smtClean="0"/>
              <a:t> τ</a:t>
            </a:r>
            <a:r>
              <a:rPr lang="fr-FR" sz="2400" baseline="-25000" dirty="0" smtClean="0"/>
              <a:t>K</a:t>
            </a:r>
            <a:r>
              <a:rPr lang="fr-FR" sz="2400" dirty="0" smtClean="0"/>
              <a:t>. </a:t>
            </a:r>
            <a:r>
              <a:rPr lang="fr-FR" sz="2400" dirty="0" err="1" smtClean="0"/>
              <a:t>Definition</a:t>
            </a:r>
            <a:r>
              <a:rPr lang="fr-FR" sz="2400" dirty="0" smtClean="0"/>
              <a:t> of capital </a:t>
            </a:r>
            <a:r>
              <a:rPr lang="fr-FR" sz="2400" dirty="0" err="1" smtClean="0"/>
              <a:t>supply</a:t>
            </a:r>
            <a:r>
              <a:rPr lang="fr-FR" sz="2400" dirty="0" smtClean="0"/>
              <a:t> </a:t>
            </a:r>
            <a:r>
              <a:rPr lang="fr-FR" sz="2400" dirty="0" err="1" smtClean="0"/>
              <a:t>elasticity</a:t>
            </a:r>
            <a:r>
              <a:rPr lang="fr-FR" sz="2400" dirty="0" smtClean="0"/>
              <a:t>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K</a:t>
            </a:r>
            <a:r>
              <a:rPr lang="fr-FR" sz="2400" dirty="0" smtClean="0"/>
              <a:t> : if the net-of-</a:t>
            </a:r>
            <a:r>
              <a:rPr lang="fr-FR" sz="2400" dirty="0" err="1" smtClean="0"/>
              <a:t>tax</a:t>
            </a:r>
            <a:r>
              <a:rPr lang="fr-FR" sz="2400" dirty="0" smtClean="0"/>
              <a:t> rate of return (1-</a:t>
            </a:r>
            <a:r>
              <a:rPr lang="el-GR" sz="2400" dirty="0" smtClean="0"/>
              <a:t>τ</a:t>
            </a:r>
            <a:r>
              <a:rPr lang="fr-FR" sz="2400" baseline="-25000" dirty="0" smtClean="0"/>
              <a:t>K</a:t>
            </a:r>
            <a:r>
              <a:rPr lang="fr-FR" sz="2400" dirty="0" smtClean="0"/>
              <a:t>)r </a:t>
            </a:r>
            <a:r>
              <a:rPr lang="fr-FR" sz="2400" dirty="0" err="1" smtClean="0"/>
              <a:t>rises</a:t>
            </a:r>
            <a:r>
              <a:rPr lang="fr-FR" sz="2400" dirty="0" smtClean="0"/>
              <a:t> by 1%, </a:t>
            </a:r>
            <a:r>
              <a:rPr lang="fr-FR" sz="2400" dirty="0" err="1" smtClean="0"/>
              <a:t>then</a:t>
            </a:r>
            <a:r>
              <a:rPr lang="fr-FR" sz="2400" dirty="0" smtClean="0"/>
              <a:t> capital </a:t>
            </a:r>
            <a:r>
              <a:rPr lang="fr-FR" sz="2400" dirty="0" err="1" smtClean="0"/>
              <a:t>supply</a:t>
            </a:r>
            <a:r>
              <a:rPr lang="fr-FR" sz="2400" dirty="0" smtClean="0"/>
              <a:t> K (i.e. </a:t>
            </a:r>
            <a:r>
              <a:rPr lang="fr-FR" sz="2400" dirty="0" err="1" smtClean="0"/>
              <a:t>cumulated</a:t>
            </a:r>
            <a:r>
              <a:rPr lang="fr-FR" sz="2400" dirty="0" smtClean="0"/>
              <a:t> </a:t>
            </a:r>
            <a:r>
              <a:rPr lang="fr-FR" sz="2400" dirty="0" err="1" smtClean="0"/>
              <a:t>savings</a:t>
            </a:r>
            <a:r>
              <a:rPr lang="fr-FR" sz="2400" dirty="0" smtClean="0"/>
              <a:t>, </a:t>
            </a:r>
            <a:r>
              <a:rPr lang="fr-FR" sz="2400" dirty="0" err="1" smtClean="0"/>
              <a:t>inheritance</a:t>
            </a:r>
            <a:r>
              <a:rPr lang="fr-FR" sz="2400" dirty="0" smtClean="0"/>
              <a:t>, etc.) </a:t>
            </a:r>
            <a:r>
              <a:rPr lang="fr-FR" sz="2400" dirty="0" err="1" smtClean="0"/>
              <a:t>rises</a:t>
            </a:r>
            <a:r>
              <a:rPr lang="fr-FR" sz="2400" dirty="0" smtClean="0"/>
              <a:t> by </a:t>
            </a:r>
            <a:r>
              <a:rPr lang="fr-FR" sz="2400" dirty="0" err="1" smtClean="0"/>
              <a:t>e</a:t>
            </a:r>
            <a:r>
              <a:rPr lang="fr-FR" sz="2400" baseline="-25000" dirty="0" err="1" smtClean="0"/>
              <a:t>K</a:t>
            </a:r>
            <a:r>
              <a:rPr lang="fr-FR" sz="2400" dirty="0" smtClean="0"/>
              <a:t>% </a:t>
            </a:r>
          </a:p>
          <a:p>
            <a:r>
              <a:rPr lang="fr-FR" sz="2400" b="1" dirty="0" smtClean="0"/>
              <a:t>More on inverse-</a:t>
            </a:r>
            <a:r>
              <a:rPr lang="fr-FR" sz="2400" b="1" dirty="0" err="1" smtClean="0"/>
              <a:t>elasticity</a:t>
            </a:r>
            <a:r>
              <a:rPr lang="fr-FR" sz="2400" b="1" dirty="0" smtClean="0"/>
              <a:t> formulas in Lectures 4-7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706090"/>
          </a:xfrm>
        </p:spPr>
        <p:txBody>
          <a:bodyPr>
            <a:noAutofit/>
          </a:bodyPr>
          <a:lstStyle/>
          <a:p>
            <a:r>
              <a:rPr lang="fr-FR" sz="3200" dirty="0" err="1" smtClean="0"/>
              <a:t>Tax</a:t>
            </a:r>
            <a:r>
              <a:rPr lang="fr-FR" sz="3200" dirty="0" smtClean="0"/>
              <a:t> incidence </a:t>
            </a:r>
            <a:r>
              <a:rPr lang="fr-FR" sz="3200" dirty="0" err="1" smtClean="0"/>
              <a:t>with</a:t>
            </a:r>
            <a:r>
              <a:rPr lang="fr-FR" sz="3200" dirty="0" smtClean="0"/>
              <a:t> capital-</a:t>
            </a:r>
            <a:r>
              <a:rPr lang="fr-FR" sz="3200" dirty="0" err="1" smtClean="0"/>
              <a:t>labor</a:t>
            </a:r>
            <a:r>
              <a:rPr lang="fr-FR" sz="3200" dirty="0" smtClean="0"/>
              <a:t> </a:t>
            </a:r>
            <a:r>
              <a:rPr lang="fr-FR" sz="3200" dirty="0" err="1" smtClean="0"/>
              <a:t>complementarity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Cobb-Douglas production </a:t>
            </a:r>
            <a:r>
              <a:rPr lang="fr-FR" sz="2800" dirty="0" err="1" smtClean="0"/>
              <a:t>function</a:t>
            </a:r>
            <a:r>
              <a:rPr lang="fr-FR" sz="2800" dirty="0" smtClean="0"/>
              <a:t>:  </a:t>
            </a:r>
            <a:r>
              <a:rPr lang="fr-FR" sz="2800" b="1" dirty="0" smtClean="0"/>
              <a:t>Y =</a:t>
            </a:r>
            <a:r>
              <a:rPr lang="fr-FR" sz="2800" dirty="0" smtClean="0"/>
              <a:t> </a:t>
            </a:r>
            <a:r>
              <a:rPr lang="fr-FR" sz="2800" b="1" dirty="0" smtClean="0"/>
              <a:t>F(K,L) = K</a:t>
            </a:r>
            <a:r>
              <a:rPr lang="el-GR" sz="2800" b="1" baseline="30000" dirty="0" smtClean="0"/>
              <a:t>α</a:t>
            </a:r>
            <a:r>
              <a:rPr lang="fr-FR" sz="2800" b="1" dirty="0" smtClean="0"/>
              <a:t> L</a:t>
            </a:r>
            <a:r>
              <a:rPr lang="fr-FR" sz="2800" b="1" baseline="30000" dirty="0" smtClean="0"/>
              <a:t>1-</a:t>
            </a:r>
            <a:r>
              <a:rPr lang="el-GR" sz="2800" b="1" baseline="30000" dirty="0" smtClean="0"/>
              <a:t>α</a:t>
            </a:r>
            <a:endParaRPr lang="fr-FR" sz="2800" b="1" dirty="0" smtClean="0"/>
          </a:p>
          <a:p>
            <a:r>
              <a:rPr lang="fr-FR" sz="2800" dirty="0" err="1" smtClean="0"/>
              <a:t>With</a:t>
            </a:r>
            <a:r>
              <a:rPr lang="fr-FR" sz="2800" dirty="0" smtClean="0"/>
              <a:t> </a:t>
            </a:r>
            <a:r>
              <a:rPr lang="fr-FR" sz="2800" dirty="0" err="1" smtClean="0"/>
              <a:t>perfect</a:t>
            </a:r>
            <a:r>
              <a:rPr lang="fr-FR" sz="2800" dirty="0" smtClean="0"/>
              <a:t> </a:t>
            </a:r>
            <a:r>
              <a:rPr lang="fr-FR" sz="2800" dirty="0" err="1" smtClean="0"/>
              <a:t>competition</a:t>
            </a:r>
            <a:r>
              <a:rPr lang="fr-FR" sz="2800" dirty="0" smtClean="0"/>
              <a:t>, </a:t>
            </a:r>
            <a:r>
              <a:rPr lang="fr-FR" sz="2800" dirty="0" err="1" smtClean="0"/>
              <a:t>wage</a:t>
            </a:r>
            <a:r>
              <a:rPr lang="fr-FR" sz="2800" dirty="0" smtClean="0"/>
              <a:t> rate = marginal </a:t>
            </a:r>
            <a:r>
              <a:rPr lang="fr-FR" sz="2800" dirty="0" err="1" smtClean="0"/>
              <a:t>product</a:t>
            </a:r>
            <a:r>
              <a:rPr lang="fr-FR" sz="2800" dirty="0" smtClean="0"/>
              <a:t> of </a:t>
            </a:r>
            <a:r>
              <a:rPr lang="fr-FR" sz="2800" dirty="0" err="1" smtClean="0"/>
              <a:t>labor</a:t>
            </a:r>
            <a:r>
              <a:rPr lang="fr-FR" sz="2800" dirty="0" smtClean="0"/>
              <a:t>, rate of return = marginal </a:t>
            </a:r>
            <a:r>
              <a:rPr lang="fr-FR" sz="2800" dirty="0" err="1" smtClean="0"/>
              <a:t>product</a:t>
            </a:r>
            <a:r>
              <a:rPr lang="fr-FR" sz="2800" dirty="0" smtClean="0"/>
              <a:t> of capital:    </a:t>
            </a:r>
          </a:p>
          <a:p>
            <a:pPr>
              <a:buNone/>
            </a:pPr>
            <a:r>
              <a:rPr lang="fr-FR" sz="2800" dirty="0" smtClean="0"/>
              <a:t>                 r = F</a:t>
            </a:r>
            <a:r>
              <a:rPr lang="fr-FR" sz="2800" baseline="-25000" dirty="0" smtClean="0"/>
              <a:t>K</a:t>
            </a:r>
            <a:r>
              <a:rPr lang="fr-FR" sz="2800" dirty="0" smtClean="0"/>
              <a:t> = </a:t>
            </a:r>
            <a:r>
              <a:rPr lang="el-GR" sz="2800" dirty="0" smtClean="0"/>
              <a:t>α</a:t>
            </a:r>
            <a:r>
              <a:rPr lang="fr-FR" sz="2800" dirty="0" smtClean="0"/>
              <a:t> K</a:t>
            </a:r>
            <a:r>
              <a:rPr lang="el-GR" sz="2800" baseline="30000" dirty="0" smtClean="0"/>
              <a:t>α</a:t>
            </a:r>
            <a:r>
              <a:rPr lang="fr-FR" sz="2800" baseline="30000" dirty="0" smtClean="0"/>
              <a:t>-1</a:t>
            </a:r>
            <a:r>
              <a:rPr lang="fr-FR" sz="2800" dirty="0" smtClean="0"/>
              <a:t> L</a:t>
            </a:r>
            <a:r>
              <a:rPr lang="fr-FR" sz="2800" baseline="30000" dirty="0" smtClean="0"/>
              <a:t>1-</a:t>
            </a:r>
            <a:r>
              <a:rPr lang="el-GR" sz="2800" baseline="30000" dirty="0" smtClean="0"/>
              <a:t>α </a:t>
            </a:r>
            <a:r>
              <a:rPr lang="fr-FR" sz="2800" baseline="30000" dirty="0" smtClean="0"/>
              <a:t>  </a:t>
            </a:r>
            <a:r>
              <a:rPr lang="fr-FR" sz="2800" dirty="0" smtClean="0"/>
              <a:t>and v = F</a:t>
            </a:r>
            <a:r>
              <a:rPr lang="fr-FR" sz="2800" baseline="-25000" dirty="0" smtClean="0"/>
              <a:t>L</a:t>
            </a:r>
            <a:r>
              <a:rPr lang="fr-FR" sz="2800" dirty="0" smtClean="0"/>
              <a:t> = (1-</a:t>
            </a:r>
            <a:r>
              <a:rPr lang="el-GR" sz="2800" dirty="0" smtClean="0"/>
              <a:t>α</a:t>
            </a:r>
            <a:r>
              <a:rPr lang="fr-FR" sz="2800" dirty="0" smtClean="0"/>
              <a:t>) K</a:t>
            </a:r>
            <a:r>
              <a:rPr lang="el-GR" sz="2800" baseline="30000" dirty="0" smtClean="0"/>
              <a:t>α</a:t>
            </a:r>
            <a:r>
              <a:rPr lang="fr-FR" sz="2800" dirty="0" smtClean="0"/>
              <a:t> L</a:t>
            </a:r>
            <a:r>
              <a:rPr lang="fr-FR" sz="2800" baseline="30000" dirty="0" smtClean="0"/>
              <a:t>-</a:t>
            </a:r>
            <a:r>
              <a:rPr lang="el-GR" sz="2800" baseline="30000" dirty="0" smtClean="0"/>
              <a:t>α</a:t>
            </a:r>
            <a:r>
              <a:rPr lang="fr-FR" sz="2800" dirty="0" smtClean="0"/>
              <a:t> </a:t>
            </a:r>
          </a:p>
          <a:p>
            <a:r>
              <a:rPr lang="fr-FR" sz="2800" dirty="0" err="1" smtClean="0"/>
              <a:t>Therefore</a:t>
            </a:r>
            <a:r>
              <a:rPr lang="fr-FR" sz="2800" dirty="0" smtClean="0"/>
              <a:t> capital </a:t>
            </a:r>
            <a:r>
              <a:rPr lang="fr-FR" sz="2800" dirty="0" err="1" smtClean="0"/>
              <a:t>income</a:t>
            </a:r>
            <a:r>
              <a:rPr lang="fr-FR" sz="2800" dirty="0" smtClean="0"/>
              <a:t> Y</a:t>
            </a:r>
            <a:r>
              <a:rPr lang="fr-FR" sz="2800" baseline="-25000" dirty="0" smtClean="0"/>
              <a:t>K</a:t>
            </a:r>
            <a:r>
              <a:rPr lang="fr-FR" sz="2800" dirty="0" smtClean="0"/>
              <a:t> = r K = </a:t>
            </a:r>
            <a:r>
              <a:rPr lang="el-GR" sz="2800" dirty="0" smtClean="0"/>
              <a:t>α </a:t>
            </a:r>
            <a:r>
              <a:rPr lang="fr-FR" sz="2800" dirty="0" smtClean="0"/>
              <a:t>Y </a:t>
            </a:r>
          </a:p>
          <a:p>
            <a:pPr>
              <a:buNone/>
            </a:pPr>
            <a:r>
              <a:rPr lang="fr-FR" sz="2800" dirty="0" smtClean="0"/>
              <a:t>    &amp; </a:t>
            </a:r>
            <a:r>
              <a:rPr lang="fr-FR" sz="2800" dirty="0" err="1" smtClean="0"/>
              <a:t>labor</a:t>
            </a:r>
            <a:r>
              <a:rPr lang="fr-FR" sz="2800" dirty="0" smtClean="0"/>
              <a:t> </a:t>
            </a:r>
            <a:r>
              <a:rPr lang="fr-FR" sz="2800" dirty="0" err="1" smtClean="0"/>
              <a:t>income</a:t>
            </a:r>
            <a:r>
              <a:rPr lang="fr-FR" sz="2800" dirty="0" smtClean="0"/>
              <a:t> Y</a:t>
            </a:r>
            <a:r>
              <a:rPr lang="fr-FR" sz="2800" baseline="-25000" dirty="0" smtClean="0"/>
              <a:t>L</a:t>
            </a:r>
            <a:r>
              <a:rPr lang="fr-FR" sz="2800" dirty="0" smtClean="0"/>
              <a:t> = v L = (1-</a:t>
            </a:r>
            <a:r>
              <a:rPr lang="el-GR" sz="2800" dirty="0" smtClean="0"/>
              <a:t>α</a:t>
            </a:r>
            <a:r>
              <a:rPr lang="fr-FR" sz="2800" dirty="0" smtClean="0"/>
              <a:t>)</a:t>
            </a:r>
            <a:r>
              <a:rPr lang="el-GR" sz="2800" dirty="0" smtClean="0"/>
              <a:t> </a:t>
            </a:r>
            <a:r>
              <a:rPr lang="fr-FR" sz="2800" dirty="0" smtClean="0"/>
              <a:t>Y  </a:t>
            </a:r>
          </a:p>
          <a:p>
            <a:r>
              <a:rPr lang="fr-FR" sz="2800" dirty="0" smtClean="0"/>
              <a:t>I.e. capital &amp; </a:t>
            </a:r>
            <a:r>
              <a:rPr lang="fr-FR" sz="2800" dirty="0" err="1" smtClean="0"/>
              <a:t>labor</a:t>
            </a:r>
            <a:r>
              <a:rPr lang="fr-FR" sz="2800" dirty="0" smtClean="0"/>
              <a:t> </a:t>
            </a:r>
            <a:r>
              <a:rPr lang="fr-FR" sz="2800" dirty="0" err="1" smtClean="0"/>
              <a:t>shares</a:t>
            </a:r>
            <a:r>
              <a:rPr lang="fr-FR" sz="2800" dirty="0" smtClean="0"/>
              <a:t> are </a:t>
            </a:r>
            <a:r>
              <a:rPr lang="fr-FR" sz="2800" dirty="0" err="1" smtClean="0"/>
              <a:t>entirely</a:t>
            </a:r>
            <a:r>
              <a:rPr lang="fr-FR" sz="2800" dirty="0" smtClean="0"/>
              <a:t> set by </a:t>
            </a:r>
            <a:r>
              <a:rPr lang="fr-FR" sz="2800" dirty="0" err="1" smtClean="0"/>
              <a:t>technology</a:t>
            </a:r>
            <a:r>
              <a:rPr lang="fr-FR" sz="2800" dirty="0" smtClean="0"/>
              <a:t> (</a:t>
            </a:r>
            <a:r>
              <a:rPr lang="fr-FR" sz="2800" dirty="0" err="1" smtClean="0"/>
              <a:t>say</a:t>
            </a:r>
            <a:r>
              <a:rPr lang="fr-FR" sz="2800" dirty="0" smtClean="0"/>
              <a:t>,</a:t>
            </a:r>
            <a:r>
              <a:rPr lang="el-GR" sz="2800" dirty="0" smtClean="0"/>
              <a:t> α</a:t>
            </a:r>
            <a:r>
              <a:rPr lang="fr-FR" sz="2800" dirty="0" smtClean="0"/>
              <a:t>=30%, 1-</a:t>
            </a:r>
            <a:r>
              <a:rPr lang="el-GR" sz="2800" dirty="0" smtClean="0"/>
              <a:t>α</a:t>
            </a:r>
            <a:r>
              <a:rPr lang="fr-FR" sz="2800" dirty="0" smtClean="0"/>
              <a:t>=70%) and do not </a:t>
            </a:r>
            <a:r>
              <a:rPr lang="fr-FR" sz="2800" dirty="0" err="1" smtClean="0"/>
              <a:t>depend</a:t>
            </a:r>
            <a:r>
              <a:rPr lang="fr-FR" sz="2800" dirty="0" smtClean="0"/>
              <a:t> on </a:t>
            </a:r>
            <a:r>
              <a:rPr lang="fr-FR" sz="2800" dirty="0" err="1" smtClean="0"/>
              <a:t>quantities</a:t>
            </a:r>
            <a:r>
              <a:rPr lang="fr-FR" sz="2800" dirty="0" smtClean="0"/>
              <a:t> K, L</a:t>
            </a:r>
          </a:p>
          <a:p>
            <a:r>
              <a:rPr lang="fr-FR" sz="2800" dirty="0" smtClean="0"/>
              <a:t>Intuition: Cobb-Douglas ↔ </a:t>
            </a:r>
            <a:r>
              <a:rPr lang="fr-FR" sz="2800" dirty="0" err="1" smtClean="0"/>
              <a:t>elasticity</a:t>
            </a:r>
            <a:r>
              <a:rPr lang="fr-FR" sz="2800" dirty="0" smtClean="0"/>
              <a:t> of substitution </a:t>
            </a:r>
            <a:r>
              <a:rPr lang="fr-FR" sz="2800" dirty="0" err="1" smtClean="0"/>
              <a:t>between</a:t>
            </a:r>
            <a:r>
              <a:rPr lang="fr-FR" sz="2800" dirty="0" smtClean="0"/>
              <a:t> K &amp; L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exactly</a:t>
            </a:r>
            <a:r>
              <a:rPr lang="fr-FR" sz="2800" dirty="0" smtClean="0"/>
              <a:t> </a:t>
            </a:r>
            <a:r>
              <a:rPr lang="fr-FR" sz="2800" dirty="0" err="1" smtClean="0"/>
              <a:t>equal</a:t>
            </a:r>
            <a:r>
              <a:rPr lang="fr-FR" sz="2800" dirty="0" smtClean="0"/>
              <a:t> to 1 </a:t>
            </a:r>
          </a:p>
          <a:p>
            <a:r>
              <a:rPr lang="fr-FR" sz="2800" dirty="0" smtClean="0"/>
              <a:t>I.e. if v/r </a:t>
            </a:r>
            <a:r>
              <a:rPr lang="fr-FR" sz="2800" dirty="0" err="1" smtClean="0"/>
              <a:t>rises</a:t>
            </a:r>
            <a:r>
              <a:rPr lang="fr-FR" sz="2800" dirty="0" smtClean="0"/>
              <a:t> by 1%, K/L=</a:t>
            </a:r>
            <a:r>
              <a:rPr lang="el-GR" sz="2800" dirty="0" smtClean="0"/>
              <a:t>α</a:t>
            </a:r>
            <a:r>
              <a:rPr lang="fr-FR" sz="2800" dirty="0" smtClean="0"/>
              <a:t>/(1-</a:t>
            </a:r>
            <a:r>
              <a:rPr lang="el-GR" sz="2800" dirty="0" smtClean="0"/>
              <a:t>α</a:t>
            </a:r>
            <a:r>
              <a:rPr lang="fr-FR" sz="2800" dirty="0" smtClean="0"/>
              <a:t>) v/r </a:t>
            </a:r>
            <a:r>
              <a:rPr lang="fr-FR" sz="2800" dirty="0" err="1" smtClean="0"/>
              <a:t>also</a:t>
            </a:r>
            <a:r>
              <a:rPr lang="fr-FR" sz="2800" dirty="0" smtClean="0"/>
              <a:t> </a:t>
            </a:r>
            <a:r>
              <a:rPr lang="fr-FR" sz="2800" dirty="0" err="1" smtClean="0"/>
              <a:t>rises</a:t>
            </a:r>
            <a:r>
              <a:rPr lang="fr-FR" sz="2800" dirty="0" smtClean="0"/>
              <a:t> by 1%. So the </a:t>
            </a:r>
            <a:r>
              <a:rPr lang="fr-FR" sz="2800" dirty="0" err="1" smtClean="0"/>
              <a:t>quantity</a:t>
            </a:r>
            <a:r>
              <a:rPr lang="fr-FR" sz="2800" dirty="0" smtClean="0"/>
              <a:t> </a:t>
            </a:r>
            <a:r>
              <a:rPr lang="fr-FR" sz="2800" dirty="0" err="1" smtClean="0"/>
              <a:t>response</a:t>
            </a:r>
            <a:r>
              <a:rPr lang="fr-FR" sz="2800" dirty="0" smtClean="0"/>
              <a:t> </a:t>
            </a:r>
            <a:r>
              <a:rPr lang="fr-FR" sz="2800" dirty="0" err="1" smtClean="0"/>
              <a:t>exactly</a:t>
            </a:r>
            <a:r>
              <a:rPr lang="fr-FR" sz="2800" dirty="0" smtClean="0"/>
              <a:t> offsets the change in </a:t>
            </a:r>
            <a:r>
              <a:rPr lang="fr-FR" sz="2800" dirty="0" err="1" smtClean="0"/>
              <a:t>prices</a:t>
            </a:r>
            <a:r>
              <a:rPr lang="fr-FR" sz="2800" dirty="0" smtClean="0"/>
              <a:t>: if </a:t>
            </a:r>
            <a:r>
              <a:rPr lang="fr-FR" sz="2800" dirty="0" err="1" smtClean="0"/>
              <a:t>wages</a:t>
            </a:r>
            <a:r>
              <a:rPr lang="fr-FR" sz="2800" dirty="0" smtClean="0"/>
              <a:t> ↑by 1%, </a:t>
            </a:r>
            <a:r>
              <a:rPr lang="fr-FR" sz="2800" dirty="0" err="1" smtClean="0"/>
              <a:t>then</a:t>
            </a:r>
            <a:r>
              <a:rPr lang="fr-FR" sz="2800" dirty="0" smtClean="0"/>
              <a:t> </a:t>
            </a:r>
            <a:r>
              <a:rPr lang="fr-FR" sz="2800" dirty="0" err="1" smtClean="0"/>
              <a:t>firms</a:t>
            </a:r>
            <a:r>
              <a:rPr lang="fr-FR" sz="2800" dirty="0" smtClean="0"/>
              <a:t> use 1% </a:t>
            </a:r>
            <a:r>
              <a:rPr lang="fr-FR" sz="2800" dirty="0" err="1" smtClean="0"/>
              <a:t>less</a:t>
            </a:r>
            <a:r>
              <a:rPr lang="fr-FR" sz="2800" dirty="0" smtClean="0"/>
              <a:t> </a:t>
            </a:r>
            <a:r>
              <a:rPr lang="fr-FR" sz="2800" dirty="0" err="1" smtClean="0"/>
              <a:t>labor</a:t>
            </a:r>
            <a:r>
              <a:rPr lang="fr-FR" sz="2800" dirty="0" smtClean="0"/>
              <a:t>, </a:t>
            </a:r>
            <a:r>
              <a:rPr lang="fr-FR" sz="2800" dirty="0" err="1" smtClean="0"/>
              <a:t>so</a:t>
            </a:r>
            <a:r>
              <a:rPr lang="fr-FR" sz="2800" dirty="0" smtClean="0"/>
              <a:t> </a:t>
            </a:r>
            <a:r>
              <a:rPr lang="fr-FR" sz="2800" dirty="0" err="1" smtClean="0"/>
              <a:t>that</a:t>
            </a:r>
            <a:r>
              <a:rPr lang="fr-FR" sz="2800" dirty="0" smtClean="0"/>
              <a:t> </a:t>
            </a:r>
            <a:r>
              <a:rPr lang="fr-FR" sz="2800" dirty="0" err="1" smtClean="0"/>
              <a:t>labor</a:t>
            </a:r>
            <a:r>
              <a:rPr lang="fr-FR" sz="2800" dirty="0" smtClean="0"/>
              <a:t> </a:t>
            </a:r>
            <a:r>
              <a:rPr lang="fr-FR" sz="2800" dirty="0" err="1" smtClean="0"/>
              <a:t>share</a:t>
            </a:r>
            <a:r>
              <a:rPr lang="fr-FR" sz="2800" dirty="0" smtClean="0"/>
              <a:t> in total output </a:t>
            </a:r>
            <a:r>
              <a:rPr lang="fr-FR" sz="2800" dirty="0" err="1" smtClean="0"/>
              <a:t>remains</a:t>
            </a:r>
            <a:r>
              <a:rPr lang="fr-FR" sz="2800" dirty="0" smtClean="0"/>
              <a:t> the </a:t>
            </a:r>
            <a:r>
              <a:rPr lang="fr-FR" sz="2800" dirty="0" err="1" smtClean="0"/>
              <a:t>same</a:t>
            </a:r>
            <a:r>
              <a:rPr lang="fr-FR" sz="2800" dirty="0" smtClean="0"/>
              <a:t> as </a:t>
            </a:r>
            <a:r>
              <a:rPr lang="fr-FR" sz="2800" dirty="0" err="1" smtClean="0"/>
              <a:t>before</a:t>
            </a:r>
            <a:endParaRPr lang="fr-FR" sz="28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6632"/>
            <a:ext cx="8568952" cy="64807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FR" sz="2400" dirty="0" smtClean="0"/>
          </a:p>
          <a:p>
            <a:r>
              <a:rPr lang="fr-FR" sz="2600" dirty="0" smtClean="0"/>
              <a:t>Assume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 →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+d</a:t>
            </a:r>
            <a:r>
              <a:rPr lang="el-GR" sz="2600" dirty="0" smtClean="0"/>
              <a:t>τ</a:t>
            </a:r>
            <a:r>
              <a:rPr lang="fr-FR" sz="2600" dirty="0" smtClean="0"/>
              <a:t>. </a:t>
            </a:r>
            <a:r>
              <a:rPr lang="fr-FR" sz="2600" dirty="0" err="1" smtClean="0"/>
              <a:t>Then</a:t>
            </a:r>
            <a:r>
              <a:rPr lang="fr-FR" sz="2600" dirty="0" smtClean="0"/>
              <a:t> </a:t>
            </a:r>
            <a:r>
              <a:rPr lang="fr-FR" sz="2600" dirty="0" err="1" smtClean="0"/>
              <a:t>labor</a:t>
            </a:r>
            <a:r>
              <a:rPr lang="fr-FR" sz="2600" dirty="0" smtClean="0"/>
              <a:t> </a:t>
            </a:r>
            <a:r>
              <a:rPr lang="fr-FR" sz="2600" dirty="0" err="1" smtClean="0"/>
              <a:t>supply</a:t>
            </a:r>
            <a:r>
              <a:rPr lang="fr-FR" sz="2600" dirty="0" smtClean="0"/>
              <a:t> drops by </a:t>
            </a:r>
            <a:r>
              <a:rPr lang="fr-FR" sz="2600" dirty="0" err="1" smtClean="0"/>
              <a:t>dL</a:t>
            </a:r>
            <a:r>
              <a:rPr lang="fr-FR" sz="2600" dirty="0" smtClean="0"/>
              <a:t>/L=-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 d</a:t>
            </a:r>
            <a:r>
              <a:rPr lang="el-GR" sz="2600" dirty="0" smtClean="0"/>
              <a:t>τ</a:t>
            </a:r>
            <a:r>
              <a:rPr lang="fr-FR" sz="2600" dirty="0" smtClean="0"/>
              <a:t>/(1-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)  </a:t>
            </a:r>
          </a:p>
          <a:p>
            <a:r>
              <a:rPr lang="fr-FR" sz="2600" dirty="0" smtClean="0"/>
              <a:t>This in </a:t>
            </a:r>
            <a:r>
              <a:rPr lang="fr-FR" sz="2600" dirty="0" err="1" smtClean="0"/>
              <a:t>turn</a:t>
            </a:r>
            <a:r>
              <a:rPr lang="fr-FR" sz="2600" dirty="0" smtClean="0"/>
              <a:t> </a:t>
            </a:r>
            <a:r>
              <a:rPr lang="fr-FR" sz="2600" dirty="0" err="1" smtClean="0"/>
              <a:t>raises</a:t>
            </a:r>
            <a:r>
              <a:rPr lang="fr-FR" sz="2600" dirty="0" smtClean="0"/>
              <a:t> v by </a:t>
            </a:r>
            <a:r>
              <a:rPr lang="fr-FR" sz="2600" dirty="0" err="1" smtClean="0"/>
              <a:t>dv</a:t>
            </a:r>
            <a:r>
              <a:rPr lang="fr-FR" sz="2600" dirty="0" smtClean="0"/>
              <a:t> &amp; </a:t>
            </a:r>
            <a:r>
              <a:rPr lang="fr-FR" sz="2600" dirty="0" err="1" smtClean="0"/>
              <a:t>reduces</a:t>
            </a:r>
            <a:r>
              <a:rPr lang="fr-FR" sz="2600" dirty="0" smtClean="0"/>
              <a:t> r by </a:t>
            </a:r>
            <a:r>
              <a:rPr lang="fr-FR" sz="2600" dirty="0" err="1" smtClean="0"/>
              <a:t>dr</a:t>
            </a:r>
            <a:r>
              <a:rPr lang="fr-FR" sz="2600" dirty="0" smtClean="0"/>
              <a:t> and K by </a:t>
            </a:r>
            <a:r>
              <a:rPr lang="fr-FR" sz="2600" dirty="0" err="1" smtClean="0"/>
              <a:t>dK</a:t>
            </a:r>
            <a:r>
              <a:rPr lang="fr-FR" sz="2600" dirty="0" smtClean="0"/>
              <a:t>. </a:t>
            </a:r>
          </a:p>
          <a:p>
            <a:r>
              <a:rPr lang="fr-FR" sz="2600" dirty="0" smtClean="0"/>
              <a:t>In </a:t>
            </a:r>
            <a:r>
              <a:rPr lang="fr-FR" sz="2600" dirty="0" err="1" smtClean="0"/>
              <a:t>equilibrium</a:t>
            </a:r>
            <a:r>
              <a:rPr lang="fr-FR" sz="2600" dirty="0" smtClean="0"/>
              <a:t>: </a:t>
            </a:r>
            <a:r>
              <a:rPr lang="fr-FR" sz="2600" dirty="0" err="1" smtClean="0"/>
              <a:t>dv</a:t>
            </a:r>
            <a:r>
              <a:rPr lang="fr-FR" sz="2600" dirty="0" smtClean="0"/>
              <a:t>/v = </a:t>
            </a:r>
            <a:r>
              <a:rPr lang="el-GR" sz="2600" dirty="0" smtClean="0"/>
              <a:t>α</a:t>
            </a:r>
            <a:r>
              <a:rPr lang="fr-FR" sz="2600" dirty="0" smtClean="0"/>
              <a:t> (</a:t>
            </a:r>
            <a:r>
              <a:rPr lang="fr-FR" sz="2600" dirty="0" err="1" smtClean="0"/>
              <a:t>dK</a:t>
            </a:r>
            <a:r>
              <a:rPr lang="fr-FR" sz="2600" dirty="0" smtClean="0"/>
              <a:t>/K – </a:t>
            </a:r>
            <a:r>
              <a:rPr lang="fr-FR" sz="2600" dirty="0" err="1" smtClean="0"/>
              <a:t>dL</a:t>
            </a:r>
            <a:r>
              <a:rPr lang="fr-FR" sz="2600" dirty="0" smtClean="0"/>
              <a:t>/L), </a:t>
            </a:r>
            <a:r>
              <a:rPr lang="fr-FR" sz="2600" dirty="0" err="1" smtClean="0"/>
              <a:t>dr</a:t>
            </a:r>
            <a:r>
              <a:rPr lang="fr-FR" sz="2600" dirty="0" smtClean="0"/>
              <a:t>/r = (1-</a:t>
            </a:r>
            <a:r>
              <a:rPr lang="el-GR" sz="2600" dirty="0" smtClean="0"/>
              <a:t>α</a:t>
            </a:r>
            <a:r>
              <a:rPr lang="fr-FR" sz="2600" dirty="0" smtClean="0"/>
              <a:t>) (</a:t>
            </a:r>
            <a:r>
              <a:rPr lang="fr-FR" sz="2600" dirty="0" err="1" smtClean="0"/>
              <a:t>dL</a:t>
            </a:r>
            <a:r>
              <a:rPr lang="fr-FR" sz="2600" dirty="0" smtClean="0"/>
              <a:t>/L – </a:t>
            </a:r>
            <a:r>
              <a:rPr lang="fr-FR" sz="2600" dirty="0" err="1" smtClean="0"/>
              <a:t>dK</a:t>
            </a:r>
            <a:r>
              <a:rPr lang="fr-FR" sz="2600" dirty="0" smtClean="0"/>
              <a:t>/K)</a:t>
            </a:r>
          </a:p>
          <a:p>
            <a:pPr>
              <a:buNone/>
            </a:pPr>
            <a:r>
              <a:rPr lang="fr-FR" sz="2600" dirty="0" smtClean="0"/>
              <a:t>                     </a:t>
            </a:r>
            <a:r>
              <a:rPr lang="fr-FR" sz="2600" dirty="0" err="1" smtClean="0"/>
              <a:t>dL</a:t>
            </a:r>
            <a:r>
              <a:rPr lang="fr-FR" sz="2600" dirty="0" smtClean="0"/>
              <a:t>/L = -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 [d</a:t>
            </a:r>
            <a:r>
              <a:rPr lang="el-GR" sz="2600" dirty="0" smtClean="0"/>
              <a:t>τ</a:t>
            </a:r>
            <a:r>
              <a:rPr lang="fr-FR" sz="2600" dirty="0" smtClean="0"/>
              <a:t>/(1-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) – </a:t>
            </a:r>
            <a:r>
              <a:rPr lang="fr-FR" sz="2600" dirty="0" err="1" smtClean="0"/>
              <a:t>dv</a:t>
            </a:r>
            <a:r>
              <a:rPr lang="fr-FR" sz="2600" dirty="0" smtClean="0"/>
              <a:t>/v] , </a:t>
            </a:r>
            <a:r>
              <a:rPr lang="fr-FR" sz="2600" dirty="0" err="1" smtClean="0"/>
              <a:t>dK</a:t>
            </a:r>
            <a:r>
              <a:rPr lang="fr-FR" sz="2600" dirty="0" smtClean="0"/>
              <a:t>/K =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K</a:t>
            </a:r>
            <a:r>
              <a:rPr lang="fr-FR" sz="2600" dirty="0" smtClean="0"/>
              <a:t> </a:t>
            </a:r>
            <a:r>
              <a:rPr lang="fr-FR" sz="2600" dirty="0" err="1" smtClean="0"/>
              <a:t>dr</a:t>
            </a:r>
            <a:r>
              <a:rPr lang="fr-FR" sz="2600" dirty="0" smtClean="0"/>
              <a:t>/r</a:t>
            </a:r>
          </a:p>
          <a:p>
            <a:pPr>
              <a:buNone/>
            </a:pPr>
            <a:r>
              <a:rPr lang="fr-FR" sz="2600" dirty="0" smtClean="0"/>
              <a:t>    → </a:t>
            </a:r>
            <a:r>
              <a:rPr lang="fr-FR" sz="2600" dirty="0" err="1" smtClean="0"/>
              <a:t>dv</a:t>
            </a:r>
            <a:r>
              <a:rPr lang="fr-FR" sz="2600" dirty="0" smtClean="0"/>
              <a:t>/v = </a:t>
            </a:r>
            <a:r>
              <a:rPr lang="el-GR" sz="2600" dirty="0" smtClean="0"/>
              <a:t>α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/[1+</a:t>
            </a:r>
            <a:r>
              <a:rPr lang="el-GR" sz="2600" dirty="0" smtClean="0"/>
              <a:t>α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+(1-</a:t>
            </a:r>
            <a:r>
              <a:rPr lang="el-GR" sz="2600" dirty="0" smtClean="0"/>
              <a:t>α</a:t>
            </a:r>
            <a:r>
              <a:rPr lang="fr-FR" sz="2600" dirty="0" smtClean="0"/>
              <a:t>)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K</a:t>
            </a:r>
            <a:r>
              <a:rPr lang="fr-FR" sz="2600" dirty="0" smtClean="0"/>
              <a:t>]   d</a:t>
            </a:r>
            <a:r>
              <a:rPr lang="el-GR" sz="2600" dirty="0" smtClean="0"/>
              <a:t>τ</a:t>
            </a:r>
            <a:r>
              <a:rPr lang="fr-FR" sz="2600" dirty="0" smtClean="0"/>
              <a:t>/(1-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)</a:t>
            </a:r>
          </a:p>
          <a:p>
            <a:pPr>
              <a:buNone/>
            </a:pPr>
            <a:r>
              <a:rPr lang="fr-FR" sz="2600" dirty="0" smtClean="0"/>
              <a:t>         </a:t>
            </a:r>
            <a:r>
              <a:rPr lang="fr-FR" sz="2600" dirty="0" err="1" smtClean="0"/>
              <a:t>dr</a:t>
            </a:r>
            <a:r>
              <a:rPr lang="fr-FR" sz="2600" dirty="0" smtClean="0"/>
              <a:t>/r = -(1-</a:t>
            </a:r>
            <a:r>
              <a:rPr lang="el-GR" sz="2600" dirty="0" smtClean="0"/>
              <a:t>α</a:t>
            </a:r>
            <a:r>
              <a:rPr lang="fr-FR" sz="2600" dirty="0" smtClean="0"/>
              <a:t>)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/[1+</a:t>
            </a:r>
            <a:r>
              <a:rPr lang="el-GR" sz="2600" dirty="0" smtClean="0"/>
              <a:t>α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+(1-</a:t>
            </a:r>
            <a:r>
              <a:rPr lang="el-GR" sz="2600" dirty="0" smtClean="0"/>
              <a:t>α</a:t>
            </a:r>
            <a:r>
              <a:rPr lang="fr-FR" sz="2600" dirty="0" smtClean="0"/>
              <a:t>)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K</a:t>
            </a:r>
            <a:r>
              <a:rPr lang="fr-FR" sz="2600" dirty="0" smtClean="0"/>
              <a:t>]   d</a:t>
            </a:r>
            <a:r>
              <a:rPr lang="el-GR" sz="2600" dirty="0" smtClean="0"/>
              <a:t>τ</a:t>
            </a:r>
            <a:r>
              <a:rPr lang="fr-FR" sz="2600" dirty="0" smtClean="0"/>
              <a:t>/(1-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)</a:t>
            </a:r>
          </a:p>
          <a:p>
            <a:pPr>
              <a:buNone/>
            </a:pPr>
            <a:endParaRPr lang="fr-FR" sz="2600" dirty="0" smtClean="0"/>
          </a:p>
          <a:p>
            <a:r>
              <a:rPr lang="fr-FR" sz="2600" dirty="0" smtClean="0"/>
              <a:t>Assume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=0 (or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 </a:t>
            </a:r>
            <a:r>
              <a:rPr lang="fr-FR" sz="2600" dirty="0" err="1" smtClean="0"/>
              <a:t>infinitely</a:t>
            </a:r>
            <a:r>
              <a:rPr lang="fr-FR" sz="2600" dirty="0" smtClean="0"/>
              <a:t> </a:t>
            </a:r>
            <a:r>
              <a:rPr lang="fr-FR" sz="2600" dirty="0" err="1" smtClean="0"/>
              <a:t>small</a:t>
            </a:r>
            <a:r>
              <a:rPr lang="fr-FR" sz="2600" dirty="0" smtClean="0"/>
              <a:t> as </a:t>
            </a:r>
            <a:r>
              <a:rPr lang="fr-FR" sz="2600" dirty="0" err="1" smtClean="0"/>
              <a:t>compared</a:t>
            </a:r>
            <a:r>
              <a:rPr lang="fr-FR" sz="2600" dirty="0" smtClean="0"/>
              <a:t> to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K</a:t>
            </a:r>
            <a:r>
              <a:rPr lang="fr-FR" sz="2600" dirty="0" smtClean="0"/>
              <a:t>). </a:t>
            </a:r>
          </a:p>
          <a:p>
            <a:pPr>
              <a:buNone/>
            </a:pPr>
            <a:r>
              <a:rPr lang="fr-FR" sz="2600" dirty="0" err="1" smtClean="0"/>
              <a:t>Then</a:t>
            </a:r>
            <a:r>
              <a:rPr lang="fr-FR" sz="2600" dirty="0" smtClean="0"/>
              <a:t> </a:t>
            </a:r>
            <a:r>
              <a:rPr lang="fr-FR" sz="2600" dirty="0" err="1" smtClean="0"/>
              <a:t>dv</a:t>
            </a:r>
            <a:r>
              <a:rPr lang="fr-FR" sz="2600" dirty="0" smtClean="0"/>
              <a:t>/v = 0. Labor </a:t>
            </a:r>
            <a:r>
              <a:rPr lang="fr-FR" sz="2600" dirty="0" err="1" smtClean="0"/>
              <a:t>tax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</a:t>
            </a:r>
            <a:r>
              <a:rPr lang="fr-FR" sz="2600" dirty="0" err="1" smtClean="0"/>
              <a:t>entirely</a:t>
            </a:r>
            <a:r>
              <a:rPr lang="fr-FR" sz="2600" dirty="0" smtClean="0"/>
              <a:t> </a:t>
            </a:r>
            <a:r>
              <a:rPr lang="fr-FR" sz="2600" dirty="0" err="1" smtClean="0"/>
              <a:t>paid</a:t>
            </a:r>
            <a:r>
              <a:rPr lang="fr-FR" sz="2600" dirty="0" smtClean="0"/>
              <a:t> for </a:t>
            </a:r>
            <a:r>
              <a:rPr lang="fr-FR" sz="2600" dirty="0" err="1" smtClean="0"/>
              <a:t>labor</a:t>
            </a:r>
            <a:r>
              <a:rPr lang="fr-FR" sz="2600" dirty="0" smtClean="0"/>
              <a:t>.</a:t>
            </a:r>
          </a:p>
          <a:p>
            <a:r>
              <a:rPr lang="fr-FR" sz="2600" dirty="0" smtClean="0"/>
              <a:t>Assume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=+∞ (or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 </a:t>
            </a:r>
            <a:r>
              <a:rPr lang="fr-FR" sz="2600" dirty="0" err="1" smtClean="0"/>
              <a:t>infinitely</a:t>
            </a:r>
            <a:r>
              <a:rPr lang="fr-FR" sz="2600" dirty="0" smtClean="0"/>
              <a:t> large as </a:t>
            </a:r>
            <a:r>
              <a:rPr lang="fr-FR" sz="2600" dirty="0" err="1" smtClean="0"/>
              <a:t>compared</a:t>
            </a:r>
            <a:r>
              <a:rPr lang="fr-FR" sz="2600" dirty="0" smtClean="0"/>
              <a:t> to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K</a:t>
            </a:r>
            <a:r>
              <a:rPr lang="fr-FR" sz="2600" dirty="0" smtClean="0"/>
              <a:t>). </a:t>
            </a:r>
          </a:p>
          <a:p>
            <a:pPr>
              <a:buNone/>
            </a:pPr>
            <a:r>
              <a:rPr lang="fr-FR" sz="2600" dirty="0" err="1" smtClean="0"/>
              <a:t>Then</a:t>
            </a:r>
            <a:r>
              <a:rPr lang="fr-FR" sz="2600" dirty="0" smtClean="0"/>
              <a:t> </a:t>
            </a:r>
            <a:r>
              <a:rPr lang="fr-FR" sz="2600" dirty="0" err="1" smtClean="0"/>
              <a:t>dv</a:t>
            </a:r>
            <a:r>
              <a:rPr lang="fr-FR" sz="2600" dirty="0" smtClean="0"/>
              <a:t>/v = d</a:t>
            </a:r>
            <a:r>
              <a:rPr lang="el-GR" sz="2600" dirty="0" smtClean="0"/>
              <a:t>τ</a:t>
            </a:r>
            <a:r>
              <a:rPr lang="fr-FR" sz="2600" dirty="0" smtClean="0"/>
              <a:t>/(1-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L</a:t>
            </a:r>
            <a:r>
              <a:rPr lang="fr-FR" sz="2600" dirty="0" smtClean="0"/>
              <a:t>). </a:t>
            </a:r>
            <a:r>
              <a:rPr lang="fr-FR" sz="2600" dirty="0" err="1" smtClean="0"/>
              <a:t>Wages</a:t>
            </a:r>
            <a:r>
              <a:rPr lang="fr-FR" sz="2600" dirty="0" smtClean="0"/>
              <a:t> </a:t>
            </a:r>
            <a:r>
              <a:rPr lang="fr-FR" sz="2600" dirty="0" err="1" smtClean="0"/>
              <a:t>rise</a:t>
            </a:r>
            <a:r>
              <a:rPr lang="fr-FR" sz="2600" dirty="0" smtClean="0"/>
              <a:t> </a:t>
            </a:r>
            <a:r>
              <a:rPr lang="fr-FR" sz="2600" dirty="0" err="1" smtClean="0"/>
              <a:t>so</a:t>
            </a:r>
            <a:r>
              <a:rPr lang="fr-FR" sz="2600" dirty="0" smtClean="0"/>
              <a:t> </a:t>
            </a:r>
            <a:r>
              <a:rPr lang="fr-FR" sz="2600" dirty="0" err="1" smtClean="0"/>
              <a:t>that</a:t>
            </a:r>
            <a:r>
              <a:rPr lang="fr-FR" sz="2600" dirty="0" smtClean="0"/>
              <a:t> </a:t>
            </a:r>
            <a:r>
              <a:rPr lang="fr-FR" sz="2600" dirty="0" err="1" smtClean="0"/>
              <a:t>workers</a:t>
            </a:r>
            <a:r>
              <a:rPr lang="fr-FR" sz="2600" dirty="0" smtClean="0"/>
              <a:t> are </a:t>
            </a:r>
            <a:r>
              <a:rPr lang="fr-FR" sz="2600" dirty="0" err="1" smtClean="0"/>
              <a:t>fully</a:t>
            </a:r>
            <a:r>
              <a:rPr lang="fr-FR" sz="2600" dirty="0" smtClean="0"/>
              <a:t> </a:t>
            </a:r>
            <a:r>
              <a:rPr lang="fr-FR" sz="2600" dirty="0" err="1" smtClean="0"/>
              <a:t>compensated</a:t>
            </a:r>
            <a:r>
              <a:rPr lang="fr-FR" sz="2600" dirty="0" smtClean="0"/>
              <a:t> for the </a:t>
            </a:r>
            <a:r>
              <a:rPr lang="fr-FR" sz="2600" dirty="0" err="1" smtClean="0"/>
              <a:t>tax</a:t>
            </a:r>
            <a:r>
              <a:rPr lang="fr-FR" sz="2600" dirty="0" smtClean="0"/>
              <a:t>, </a:t>
            </a:r>
            <a:r>
              <a:rPr lang="fr-FR" sz="2600" dirty="0" err="1" smtClean="0"/>
              <a:t>which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</a:t>
            </a:r>
            <a:r>
              <a:rPr lang="fr-FR" sz="2600" dirty="0" err="1" smtClean="0"/>
              <a:t>entirely</a:t>
            </a:r>
            <a:r>
              <a:rPr lang="fr-FR" sz="2600" dirty="0" smtClean="0"/>
              <a:t> </a:t>
            </a:r>
            <a:r>
              <a:rPr lang="fr-FR" sz="2600" dirty="0" err="1" smtClean="0"/>
              <a:t>shifted</a:t>
            </a:r>
            <a:r>
              <a:rPr lang="fr-FR" sz="2600" dirty="0" smtClean="0"/>
              <a:t> to capital.</a:t>
            </a:r>
          </a:p>
          <a:p>
            <a:pPr>
              <a:buNone/>
            </a:pPr>
            <a:endParaRPr lang="fr-FR" sz="2600" dirty="0" smtClean="0"/>
          </a:p>
          <a:p>
            <a:r>
              <a:rPr lang="fr-FR" sz="2600" dirty="0" smtClean="0"/>
              <a:t>The  </a:t>
            </a:r>
            <a:r>
              <a:rPr lang="fr-FR" sz="2600" dirty="0" err="1" smtClean="0"/>
              <a:t>same</a:t>
            </a:r>
            <a:r>
              <a:rPr lang="fr-FR" sz="2600" dirty="0" smtClean="0"/>
              <a:t> </a:t>
            </a:r>
            <a:r>
              <a:rPr lang="fr-FR" sz="2600" dirty="0" err="1" smtClean="0"/>
              <a:t>reasonning</a:t>
            </a:r>
            <a:r>
              <a:rPr lang="fr-FR" sz="2600" dirty="0" smtClean="0"/>
              <a:t> </a:t>
            </a:r>
            <a:r>
              <a:rPr lang="fr-FR" sz="2600" dirty="0" err="1" smtClean="0"/>
              <a:t>applies</a:t>
            </a:r>
            <a:r>
              <a:rPr lang="fr-FR" sz="2600" dirty="0" smtClean="0"/>
              <a:t> </a:t>
            </a:r>
            <a:r>
              <a:rPr lang="fr-FR" sz="2600" dirty="0" err="1" smtClean="0"/>
              <a:t>with</a:t>
            </a:r>
            <a:r>
              <a:rPr lang="fr-FR" sz="2600" dirty="0" smtClean="0"/>
              <a:t> capital </a:t>
            </a:r>
            <a:r>
              <a:rPr lang="fr-FR" sz="2600" dirty="0" err="1" smtClean="0"/>
              <a:t>tax</a:t>
            </a:r>
            <a:r>
              <a:rPr lang="fr-FR" sz="2600" dirty="0" smtClean="0"/>
              <a:t>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 → </a:t>
            </a:r>
            <a:r>
              <a:rPr lang="el-GR" sz="2600" dirty="0" smtClean="0"/>
              <a:t>τ</a:t>
            </a:r>
            <a:r>
              <a:rPr lang="fr-FR" sz="2600" baseline="-25000" dirty="0" smtClean="0"/>
              <a:t>K</a:t>
            </a:r>
            <a:r>
              <a:rPr lang="fr-FR" sz="2600" dirty="0" smtClean="0"/>
              <a:t>+d</a:t>
            </a:r>
            <a:r>
              <a:rPr lang="el-GR" sz="2600" dirty="0" smtClean="0"/>
              <a:t>τ</a:t>
            </a:r>
            <a:r>
              <a:rPr lang="fr-FR" sz="2600" dirty="0" smtClean="0"/>
              <a:t>. </a:t>
            </a:r>
          </a:p>
          <a:p>
            <a:r>
              <a:rPr lang="fr-FR" sz="2600" dirty="0" smtClean="0"/>
              <a:t>I.e. if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K</a:t>
            </a:r>
            <a:r>
              <a:rPr lang="fr-FR" sz="2600" dirty="0" smtClean="0"/>
              <a:t> </a:t>
            </a:r>
            <a:r>
              <a:rPr lang="fr-FR" sz="2600" dirty="0" err="1" smtClean="0"/>
              <a:t>infinitely</a:t>
            </a:r>
            <a:r>
              <a:rPr lang="fr-FR" sz="2600" dirty="0" smtClean="0"/>
              <a:t> large as </a:t>
            </a:r>
            <a:r>
              <a:rPr lang="fr-FR" sz="2600" dirty="0" err="1" smtClean="0"/>
              <a:t>compared</a:t>
            </a:r>
            <a:r>
              <a:rPr lang="fr-FR" sz="2600" dirty="0" smtClean="0"/>
              <a:t> to </a:t>
            </a:r>
            <a:r>
              <a:rPr lang="fr-FR" sz="2600" dirty="0" err="1" smtClean="0"/>
              <a:t>e</a:t>
            </a:r>
            <a:r>
              <a:rPr lang="fr-FR" sz="2600" baseline="-25000" dirty="0" err="1" smtClean="0"/>
              <a:t>L</a:t>
            </a:r>
            <a:r>
              <a:rPr lang="fr-FR" sz="2600" dirty="0" smtClean="0"/>
              <a:t>, a capital </a:t>
            </a:r>
            <a:r>
              <a:rPr lang="fr-FR" sz="2600" dirty="0" err="1" smtClean="0"/>
              <a:t>tax</a:t>
            </a:r>
            <a:r>
              <a:rPr lang="fr-FR" sz="2600" dirty="0" smtClean="0"/>
              <a:t> </a:t>
            </a:r>
            <a:r>
              <a:rPr lang="fr-FR" sz="2600" dirty="0" err="1" smtClean="0"/>
              <a:t>is</a:t>
            </a:r>
            <a:r>
              <a:rPr lang="fr-FR" sz="2600" dirty="0" smtClean="0"/>
              <a:t> </a:t>
            </a:r>
            <a:r>
              <a:rPr lang="fr-FR" sz="2600" dirty="0" err="1" smtClean="0"/>
              <a:t>entirely</a:t>
            </a:r>
            <a:r>
              <a:rPr lang="fr-FR" sz="2600" dirty="0" smtClean="0"/>
              <a:t> </a:t>
            </a:r>
            <a:r>
              <a:rPr lang="fr-FR" sz="2600" dirty="0" err="1" smtClean="0"/>
              <a:t>shifted</a:t>
            </a:r>
            <a:r>
              <a:rPr lang="fr-FR" sz="2600" dirty="0" smtClean="0"/>
              <a:t> to </a:t>
            </a:r>
            <a:r>
              <a:rPr lang="fr-FR" sz="2600" dirty="0" err="1" smtClean="0"/>
              <a:t>labor</a:t>
            </a:r>
            <a:r>
              <a:rPr lang="fr-FR" sz="2600" dirty="0" smtClean="0"/>
              <a:t>, via </a:t>
            </a:r>
            <a:r>
              <a:rPr lang="fr-FR" sz="2600" dirty="0" err="1" smtClean="0"/>
              <a:t>higher</a:t>
            </a:r>
            <a:r>
              <a:rPr lang="fr-FR" sz="2600" dirty="0" smtClean="0"/>
              <a:t> </a:t>
            </a:r>
            <a:r>
              <a:rPr lang="fr-FR" sz="2600" dirty="0" err="1" smtClean="0"/>
              <a:t>pretax</a:t>
            </a:r>
            <a:r>
              <a:rPr lang="fr-FR" sz="2600" dirty="0" smtClean="0"/>
              <a:t> profits and </a:t>
            </a:r>
            <a:r>
              <a:rPr lang="fr-FR" sz="2600" dirty="0" err="1" smtClean="0"/>
              <a:t>lower</a:t>
            </a:r>
            <a:r>
              <a:rPr lang="fr-FR" sz="2600" dirty="0" smtClean="0"/>
              <a:t> </a:t>
            </a:r>
            <a:r>
              <a:rPr lang="fr-FR" sz="2600" dirty="0" err="1" smtClean="0"/>
              <a:t>wages</a:t>
            </a:r>
            <a:r>
              <a:rPr lang="fr-FR" sz="2600" dirty="0" smtClean="0"/>
              <a:t>.</a:t>
            </a:r>
            <a:endParaRPr lang="fr-FR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2035</Words>
  <Application>Microsoft Office PowerPoint</Application>
  <PresentationFormat>Affichage à l'écran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   Public Economics: Tax &amp; Transfer Policies  (Master PPD &amp; APE, Paris School of Economics) Thomas Piketty Academic year 2013-2014  </vt:lpstr>
      <vt:lpstr>Diapositive 2</vt:lpstr>
      <vt:lpstr>Standard macro assumptions about tax incidence</vt:lpstr>
      <vt:lpstr>Basic tax incidence model</vt:lpstr>
      <vt:lpstr>Reminder: what is capital?</vt:lpstr>
      <vt:lpstr>Back to tax incidence model</vt:lpstr>
      <vt:lpstr>The inverse-elasticity formula τ = 1/(1+e)</vt:lpstr>
      <vt:lpstr>Tax incidence with capital-labor complementarity</vt:lpstr>
      <vt:lpstr>Diapositive 9</vt:lpstr>
      <vt:lpstr>Tax incidence with general production function</vt:lpstr>
      <vt:lpstr>What do we know about σ, eL, eK ? </vt:lpstr>
      <vt:lpstr>Diapositive 12</vt:lpstr>
      <vt:lpstr>Micro estimates of tax incidence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Economics: Tax &amp; Transfer Policies  (Master PPD &amp; APE, Paris School of Economics) Thomas Piketty Academic year 2013-2014</dc:title>
  <dc:creator>Thomas Piketty</dc:creator>
  <cp:lastModifiedBy>Thomas Piketty</cp:lastModifiedBy>
  <cp:revision>113</cp:revision>
  <dcterms:created xsi:type="dcterms:W3CDTF">2013-09-25T21:11:06Z</dcterms:created>
  <dcterms:modified xsi:type="dcterms:W3CDTF">2013-10-01T16:26:56Z</dcterms:modified>
</cp:coreProperties>
</file>