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9" r:id="rId5"/>
    <p:sldId id="260" r:id="rId6"/>
    <p:sldId id="279" r:id="rId7"/>
    <p:sldId id="285" r:id="rId8"/>
    <p:sldId id="280" r:id="rId9"/>
    <p:sldId id="267" r:id="rId10"/>
    <p:sldId id="284" r:id="rId11"/>
    <p:sldId id="261" r:id="rId12"/>
    <p:sldId id="262" r:id="rId13"/>
    <p:sldId id="286" r:id="rId14"/>
    <p:sldId id="287" r:id="rId15"/>
    <p:sldId id="263" r:id="rId16"/>
    <p:sldId id="289" r:id="rId17"/>
    <p:sldId id="288" r:id="rId18"/>
    <p:sldId id="264" r:id="rId19"/>
    <p:sldId id="281" r:id="rId20"/>
    <p:sldId id="265" r:id="rId21"/>
    <p:sldId id="266" r:id="rId22"/>
    <p:sldId id="268" r:id="rId23"/>
    <p:sldId id="269" r:id="rId24"/>
    <p:sldId id="270" r:id="rId25"/>
    <p:sldId id="282" r:id="rId26"/>
    <p:sldId id="271" r:id="rId27"/>
    <p:sldId id="272" r:id="rId28"/>
    <p:sldId id="273" r:id="rId29"/>
    <p:sldId id="274" r:id="rId30"/>
    <p:sldId id="283" r:id="rId31"/>
    <p:sldId id="275" r:id="rId32"/>
    <p:sldId id="276" r:id="rId33"/>
    <p:sldId id="29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2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ro1987.pdf" TargetMode="External"/><Relationship Id="rId2" Type="http://schemas.openxmlformats.org/officeDocument/2006/relationships/hyperlink" Target="http://piketty.pse.ens.fr/files/Barro19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Clark200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capitalisback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bs/" TargetMode="External"/><Relationship Id="rId2" Type="http://schemas.openxmlformats.org/officeDocument/2006/relationships/hyperlink" Target="http://piketty.pse.ens.fr/files/PikettyZucman2013Appendix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2014-2015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hlinkClick r:id="rId2"/>
              </a:rPr>
              <a:t>Lecture 2: The dynamics of capital/income ratios: private </a:t>
            </a:r>
            <a:r>
              <a:rPr lang="en-US" sz="3500" b="1" dirty="0" err="1" smtClean="0">
                <a:hlinkClick r:id="rId2"/>
              </a:rPr>
              <a:t>vs</a:t>
            </a:r>
            <a:r>
              <a:rPr lang="en-US" sz="3500" b="1" dirty="0" smtClean="0">
                <a:hlinkClick r:id="rId2"/>
              </a:rPr>
              <a:t> public capital</a:t>
            </a:r>
            <a:endParaRPr lang="en-US" sz="3500" b="1" dirty="0" smtClean="0"/>
          </a:p>
          <a:p>
            <a:r>
              <a:rPr lang="en-US" dirty="0" smtClean="0"/>
              <a:t>   (Tuesday September 30</a:t>
            </a:r>
            <a:r>
              <a:rPr lang="en-US" baseline="30000" dirty="0" smtClean="0"/>
              <a:t>th</a:t>
            </a:r>
            <a:r>
              <a:rPr lang="en-US" dirty="0" smtClean="0"/>
              <a:t> 2014)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Britain</a:t>
            </a:r>
            <a:r>
              <a:rPr lang="fr-FR" sz="3200" dirty="0" smtClean="0"/>
              <a:t>: public </a:t>
            </a:r>
            <a:r>
              <a:rPr lang="fr-FR" sz="3200" dirty="0" err="1" smtClean="0"/>
              <a:t>debt</a:t>
            </a:r>
            <a:r>
              <a:rPr lang="fr-FR" sz="3200" dirty="0" smtClean="0"/>
              <a:t> and </a:t>
            </a:r>
            <a:r>
              <a:rPr lang="fr-FR" sz="3200" dirty="0" err="1" smtClean="0"/>
              <a:t>Ricardian</a:t>
            </a:r>
            <a:r>
              <a:rPr lang="fr-FR" sz="3200" dirty="0" smtClean="0"/>
              <a:t> </a:t>
            </a:r>
            <a:r>
              <a:rPr lang="fr-FR" sz="3200" dirty="0" err="1" smtClean="0"/>
              <a:t>equivalence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Britain</a:t>
            </a:r>
            <a:r>
              <a:rPr lang="fr-FR" dirty="0" smtClean="0"/>
              <a:t> = 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episodes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: about 200% of Y </a:t>
            </a:r>
            <a:r>
              <a:rPr lang="fr-FR" dirty="0" err="1" smtClean="0"/>
              <a:t>around</a:t>
            </a:r>
            <a:r>
              <a:rPr lang="fr-FR" dirty="0" smtClean="0"/>
              <a:t> 1810-1820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50% by 1910, </a:t>
            </a:r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of budget </a:t>
            </a:r>
            <a:r>
              <a:rPr lang="fr-FR" dirty="0" err="1" smtClean="0"/>
              <a:t>surpluses</a:t>
            </a:r>
            <a:r>
              <a:rPr lang="fr-FR" dirty="0" smtClean="0"/>
              <a:t>), and about 200% of Y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1950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, </a:t>
            </a:r>
            <a:r>
              <a:rPr lang="fr-FR" dirty="0" err="1" smtClean="0"/>
              <a:t>thanks</a:t>
            </a:r>
            <a:r>
              <a:rPr lang="fr-FR" dirty="0" smtClean="0"/>
              <a:t> to inflation)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France (large inflation and/or </a:t>
            </a:r>
            <a:r>
              <a:rPr lang="fr-FR" dirty="0" err="1" smtClean="0"/>
              <a:t>repudiation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1790s &amp; World </a:t>
            </a:r>
            <a:r>
              <a:rPr lang="fr-FR" dirty="0" err="1" smtClean="0"/>
              <a:t>Wars</a:t>
            </a:r>
            <a:r>
              <a:rPr lang="fr-FR" dirty="0" smtClean="0"/>
              <a:t> 1 and 2) and Germany (the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inflation in 1910-1950,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excluding</a:t>
            </a:r>
            <a:r>
              <a:rPr lang="fr-FR" dirty="0" smtClean="0"/>
              <a:t> 1924)</a:t>
            </a:r>
          </a:p>
          <a:p>
            <a:r>
              <a:rPr lang="fr-FR" dirty="0" err="1" smtClean="0"/>
              <a:t>Britain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limited</a:t>
            </a:r>
            <a:r>
              <a:rPr lang="fr-FR" dirty="0" smtClean="0"/>
              <a:t> inflation, </a:t>
            </a:r>
            <a:r>
              <a:rPr lang="fr-FR" dirty="0" err="1" smtClean="0"/>
              <a:t>except</a:t>
            </a:r>
            <a:r>
              <a:rPr lang="fr-FR" dirty="0" smtClean="0"/>
              <a:t> 1950-1980);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long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3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51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399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Autofit/>
          </a:bodyPr>
          <a:lstStyle/>
          <a:p>
            <a:r>
              <a:rPr lang="fr-FR" sz="2400" dirty="0" smtClean="0"/>
              <a:t>Q.: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impact of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 on capital accumulation?</a:t>
            </a:r>
          </a:p>
          <a:p>
            <a:r>
              <a:rPr lang="fr-FR" sz="2400" dirty="0" smtClean="0"/>
              <a:t>A.: It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how the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responds</a:t>
            </a:r>
            <a:r>
              <a:rPr lang="fr-FR" sz="2400" dirty="0" smtClean="0"/>
              <a:t> to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 + public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(&lt;0 if public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Suppose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&lt;0 (public </a:t>
            </a:r>
            <a:r>
              <a:rPr lang="fr-FR" sz="2400" dirty="0" err="1" smtClean="0"/>
              <a:t>deficit</a:t>
            </a:r>
            <a:r>
              <a:rPr lang="fr-FR" sz="2400" dirty="0" smtClean="0">
                <a:latin typeface="Calibri"/>
              </a:rPr>
              <a:t>↑)</a:t>
            </a:r>
          </a:p>
          <a:p>
            <a:r>
              <a:rPr lang="fr-FR" sz="2400" dirty="0" smtClean="0">
                <a:latin typeface="Calibri"/>
              </a:rPr>
              <a:t>If </a:t>
            </a:r>
            <a:r>
              <a:rPr lang="fr-FR" sz="2400" dirty="0" err="1" smtClean="0">
                <a:latin typeface="Calibri"/>
              </a:rPr>
              <a:t>dS</a:t>
            </a:r>
            <a:r>
              <a:rPr lang="fr-FR" sz="2400" dirty="0" smtClean="0">
                <a:latin typeface="Calibri"/>
              </a:rPr>
              <a:t>=0 (no </a:t>
            </a:r>
            <a:r>
              <a:rPr lang="fr-FR" sz="2400" dirty="0" err="1" smtClean="0">
                <a:latin typeface="Calibri"/>
              </a:rPr>
              <a:t>private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saving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response</a:t>
            </a:r>
            <a:r>
              <a:rPr lang="fr-FR" sz="2400" dirty="0" smtClean="0">
                <a:latin typeface="Calibri"/>
              </a:rPr>
              <a:t>), </a:t>
            </a:r>
            <a:r>
              <a:rPr lang="fr-FR" sz="2400" dirty="0" err="1" smtClean="0">
                <a:latin typeface="Calibri"/>
              </a:rPr>
              <a:t>then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&lt;0 →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: in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deficits</a:t>
            </a:r>
            <a:r>
              <a:rPr lang="fr-FR" sz="2400" dirty="0" smtClean="0"/>
              <a:t>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part of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(=« 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 out »)</a:t>
            </a:r>
          </a:p>
          <a:p>
            <a:r>
              <a:rPr lang="fr-FR" sz="2400" dirty="0" smtClean="0"/>
              <a:t>But if </a:t>
            </a:r>
            <a:r>
              <a:rPr lang="fr-FR" sz="2400" dirty="0" err="1" smtClean="0"/>
              <a:t>dS</a:t>
            </a:r>
            <a:r>
              <a:rPr lang="fr-FR" sz="2400" dirty="0" smtClean="0"/>
              <a:t>&gt;0, i.e.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the extra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-out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limited</a:t>
            </a:r>
            <a:endParaRPr lang="fr-FR" sz="2400" dirty="0" smtClean="0"/>
          </a:p>
          <a:p>
            <a:r>
              <a:rPr lang="fr-FR" sz="2400" dirty="0" smtClean="0"/>
              <a:t>In case </a:t>
            </a:r>
            <a:r>
              <a:rPr lang="fr-FR" sz="2400" dirty="0" err="1" smtClean="0"/>
              <a:t>dS</a:t>
            </a:r>
            <a:r>
              <a:rPr lang="fr-FR" sz="2400" dirty="0" smtClean="0"/>
              <a:t>=-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=0: 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and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are </a:t>
            </a:r>
            <a:r>
              <a:rPr lang="fr-FR" sz="2400" dirty="0" err="1" smtClean="0"/>
              <a:t>unaffected</a:t>
            </a:r>
            <a:r>
              <a:rPr lang="fr-FR" sz="2400" dirty="0" smtClean="0"/>
              <a:t> by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dirty="0" err="1" smtClean="0"/>
              <a:t>apparently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happened</a:t>
            </a:r>
            <a:r>
              <a:rPr lang="fr-FR" sz="2400" dirty="0" smtClean="0"/>
              <a:t> in UK 1810-1830: </a:t>
            </a:r>
            <a:r>
              <a:rPr lang="fr-FR" sz="2400" dirty="0" err="1" smtClean="0"/>
              <a:t>huge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, but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; extra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by British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holders</a:t>
            </a:r>
            <a:r>
              <a:rPr lang="fr-FR" sz="2400" dirty="0" smtClean="0"/>
              <a:t>,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observe a </a:t>
            </a:r>
            <a:r>
              <a:rPr lang="fr-FR" sz="2400" dirty="0" err="1" smtClean="0"/>
              <a:t>rise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, and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= </a:t>
            </a:r>
            <a:r>
              <a:rPr lang="fr-FR" sz="2400" dirty="0" err="1" smtClean="0"/>
              <a:t>what</a:t>
            </a:r>
            <a:r>
              <a:rPr lang="fr-FR" sz="2400" dirty="0" smtClean="0"/>
              <a:t> Ricardo observes in 1817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8856984" cy="6858000"/>
        </p:xfrm>
        <a:graphic>
          <a:graphicData uri="http://schemas.openxmlformats.org/presentationml/2006/ole">
            <p:oleObj spid="_x0000_s61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Key question: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no </a:t>
            </a:r>
            <a:r>
              <a:rPr lang="fr-FR" dirty="0" err="1" smtClean="0"/>
              <a:t>crowding</a:t>
            </a:r>
            <a:r>
              <a:rPr lang="fr-FR" dirty="0" smtClean="0"/>
              <a:t> out?</a:t>
            </a:r>
          </a:p>
          <a:p>
            <a:r>
              <a:rPr lang="fr-FR" dirty="0" err="1" smtClean="0">
                <a:hlinkClick r:id="rId2"/>
              </a:rPr>
              <a:t>Barro</a:t>
            </a:r>
            <a:r>
              <a:rPr lang="fr-FR" dirty="0" smtClean="0">
                <a:hlinkClick r:id="rId2"/>
              </a:rPr>
              <a:t> 1974</a:t>
            </a:r>
            <a:r>
              <a:rPr lang="fr-FR" dirty="0" smtClean="0"/>
              <a:t>: in a </a:t>
            </a:r>
            <a:r>
              <a:rPr lang="fr-FR" dirty="0" err="1" smtClean="0"/>
              <a:t>representative</a:t>
            </a:r>
            <a:r>
              <a:rPr lang="fr-FR" dirty="0" smtClean="0"/>
              <a:t> agent model, rational agents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anticipate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more taxes in the future if </a:t>
            </a:r>
            <a:r>
              <a:rPr lang="fr-FR" dirty="0" err="1" smtClean="0"/>
              <a:t>today’s</a:t>
            </a:r>
            <a:r>
              <a:rPr lang="fr-FR" dirty="0" smtClean="0"/>
              <a:t> public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more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(for </a:t>
            </a:r>
            <a:r>
              <a:rPr lang="fr-FR" dirty="0" err="1" smtClean="0"/>
              <a:t>themselves</a:t>
            </a:r>
            <a:r>
              <a:rPr lang="fr-FR" dirty="0" smtClean="0"/>
              <a:t> 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successors</a:t>
            </a:r>
            <a:r>
              <a:rPr lang="fr-FR" dirty="0" smtClean="0"/>
              <a:t>)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taxes in the future → the timing of taxes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irrelevant</a:t>
            </a:r>
            <a:r>
              <a:rPr lang="fr-FR" dirty="0" smtClean="0"/>
              <a:t>, « 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neutrality</a:t>
            </a:r>
            <a:r>
              <a:rPr lang="fr-FR" dirty="0" smtClean="0"/>
              <a:t> »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Barro</a:t>
            </a:r>
            <a:r>
              <a:rPr lang="fr-FR" dirty="0" smtClean="0">
                <a:hlinkClick r:id="rId3"/>
              </a:rPr>
              <a:t> 1987</a:t>
            </a:r>
            <a:r>
              <a:rPr lang="fr-FR" dirty="0" smtClean="0"/>
              <a:t>, </a:t>
            </a:r>
            <a:r>
              <a:rPr lang="fr-FR" dirty="0" smtClean="0">
                <a:hlinkClick r:id="rId4"/>
              </a:rPr>
              <a:t>Clark 2001</a:t>
            </a:r>
            <a:r>
              <a:rPr lang="fr-FR" dirty="0" smtClean="0"/>
              <a:t>)</a:t>
            </a:r>
          </a:p>
          <a:p>
            <a:r>
              <a:rPr lang="fr-FR" dirty="0" smtClean="0"/>
              <a:t>Pb: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unclear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representative</a:t>
            </a:r>
            <a:r>
              <a:rPr lang="fr-FR" dirty="0" smtClean="0"/>
              <a:t> agent model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issues; in 19c </a:t>
            </a:r>
            <a:r>
              <a:rPr lang="fr-FR" dirty="0" err="1" smtClean="0"/>
              <a:t>Britain</a:t>
            </a:r>
            <a:r>
              <a:rPr lang="fr-FR" dirty="0" smtClean="0"/>
              <a:t>, the agents holding public </a:t>
            </a:r>
            <a:r>
              <a:rPr lang="fr-FR" dirty="0" err="1" smtClean="0"/>
              <a:t>debt</a:t>
            </a:r>
            <a:r>
              <a:rPr lang="fr-FR" dirty="0" smtClean="0"/>
              <a:t> (=top 1% or top 10%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r>
              <a:rPr lang="fr-FR" dirty="0" smtClean="0"/>
              <a:t>) are not the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taxes (=the </a:t>
            </a:r>
            <a:r>
              <a:rPr lang="fr-FR" dirty="0" err="1" smtClean="0"/>
              <a:t>entire</a:t>
            </a:r>
            <a:r>
              <a:rPr lang="fr-FR" dirty="0" smtClean="0"/>
              <a:t> population) </a:t>
            </a:r>
          </a:p>
          <a:p>
            <a:r>
              <a:rPr lang="fr-FR" dirty="0" smtClean="0"/>
              <a:t>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involves</a:t>
            </a:r>
            <a:r>
              <a:rPr lang="fr-FR" dirty="0" smtClean="0"/>
              <a:t> large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groups: for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agents,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</a:t>
            </a:r>
            <a:r>
              <a:rPr lang="fr-FR" dirty="0" err="1" smtClean="0"/>
              <a:t>lend</a:t>
            </a:r>
            <a:r>
              <a:rPr lang="fr-FR" dirty="0" smtClean="0"/>
              <a:t> money </a:t>
            </a:r>
            <a:r>
              <a:rPr lang="fr-FR" dirty="0" err="1" smtClean="0"/>
              <a:t>than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taxes… as long as the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=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19c and 20c; </a:t>
            </a:r>
            <a:r>
              <a:rPr lang="fr-FR" dirty="0" err="1" smtClean="0"/>
              <a:t>will</a:t>
            </a:r>
            <a:r>
              <a:rPr lang="fr-FR" dirty="0" smtClean="0"/>
              <a:t> 21c </a:t>
            </a:r>
            <a:r>
              <a:rPr lang="fr-FR" dirty="0" err="1" smtClean="0"/>
              <a:t>be</a:t>
            </a:r>
            <a:r>
              <a:rPr lang="fr-FR" dirty="0" smtClean="0"/>
              <a:t> more </a:t>
            </a:r>
            <a:r>
              <a:rPr lang="fr-FR" dirty="0" err="1" smtClean="0"/>
              <a:t>like</a:t>
            </a:r>
            <a:r>
              <a:rPr lang="fr-FR" dirty="0" smtClean="0"/>
              <a:t> 19c, i.e.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back?</a:t>
            </a:r>
          </a:p>
          <a:p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equivalence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prosperity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savers</a:t>
            </a:r>
            <a:r>
              <a:rPr lang="fr-FR" dirty="0" smtClean="0"/>
              <a:t>, the rate of return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, the </a:t>
            </a:r>
            <a:r>
              <a:rPr lang="fr-FR" dirty="0" err="1" smtClean="0"/>
              <a:t>ability</a:t>
            </a:r>
            <a:r>
              <a:rPr lang="fr-FR" dirty="0" smtClean="0"/>
              <a:t> of the </a:t>
            </a:r>
            <a:r>
              <a:rPr lang="fr-FR" dirty="0" err="1" smtClean="0"/>
              <a:t>govt</a:t>
            </a:r>
            <a:r>
              <a:rPr lang="fr-FR" dirty="0" smtClean="0"/>
              <a:t> to </a:t>
            </a:r>
            <a:r>
              <a:rPr lang="fr-FR" dirty="0" err="1" smtClean="0"/>
              <a:t>convince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back; in 19c UK, r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,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credible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France: a mixed </a:t>
            </a:r>
            <a:r>
              <a:rPr lang="fr-FR" dirty="0" err="1" smtClean="0"/>
              <a:t>economy</a:t>
            </a:r>
            <a:r>
              <a:rPr lang="fr-FR" dirty="0" smtClean="0"/>
              <a:t> in 1950-1980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Historically</a:t>
            </a:r>
            <a:r>
              <a:rPr lang="fr-FR" dirty="0" smtClean="0"/>
              <a:t>, </a:t>
            </a:r>
            <a:r>
              <a:rPr lang="fr-FR" dirty="0" err="1" smtClean="0"/>
              <a:t>high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in France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inflated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(more </a:t>
            </a: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€)</a:t>
            </a:r>
          </a:p>
          <a:p>
            <a:r>
              <a:rPr lang="fr-FR" dirty="0" smtClean="0"/>
              <a:t>In 1950, public </a:t>
            </a:r>
            <a:r>
              <a:rPr lang="fr-FR" dirty="0" err="1" smtClean="0"/>
              <a:t>debt</a:t>
            </a:r>
            <a:r>
              <a:rPr lang="fr-FR" dirty="0" smtClean="0"/>
              <a:t>&lt;30% Y, and public </a:t>
            </a:r>
            <a:r>
              <a:rPr lang="fr-FR" dirty="0" err="1" smtClean="0"/>
              <a:t>assets</a:t>
            </a:r>
            <a:r>
              <a:rPr lang="fr-FR" dirty="0" smtClean="0"/>
              <a:t> &gt;120% Y (public buildings + </a:t>
            </a:r>
            <a:r>
              <a:rPr lang="fr-FR" dirty="0" err="1" smtClean="0"/>
              <a:t>nationalized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net public </a:t>
            </a:r>
            <a:r>
              <a:rPr lang="fr-FR" dirty="0" err="1" smtClean="0"/>
              <a:t>wealth</a:t>
            </a:r>
            <a:r>
              <a:rPr lang="fr-FR" dirty="0" smtClean="0"/>
              <a:t> close to 100% Y;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close to 200% Y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the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about 1/3 of national </a:t>
            </a:r>
            <a:r>
              <a:rPr lang="fr-FR" dirty="0" err="1" smtClean="0"/>
              <a:t>wealth</a:t>
            </a:r>
            <a:r>
              <a:rPr lang="fr-FR" dirty="0" smtClean="0"/>
              <a:t> (and over 2/3 of large </a:t>
            </a:r>
            <a:r>
              <a:rPr lang="fr-FR" dirty="0" err="1" smtClean="0"/>
              <a:t>companies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pattern in Germany 1950 (and </a:t>
            </a:r>
            <a:r>
              <a:rPr lang="fr-FR" dirty="0" err="1" smtClean="0"/>
              <a:t>Britain</a:t>
            </a:r>
            <a:r>
              <a:rPr lang="fr-FR" dirty="0" smtClean="0"/>
              <a:t> 1970) = the </a:t>
            </a:r>
            <a:r>
              <a:rPr lang="fr-FR" dirty="0" err="1" smtClean="0"/>
              <a:t>postwar</a:t>
            </a:r>
            <a:r>
              <a:rPr lang="fr-FR" dirty="0" smtClean="0"/>
              <a:t> mixed </a:t>
            </a:r>
            <a:r>
              <a:rPr lang="fr-FR" dirty="0" err="1" smtClean="0"/>
              <a:t>economy</a:t>
            </a:r>
            <a:endParaRPr lang="fr-FR" dirty="0" smtClean="0"/>
          </a:p>
          <a:p>
            <a:r>
              <a:rPr lang="fr-FR" dirty="0" smtClean="0"/>
              <a:t>Rise in public </a:t>
            </a:r>
            <a:r>
              <a:rPr lang="fr-FR" dirty="0" err="1" smtClean="0"/>
              <a:t>debt</a:t>
            </a:r>
            <a:r>
              <a:rPr lang="fr-FR" dirty="0" smtClean="0"/>
              <a:t> +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1980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lecture)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717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Germany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pattern as in </a:t>
            </a:r>
            <a:r>
              <a:rPr lang="fr-FR" dirty="0" err="1" smtClean="0"/>
              <a:t>Britain</a:t>
            </a:r>
            <a:r>
              <a:rPr lang="fr-FR" dirty="0" smtClean="0"/>
              <a:t> and France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</a:t>
            </a:r>
            <a:r>
              <a:rPr lang="fr-FR" dirty="0" err="1" smtClean="0"/>
              <a:t>smaller</a:t>
            </a:r>
            <a:r>
              <a:rPr lang="fr-FR" dirty="0" smtClean="0"/>
              <a:t> in Germany in 1870-1910 (no colonial empire,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industrialization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in Germany </a:t>
            </a:r>
            <a:r>
              <a:rPr lang="fr-FR" dirty="0" err="1" smtClean="0"/>
              <a:t>during</a:t>
            </a:r>
            <a:r>
              <a:rPr lang="fr-FR" dirty="0" smtClean="0"/>
              <a:t> 1950-2010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lower</a:t>
            </a:r>
            <a:r>
              <a:rPr lang="fr-FR" dirty="0" smtClean="0"/>
              <a:t>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stock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(</a:t>
            </a:r>
            <a:r>
              <a:rPr lang="fr-FR" dirty="0" err="1" smtClean="0"/>
              <a:t>stakeholder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?)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has been </a:t>
            </a:r>
            <a:r>
              <a:rPr lang="fr-FR" dirty="0" err="1" smtClean="0"/>
              <a:t>rising</a:t>
            </a:r>
            <a:r>
              <a:rPr lang="fr-FR" dirty="0" smtClean="0"/>
              <a:t> a lot in 1990s-2000s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very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1700-2010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Long tradition of 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in </a:t>
            </a:r>
            <a:r>
              <a:rPr lang="fr-FR" dirty="0" err="1" smtClean="0"/>
              <a:t>Britain</a:t>
            </a:r>
            <a:r>
              <a:rPr lang="fr-FR" dirty="0" smtClean="0"/>
              <a:t> and France in the 18th-19th centuries: </a:t>
            </a:r>
            <a:r>
              <a:rPr lang="fr-FR" dirty="0" err="1" smtClean="0"/>
              <a:t>Britain</a:t>
            </a:r>
            <a:r>
              <a:rPr lang="fr-FR" dirty="0" smtClean="0"/>
              <a:t>: Petty, King, </a:t>
            </a:r>
            <a:r>
              <a:rPr lang="fr-FR" dirty="0" err="1" smtClean="0"/>
              <a:t>Giffen</a:t>
            </a:r>
            <a:r>
              <a:rPr lang="fr-FR" dirty="0" smtClean="0"/>
              <a:t>, etc.; France: Vauban, Lavoisier, </a:t>
            </a:r>
            <a:r>
              <a:rPr lang="fr-FR" dirty="0" err="1" smtClean="0"/>
              <a:t>Colson</a:t>
            </a:r>
            <a:r>
              <a:rPr lang="fr-FR" dirty="0" smtClean="0"/>
              <a:t>, etc. </a:t>
            </a:r>
          </a:p>
          <a:p>
            <a:r>
              <a:rPr lang="fr-FR" dirty="0" smtClean="0"/>
              <a:t>National balance </a:t>
            </a:r>
            <a:r>
              <a:rPr lang="fr-FR" dirty="0" err="1" smtClean="0"/>
              <a:t>sheets</a:t>
            </a:r>
            <a:r>
              <a:rPr lang="fr-FR" dirty="0" smtClean="0"/>
              <a:t>: </a:t>
            </a:r>
            <a:r>
              <a:rPr lang="fr-FR" dirty="0" err="1" smtClean="0"/>
              <a:t>estimates</a:t>
            </a:r>
            <a:r>
              <a:rPr lang="fr-FR" dirty="0" smtClean="0"/>
              <a:t> of all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by </a:t>
            </a:r>
            <a:r>
              <a:rPr lang="fr-FR" dirty="0" err="1" smtClean="0"/>
              <a:t>residents</a:t>
            </a:r>
            <a:r>
              <a:rPr lang="fr-FR" dirty="0" smtClean="0"/>
              <a:t> of a country (and by the </a:t>
            </a:r>
            <a:r>
              <a:rPr lang="fr-FR" dirty="0" err="1" smtClean="0"/>
              <a:t>government</a:t>
            </a:r>
            <a:r>
              <a:rPr lang="fr-FR" dirty="0" smtClean="0"/>
              <a:t>)      (« Bilans patrimoniaux par pays »)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are not </a:t>
            </a:r>
            <a:r>
              <a:rPr lang="fr-FR" dirty="0" err="1" smtClean="0"/>
              <a:t>sufficientely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short-</a:t>
            </a:r>
            <a:r>
              <a:rPr lang="fr-FR" dirty="0" err="1" smtClean="0"/>
              <a:t>run</a:t>
            </a:r>
            <a:r>
              <a:rPr lang="fr-FR" dirty="0" smtClean="0"/>
              <a:t> fluctuations; but </a:t>
            </a:r>
            <a:r>
              <a:rPr lang="fr-FR" dirty="0" err="1" smtClean="0"/>
              <a:t>they</a:t>
            </a:r>
            <a:r>
              <a:rPr lang="fr-FR" dirty="0" smtClean="0"/>
              <a:t> are fine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magnitudes and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« Capital </a:t>
            </a:r>
            <a:r>
              <a:rPr lang="fr-FR" dirty="0" err="1" smtClean="0"/>
              <a:t>is</a:t>
            </a:r>
            <a:r>
              <a:rPr lang="fr-FR" dirty="0" smtClean="0"/>
              <a:t> Back –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in </a:t>
            </a:r>
            <a:r>
              <a:rPr lang="fr-FR" dirty="0" err="1" smtClean="0"/>
              <a:t>Rich</a:t>
            </a:r>
            <a:r>
              <a:rPr lang="fr-FR" dirty="0" smtClean="0"/>
              <a:t> Countries 1700-2010 », 2013, </a:t>
            </a:r>
            <a:r>
              <a:rPr lang="fr-FR" dirty="0" smtClean="0">
                <a:hlinkClick r:id="rId2"/>
              </a:rPr>
              <a:t>Data </a:t>
            </a:r>
            <a:r>
              <a:rPr lang="fr-FR" dirty="0" err="1" smtClean="0">
                <a:hlinkClick r:id="rId2"/>
              </a:rPr>
              <a:t>Appendix</a:t>
            </a:r>
            <a:r>
              <a:rPr lang="fr-FR" dirty="0" smtClean="0"/>
              <a:t>, </a:t>
            </a:r>
            <a:r>
              <a:rPr lang="fr-FR" dirty="0" err="1" smtClean="0">
                <a:hlinkClick r:id="rId3"/>
              </a:rPr>
              <a:t>Database</a:t>
            </a:r>
            <a:r>
              <a:rPr lang="fr-FR" dirty="0" smtClean="0"/>
              <a:t>, for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bibliography</a:t>
            </a:r>
            <a:r>
              <a:rPr lang="fr-FR" dirty="0" smtClean="0"/>
              <a:t> and </a:t>
            </a:r>
            <a:r>
              <a:rPr lang="fr-FR" dirty="0" err="1" smtClean="0"/>
              <a:t>methodological</a:t>
            </a:r>
            <a:r>
              <a:rPr lang="fr-FR" dirty="0" smtClean="0"/>
              <a:t> issues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81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92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624736"/>
        </p:xfrm>
        <a:graphic>
          <a:graphicData uri="http://schemas.openxmlformats.org/presentationml/2006/ole">
            <p:oleObj spid="_x0000_s102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741368"/>
        </p:xfrm>
        <a:graphic>
          <a:graphicData uri="http://schemas.openxmlformats.org/presentationml/2006/ole">
            <p:oleObj spid="_x0000_s112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1" y="116632"/>
          <a:ext cx="8784976" cy="6741368"/>
        </p:xfrm>
        <a:graphic>
          <a:graphicData uri="http://schemas.openxmlformats.org/presentationml/2006/ole">
            <p:oleObj spid="_x0000_s122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</a:t>
            </a:r>
            <a:r>
              <a:rPr lang="fr-FR" dirty="0" err="1" smtClean="0"/>
              <a:t>America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pattern </a:t>
            </a:r>
            <a:r>
              <a:rPr lang="fr-FR" dirty="0" err="1" smtClean="0"/>
              <a:t>than</a:t>
            </a:r>
            <a:r>
              <a:rPr lang="fr-FR" dirty="0" smtClean="0"/>
              <a:t> in Europe</a:t>
            </a:r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19c, </a:t>
            </a:r>
            <a:r>
              <a:rPr lang="fr-FR" dirty="0" err="1" smtClean="0"/>
              <a:t>almost</a:t>
            </a:r>
            <a:r>
              <a:rPr lang="fr-FR" dirty="0" smtClean="0"/>
              <a:t> stable in 20c</a:t>
            </a:r>
          </a:p>
          <a:p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Europe, </a:t>
            </a:r>
            <a:r>
              <a:rPr lang="fr-FR" dirty="0" err="1" smtClean="0"/>
              <a:t>particularly</a:t>
            </a:r>
            <a:r>
              <a:rPr lang="fr-FR" dirty="0" smtClean="0"/>
              <a:t> in 19c 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time to </a:t>
            </a:r>
            <a:r>
              <a:rPr lang="fr-FR" dirty="0" err="1" smtClean="0"/>
              <a:t>accumulate</a:t>
            </a:r>
            <a:r>
              <a:rPr lang="fr-FR" dirty="0" smtClean="0"/>
              <a:t> capital; </a:t>
            </a:r>
            <a:r>
              <a:rPr lang="fr-FR" dirty="0" err="1" smtClean="0"/>
              <a:t>lower</a:t>
            </a:r>
            <a:r>
              <a:rPr lang="fr-FR" dirty="0" smtClean="0"/>
              <a:t> land </a:t>
            </a:r>
            <a:r>
              <a:rPr lang="fr-FR" dirty="0" err="1" smtClean="0"/>
              <a:t>price</a:t>
            </a:r>
            <a:r>
              <a:rPr lang="fr-FR" dirty="0" smtClean="0"/>
              <a:t> (more land in volume, but </a:t>
            </a:r>
            <a:r>
              <a:rPr lang="fr-FR" dirty="0" err="1" smtClean="0"/>
              <a:t>less</a:t>
            </a:r>
            <a:r>
              <a:rPr lang="fr-FR" dirty="0" smtClean="0"/>
              <a:t> land in value)</a:t>
            </a:r>
          </a:p>
          <a:p>
            <a:r>
              <a:rPr lang="fr-FR" dirty="0" smtClean="0"/>
              <a:t>NFA </a:t>
            </a:r>
            <a:r>
              <a:rPr lang="fr-FR" dirty="0" err="1" smtClean="0"/>
              <a:t>always</a:t>
            </a:r>
            <a:r>
              <a:rPr lang="fr-FR" dirty="0" smtClean="0"/>
              <a:t> close to 0 in US; but &lt;0 in Canada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p:oleObj spid="_x0000_s133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143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536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2" y="116632"/>
          <a:ext cx="8964488" cy="6741368"/>
        </p:xfrm>
        <a:graphic>
          <a:graphicData uri="http://schemas.openxmlformats.org/presentationml/2006/ole">
            <p:oleObj spid="_x0000_s163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national </a:t>
            </a:r>
            <a:r>
              <a:rPr lang="fr-FR" dirty="0" err="1" smtClean="0"/>
              <a:t>wealth</a:t>
            </a:r>
            <a:r>
              <a:rPr lang="fr-FR" dirty="0" smtClean="0"/>
              <a:t>/national 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over 1700-2010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(or </a:t>
            </a:r>
            <a:r>
              <a:rPr lang="fr-FR" dirty="0" err="1" smtClean="0"/>
              <a:t>government</a:t>
            </a:r>
            <a:r>
              <a:rPr lang="fr-FR" dirty="0" smtClean="0"/>
              <a:t>)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Domestic</a:t>
            </a:r>
            <a:r>
              <a:rPr lang="fr-FR" dirty="0" smtClean="0"/>
              <a:t> capital K +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</a:t>
            </a:r>
          </a:p>
          <a:p>
            <a:r>
              <a:rPr lang="fr-FR" dirty="0" err="1" smtClean="0"/>
              <a:t>Domestic</a:t>
            </a:r>
            <a:r>
              <a:rPr lang="fr-FR" dirty="0" smtClean="0"/>
              <a:t> capital K = agricultural land + </a:t>
            </a:r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housing</a:t>
            </a:r>
            <a:r>
              <a:rPr lang="fr-FR" dirty="0" smtClean="0"/>
              <a:t> +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k (=offices, structures, machines, patents, etc.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firms</a:t>
            </a:r>
            <a:r>
              <a:rPr lang="fr-FR" dirty="0" smtClean="0"/>
              <a:t> and administrations)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major </a:t>
            </a:r>
            <a:r>
              <a:rPr lang="fr-FR" dirty="0" err="1" smtClean="0"/>
              <a:t>facts</a:t>
            </a:r>
            <a:r>
              <a:rPr lang="fr-FR" dirty="0" smtClean="0"/>
              <a:t>: (1) </a:t>
            </a:r>
            <a:r>
              <a:rPr lang="fr-FR" dirty="0" err="1" smtClean="0"/>
              <a:t>huge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:</a:t>
            </a:r>
            <a:r>
              <a:rPr lang="el-GR" dirty="0" smtClean="0"/>
              <a:t> β</a:t>
            </a:r>
            <a:r>
              <a:rPr lang="fr-FR" baseline="-25000" dirty="0" smtClean="0"/>
              <a:t>n</a:t>
            </a:r>
            <a:r>
              <a:rPr lang="fr-FR" dirty="0" smtClean="0">
                <a:cs typeface="Arial"/>
              </a:rPr>
              <a:t>≈700% over 1700-1910, down to 200-300% </a:t>
            </a:r>
            <a:r>
              <a:rPr lang="fr-FR" dirty="0" err="1" smtClean="0">
                <a:cs typeface="Arial"/>
              </a:rPr>
              <a:t>around</a:t>
            </a:r>
            <a:r>
              <a:rPr lang="fr-FR" dirty="0" smtClean="0">
                <a:cs typeface="Arial"/>
              </a:rPr>
              <a:t> 1950, up to 500-600% in 2000-2010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(2) Radical change in the nature of </a:t>
            </a:r>
            <a:r>
              <a:rPr lang="fr-FR" dirty="0" err="1" smtClean="0"/>
              <a:t>wealth</a:t>
            </a:r>
            <a:r>
              <a:rPr lang="fr-FR" dirty="0" smtClean="0"/>
              <a:t> (agricultural land has been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housing</a:t>
            </a:r>
            <a:r>
              <a:rPr lang="fr-FR" dirty="0" smtClean="0"/>
              <a:t>, business and </a:t>
            </a:r>
            <a:r>
              <a:rPr lang="fr-FR" dirty="0" err="1" smtClean="0"/>
              <a:t>financial</a:t>
            </a:r>
            <a:r>
              <a:rPr lang="fr-FR" dirty="0" smtClean="0"/>
              <a:t> capital), but total value of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change </a:t>
            </a:r>
            <a:r>
              <a:rPr lang="fr-FR" dirty="0" err="1" smtClean="0"/>
              <a:t>much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and </a:t>
            </a:r>
            <a:r>
              <a:rPr lang="fr-FR" dirty="0" err="1" smtClean="0"/>
              <a:t>slavery</a:t>
            </a:r>
            <a:r>
              <a:rPr lang="fr-FR" dirty="0" smtClean="0"/>
              <a:t> in the 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7488832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 the US 1770-1865, </a:t>
            </a:r>
            <a:r>
              <a:rPr lang="fr-FR" dirty="0" err="1" smtClean="0"/>
              <a:t>market</a:t>
            </a:r>
            <a:r>
              <a:rPr lang="fr-FR" dirty="0" smtClean="0"/>
              <a:t> value of slaves </a:t>
            </a:r>
            <a:r>
              <a:rPr lang="fr-FR" dirty="0" smtClean="0">
                <a:cs typeface="Arial"/>
              </a:rPr>
              <a:t>≈ 150% of Y ≈ as </a:t>
            </a:r>
            <a:r>
              <a:rPr lang="fr-FR" dirty="0" err="1" smtClean="0">
                <a:cs typeface="Arial"/>
              </a:rPr>
              <a:t>much</a:t>
            </a:r>
            <a:r>
              <a:rPr lang="fr-FR" dirty="0" smtClean="0">
                <a:cs typeface="Arial"/>
              </a:rPr>
              <a:t> as agricultural land</a:t>
            </a:r>
          </a:p>
          <a:p>
            <a:r>
              <a:rPr lang="fr-FR" dirty="0" smtClean="0">
                <a:cs typeface="Arial"/>
              </a:rPr>
              <a:t>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US, slaves ≈ 300% of Y,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total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</a:t>
            </a:r>
            <a:r>
              <a:rPr lang="fr-FR" dirty="0" err="1" smtClean="0">
                <a:cs typeface="Arial"/>
              </a:rPr>
              <a:t>incl.slaves</a:t>
            </a:r>
            <a:r>
              <a:rPr lang="fr-FR" dirty="0" smtClean="0">
                <a:cs typeface="Arial"/>
              </a:rPr>
              <a:t>) = as large as in Europe</a:t>
            </a:r>
          </a:p>
          <a:p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historical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literature</a:t>
            </a:r>
            <a:r>
              <a:rPr lang="fr-FR" dirty="0" smtClean="0">
                <a:cs typeface="Arial"/>
              </a:rPr>
              <a:t> on US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system: </a:t>
            </a:r>
            <a:r>
              <a:rPr lang="fr-FR" dirty="0" err="1" smtClean="0">
                <a:cs typeface="Arial"/>
              </a:rPr>
              <a:t>Fogel</a:t>
            </a:r>
            <a:r>
              <a:rPr lang="fr-FR" dirty="0" smtClean="0">
                <a:cs typeface="Arial"/>
              </a:rPr>
              <a:t>, etc.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2"/>
              </a:rPr>
              <a:t>Data </a:t>
            </a:r>
            <a:r>
              <a:rPr lang="fr-FR" dirty="0" err="1" smtClean="0">
                <a:cs typeface="Arial"/>
                <a:hlinkClick r:id="rId2"/>
              </a:rPr>
              <a:t>Appendix</a:t>
            </a:r>
            <a:r>
              <a:rPr lang="fr-FR" dirty="0" smtClean="0">
                <a:cs typeface="Arial"/>
              </a:rPr>
              <a:t>) </a:t>
            </a:r>
          </a:p>
          <a:p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recent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research</a:t>
            </a:r>
            <a:r>
              <a:rPr lang="fr-FR" dirty="0" smtClean="0">
                <a:cs typeface="Arial"/>
              </a:rPr>
              <a:t> on compensation to slave </a:t>
            </a:r>
            <a:r>
              <a:rPr lang="fr-FR" dirty="0" err="1" smtClean="0">
                <a:cs typeface="Arial"/>
              </a:rPr>
              <a:t>owners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after</a:t>
            </a:r>
            <a:r>
              <a:rPr lang="fr-FR" dirty="0" smtClean="0">
                <a:cs typeface="Arial"/>
              </a:rPr>
              <a:t> the abolition of </a:t>
            </a:r>
            <a:r>
              <a:rPr lang="fr-FR" dirty="0" err="1" smtClean="0">
                <a:cs typeface="Arial"/>
              </a:rPr>
              <a:t>slavery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Britain</a:t>
            </a:r>
            <a:r>
              <a:rPr lang="fr-FR" dirty="0" smtClean="0">
                <a:cs typeface="Arial"/>
              </a:rPr>
              <a:t> 1833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>
                <a:cs typeface="Arial"/>
                <a:hlinkClick r:id="rId3"/>
              </a:rPr>
              <a:t>UCL </a:t>
            </a:r>
            <a:r>
              <a:rPr lang="fr-FR" dirty="0" err="1" smtClean="0">
                <a:cs typeface="Arial"/>
                <a:hlinkClick r:id="rId3"/>
              </a:rPr>
              <a:t>project</a:t>
            </a:r>
            <a:r>
              <a:rPr lang="fr-FR" dirty="0" smtClean="0">
                <a:cs typeface="Arial"/>
              </a:rPr>
              <a:t>) and France (</a:t>
            </a:r>
            <a:r>
              <a:rPr lang="fr-FR" dirty="0" err="1" smtClean="0">
                <a:cs typeface="Arial"/>
              </a:rPr>
              <a:t>Haiti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1825) (</a:t>
            </a:r>
            <a:r>
              <a:rPr lang="fr-FR" dirty="0" err="1" smtClean="0">
                <a:cs typeface="Arial"/>
              </a:rPr>
              <a:t>see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also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Graeber</a:t>
            </a:r>
            <a:r>
              <a:rPr lang="fr-FR" dirty="0" smtClean="0">
                <a:cs typeface="Arial"/>
              </a:rPr>
              <a:t>,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– The first 5000 </a:t>
            </a:r>
            <a:r>
              <a:rPr lang="fr-FR" dirty="0" err="1" smtClean="0">
                <a:cs typeface="Arial"/>
              </a:rPr>
              <a:t>years</a:t>
            </a:r>
            <a:r>
              <a:rPr lang="fr-FR" dirty="0" smtClean="0">
                <a:cs typeface="Arial"/>
              </a:rPr>
              <a:t>)</a:t>
            </a:r>
            <a:endParaRPr lang="fr-F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p:oleObj spid="_x0000_s1741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1843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On the value of 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Extreme</a:t>
            </a:r>
            <a:r>
              <a:rPr lang="fr-FR" dirty="0" smtClean="0"/>
              <a:t> case: if a </a:t>
            </a:r>
            <a:r>
              <a:rPr lang="fr-FR" dirty="0" err="1" smtClean="0"/>
              <a:t>tiny</a:t>
            </a:r>
            <a:r>
              <a:rPr lang="fr-FR" dirty="0" smtClean="0"/>
              <a:t> fraction </a:t>
            </a:r>
            <a:r>
              <a:rPr lang="fr-FR" dirty="0" err="1" smtClean="0"/>
              <a:t>owns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the population, </a:t>
            </a:r>
            <a:r>
              <a:rPr lang="fr-FR" dirty="0" err="1" smtClean="0"/>
              <a:t>then</a:t>
            </a:r>
            <a:r>
              <a:rPr lang="fr-FR" dirty="0" smtClean="0"/>
              <a:t> the value of slaves (=</a:t>
            </a:r>
            <a:r>
              <a:rPr lang="fr-FR" dirty="0" err="1" smtClean="0"/>
              <a:t>human</a:t>
            </a:r>
            <a:r>
              <a:rPr lang="fr-FR" dirty="0" smtClean="0"/>
              <a:t> capital)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non-</a:t>
            </a:r>
            <a:r>
              <a:rPr lang="fr-FR" dirty="0" err="1" smtClean="0"/>
              <a:t>human</a:t>
            </a:r>
            <a:r>
              <a:rPr lang="fr-FR" dirty="0" smtClean="0"/>
              <a:t> capital</a:t>
            </a:r>
          </a:p>
          <a:p>
            <a:r>
              <a:rPr lang="fr-FR" dirty="0" smtClean="0"/>
              <a:t>Simple computation: assume marginal </a:t>
            </a:r>
            <a:r>
              <a:rPr lang="fr-FR" dirty="0" err="1" smtClean="0"/>
              <a:t>products</a:t>
            </a:r>
            <a:r>
              <a:rPr lang="fr-FR" dirty="0" smtClean="0"/>
              <a:t> of capital and </a:t>
            </a:r>
            <a:r>
              <a:rPr lang="fr-FR" dirty="0" err="1" smtClean="0"/>
              <a:t>labor</a:t>
            </a:r>
            <a:r>
              <a:rPr lang="fr-FR" dirty="0" smtClean="0"/>
              <a:t> are </a:t>
            </a:r>
            <a:r>
              <a:rPr lang="fr-FR" dirty="0" err="1" smtClean="0"/>
              <a:t>such</a:t>
            </a:r>
            <a:r>
              <a:rPr lang="fr-FR" dirty="0" smtClean="0"/>
              <a:t> as capital </a:t>
            </a:r>
            <a:r>
              <a:rPr lang="fr-FR" dirty="0" err="1" smtClean="0"/>
              <a:t>share</a:t>
            </a:r>
            <a:r>
              <a:rPr lang="fr-FR" dirty="0" smtClean="0"/>
              <a:t> = </a:t>
            </a:r>
            <a:r>
              <a:rPr lang="el-GR" dirty="0" smtClean="0"/>
              <a:t>α</a:t>
            </a:r>
            <a:r>
              <a:rPr lang="fr-FR" dirty="0" smtClean="0"/>
              <a:t> (= r </a:t>
            </a:r>
            <a:r>
              <a:rPr lang="el-GR" dirty="0" smtClean="0"/>
              <a:t>β</a:t>
            </a:r>
            <a:r>
              <a:rPr lang="fr-FR" dirty="0" smtClean="0"/>
              <a:t>) and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= 1-</a:t>
            </a:r>
            <a:r>
              <a:rPr lang="el-GR" dirty="0" smtClean="0"/>
              <a:t>α</a:t>
            </a:r>
            <a:r>
              <a:rPr lang="fr-FR" dirty="0" smtClean="0"/>
              <a:t> (Cobb-Douglas production </a:t>
            </a:r>
            <a:r>
              <a:rPr lang="fr-FR" dirty="0" err="1" smtClean="0"/>
              <a:t>function</a:t>
            </a:r>
            <a:r>
              <a:rPr lang="fr-FR" dirty="0" smtClean="0"/>
              <a:t>:</a:t>
            </a:r>
            <a:r>
              <a:rPr lang="fr-FR" dirty="0" smtClean="0"/>
              <a:t> Y=F(K,L)=K</a:t>
            </a:r>
            <a:r>
              <a:rPr lang="el-GR" baseline="30000" dirty="0" smtClean="0"/>
              <a:t>α</a:t>
            </a:r>
            <a:r>
              <a:rPr lang="fr-FR" dirty="0" smtClean="0"/>
              <a:t>L</a:t>
            </a:r>
            <a:r>
              <a:rPr lang="fr-FR" baseline="30000" dirty="0" smtClean="0"/>
              <a:t>1-</a:t>
            </a:r>
            <a:r>
              <a:rPr lang="el-GR" baseline="30000" dirty="0" smtClean="0"/>
              <a:t>α</a:t>
            </a:r>
            <a:r>
              <a:rPr lang="fr-FR" dirty="0" smtClean="0"/>
              <a:t>); </a:t>
            </a:r>
            <a:r>
              <a:rPr lang="fr-FR" dirty="0" smtClean="0"/>
              <a:t>if future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are </a:t>
            </a:r>
            <a:r>
              <a:rPr lang="fr-FR" dirty="0" err="1" smtClean="0"/>
              <a:t>capitalized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rate r, </a:t>
            </a:r>
            <a:r>
              <a:rPr lang="fr-FR" dirty="0" err="1" smtClean="0"/>
              <a:t>then</a:t>
            </a:r>
            <a:r>
              <a:rPr lang="fr-FR" dirty="0" smtClean="0"/>
              <a:t> the value of </a:t>
            </a:r>
            <a:r>
              <a:rPr lang="fr-FR" dirty="0" err="1" smtClean="0"/>
              <a:t>human</a:t>
            </a:r>
            <a:r>
              <a:rPr lang="fr-FR" dirty="0" smtClean="0"/>
              <a:t> capital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= (1-</a:t>
            </a:r>
            <a:r>
              <a:rPr lang="el-GR" dirty="0" smtClean="0"/>
              <a:t>α</a:t>
            </a:r>
            <a:r>
              <a:rPr lang="fr-FR" dirty="0" smtClean="0"/>
              <a:t>)/</a:t>
            </a:r>
            <a:r>
              <a:rPr lang="fr-FR" smtClean="0"/>
              <a:t>r     </a:t>
            </a:r>
            <a:r>
              <a:rPr lang="fr-FR" smtClean="0"/>
              <a:t>   </a:t>
            </a:r>
            <a:r>
              <a:rPr lang="fr-FR" b="1" smtClean="0"/>
              <a:t>(</a:t>
            </a:r>
            <a:r>
              <a:rPr lang="fr-FR" b="1" dirty="0" smtClean="0"/>
              <a:t>more on </a:t>
            </a:r>
            <a:r>
              <a:rPr lang="fr-FR" b="1" dirty="0" err="1" smtClean="0"/>
              <a:t>this</a:t>
            </a:r>
            <a:r>
              <a:rPr lang="fr-FR" b="1" dirty="0" smtClean="0"/>
              <a:t>: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smtClean="0"/>
              <a:t>lectures 3-4)</a:t>
            </a:r>
            <a:endParaRPr lang="fr-FR" b="1" dirty="0" smtClean="0"/>
          </a:p>
          <a:p>
            <a:r>
              <a:rPr lang="fr-FR" dirty="0" smtClean="0"/>
              <a:t>If </a:t>
            </a:r>
            <a:r>
              <a:rPr lang="el-GR" dirty="0" smtClean="0"/>
              <a:t>α</a:t>
            </a:r>
            <a:r>
              <a:rPr lang="fr-FR" dirty="0" smtClean="0"/>
              <a:t>=30%,</a:t>
            </a:r>
            <a:r>
              <a:rPr lang="el-GR" dirty="0" smtClean="0"/>
              <a:t> </a:t>
            </a:r>
            <a:r>
              <a:rPr lang="fr-FR" dirty="0" smtClean="0"/>
              <a:t>1-</a:t>
            </a:r>
            <a:r>
              <a:rPr lang="el-GR" dirty="0" smtClean="0"/>
              <a:t>α</a:t>
            </a:r>
            <a:r>
              <a:rPr lang="fr-FR" dirty="0" smtClean="0"/>
              <a:t>=70%,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value of (non-</a:t>
            </a:r>
            <a:r>
              <a:rPr lang="fr-FR" dirty="0" err="1" smtClean="0"/>
              <a:t>human</a:t>
            </a:r>
            <a:r>
              <a:rPr lang="fr-FR" dirty="0" smtClean="0"/>
              <a:t>) capital = </a:t>
            </a:r>
            <a:r>
              <a:rPr lang="el-GR" dirty="0" smtClean="0"/>
              <a:t>α</a:t>
            </a:r>
            <a:r>
              <a:rPr lang="fr-FR" dirty="0" smtClean="0"/>
              <a:t>/r = 600%, and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 (slaves) = 1400%; total capital = 2000% (=1/r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I.e. the </a:t>
            </a:r>
            <a:r>
              <a:rPr lang="fr-FR" b="1" dirty="0" err="1" smtClean="0"/>
              <a:t>market</a:t>
            </a:r>
            <a:r>
              <a:rPr lang="fr-FR" b="1" dirty="0" smtClean="0"/>
              <a:t> value of </a:t>
            </a:r>
            <a:r>
              <a:rPr lang="fr-FR" b="1" dirty="0" err="1" smtClean="0"/>
              <a:t>human</a:t>
            </a:r>
            <a:r>
              <a:rPr lang="fr-FR" b="1" dirty="0" smtClean="0"/>
              <a:t> k has </a:t>
            </a:r>
            <a:r>
              <a:rPr lang="fr-FR" b="1" dirty="0" err="1" smtClean="0"/>
              <a:t>always</a:t>
            </a:r>
            <a:r>
              <a:rPr lang="fr-FR" b="1" dirty="0" smtClean="0"/>
              <a:t> been </a:t>
            </a:r>
            <a:r>
              <a:rPr lang="fr-FR" b="1" dirty="0" err="1" smtClean="0"/>
              <a:t>higher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the </a:t>
            </a:r>
            <a:r>
              <a:rPr lang="fr-FR" b="1" dirty="0" err="1" smtClean="0"/>
              <a:t>market</a:t>
            </a:r>
            <a:r>
              <a:rPr lang="fr-FR" b="1" dirty="0" smtClean="0"/>
              <a:t> value of non-</a:t>
            </a:r>
            <a:r>
              <a:rPr lang="fr-FR" b="1" dirty="0" err="1" smtClean="0"/>
              <a:t>human</a:t>
            </a:r>
            <a:r>
              <a:rPr lang="fr-FR" b="1" dirty="0" smtClean="0"/>
              <a:t> k, </a:t>
            </a:r>
            <a:r>
              <a:rPr lang="fr-FR" b="1" dirty="0" err="1" smtClean="0"/>
              <a:t>simply</a:t>
            </a:r>
            <a:r>
              <a:rPr lang="fr-FR" b="1" dirty="0" smtClean="0"/>
              <a:t> </a:t>
            </a:r>
            <a:r>
              <a:rPr lang="fr-FR" b="1" dirty="0" err="1" smtClean="0"/>
              <a:t>because</a:t>
            </a:r>
            <a:r>
              <a:rPr lang="fr-FR" b="1" dirty="0" smtClean="0"/>
              <a:t> </a:t>
            </a:r>
            <a:r>
              <a:rPr lang="fr-FR" b="1" dirty="0" err="1" smtClean="0"/>
              <a:t>labor</a:t>
            </a:r>
            <a:r>
              <a:rPr lang="fr-FR" b="1" dirty="0" smtClean="0"/>
              <a:t> </a:t>
            </a:r>
            <a:r>
              <a:rPr lang="fr-FR" b="1" dirty="0" err="1" smtClean="0"/>
              <a:t>share</a:t>
            </a:r>
            <a:r>
              <a:rPr lang="fr-FR" b="1" dirty="0" smtClean="0"/>
              <a:t> &gt;50</a:t>
            </a:r>
            <a:r>
              <a:rPr lang="fr-FR" b="1" dirty="0" smtClean="0"/>
              <a:t>%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outside</a:t>
            </a:r>
            <a:r>
              <a:rPr lang="fr-FR" dirty="0" smtClean="0"/>
              <a:t> slave </a:t>
            </a:r>
            <a:r>
              <a:rPr lang="fr-FR" dirty="0" err="1" smtClean="0"/>
              <a:t>societies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a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human</a:t>
            </a:r>
            <a:r>
              <a:rPr lang="fr-FR" dirty="0" smtClean="0"/>
              <a:t> capital: in modern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, one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sell</a:t>
            </a:r>
            <a:r>
              <a:rPr lang="fr-FR" dirty="0" smtClean="0"/>
              <a:t>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force on a permanent basis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0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and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NFA close to 0 in 1700-1800 and 1950-2010, but </a:t>
            </a:r>
            <a:r>
              <a:rPr lang="fr-FR" dirty="0" err="1" smtClean="0"/>
              <a:t>very</a:t>
            </a:r>
            <a:r>
              <a:rPr lang="fr-FR" dirty="0" smtClean="0"/>
              <a:t> large in 1870-1910 = the </a:t>
            </a:r>
            <a:r>
              <a:rPr lang="fr-FR" dirty="0" err="1" smtClean="0"/>
              <a:t>height</a:t>
            </a:r>
            <a:r>
              <a:rPr lang="fr-FR" dirty="0" smtClean="0"/>
              <a:t> of the « first </a:t>
            </a:r>
            <a:r>
              <a:rPr lang="fr-FR" dirty="0" err="1" smtClean="0"/>
              <a:t>globalization</a:t>
            </a:r>
            <a:r>
              <a:rPr lang="fr-FR" dirty="0" smtClean="0"/>
              <a:t> » and of colonial empires</a:t>
            </a:r>
          </a:p>
          <a:p>
            <a:r>
              <a:rPr lang="fr-FR" dirty="0" smtClean="0"/>
              <a:t>In 1910, NFA</a:t>
            </a:r>
            <a:r>
              <a:rPr lang="fr-FR" dirty="0" smtClean="0">
                <a:cs typeface="Arial"/>
              </a:rPr>
              <a:t>≈200% of Y in UK, ≈100% in France</a:t>
            </a:r>
          </a:p>
          <a:p>
            <a:r>
              <a:rPr lang="fr-FR" dirty="0" err="1" smtClean="0">
                <a:cs typeface="Arial"/>
              </a:rPr>
              <a:t>These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enormous</a:t>
            </a:r>
            <a:r>
              <a:rPr lang="fr-FR" dirty="0" smtClean="0">
                <a:cs typeface="Arial"/>
              </a:rPr>
              <a:t> 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disappeared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between</a:t>
            </a:r>
            <a:r>
              <a:rPr lang="fr-FR" dirty="0" smtClean="0">
                <a:cs typeface="Arial"/>
              </a:rPr>
              <a:t> 1910 and 1950 and </a:t>
            </a:r>
            <a:r>
              <a:rPr lang="fr-FR" dirty="0" err="1" smtClean="0">
                <a:cs typeface="Arial"/>
              </a:rPr>
              <a:t>never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reappeared</a:t>
            </a:r>
            <a:r>
              <a:rPr lang="fr-FR" dirty="0" smtClean="0">
                <a:cs typeface="Arial"/>
              </a:rPr>
              <a:t> (but large cross-border </a:t>
            </a:r>
            <a:r>
              <a:rPr lang="fr-FR" dirty="0" err="1" smtClean="0">
                <a:cs typeface="Arial"/>
              </a:rPr>
              <a:t>gross</a:t>
            </a:r>
            <a:r>
              <a:rPr lang="fr-FR" dirty="0" smtClean="0">
                <a:cs typeface="Arial"/>
              </a:rPr>
              <a:t> positions </a:t>
            </a:r>
            <a:r>
              <a:rPr lang="fr-FR" dirty="0" err="1" smtClean="0">
                <a:cs typeface="Arial"/>
              </a:rPr>
              <a:t>developed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since</a:t>
            </a:r>
            <a:r>
              <a:rPr lang="fr-FR" dirty="0" smtClean="0">
                <a:cs typeface="Arial"/>
              </a:rPr>
              <a:t> 1970s-80s: « second </a:t>
            </a:r>
            <a:r>
              <a:rPr lang="fr-FR" dirty="0" err="1" smtClean="0">
                <a:cs typeface="Arial"/>
              </a:rPr>
              <a:t>globalization</a:t>
            </a:r>
            <a:r>
              <a:rPr lang="fr-FR" dirty="0" smtClean="0">
                <a:cs typeface="Arial"/>
              </a:rPr>
              <a:t> »)</a:t>
            </a:r>
          </a:p>
          <a:p>
            <a:r>
              <a:rPr lang="fr-FR" dirty="0" smtClean="0">
                <a:cs typeface="Arial"/>
              </a:rPr>
              <a:t>2010: Y ≈ 30 000€,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180 000€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6),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90 000€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k (</a:t>
            </a:r>
            <a:r>
              <a:rPr lang="fr-FR" dirty="0" err="1" smtClean="0">
                <a:cs typeface="Arial"/>
              </a:rPr>
              <a:t>financial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invested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firms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)</a:t>
            </a:r>
          </a:p>
          <a:p>
            <a:r>
              <a:rPr lang="fr-FR" dirty="0" smtClean="0">
                <a:cs typeface="Arial"/>
              </a:rPr>
              <a:t>1700: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        150 000€ in agricultural land and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</a:t>
            </a:r>
          </a:p>
          <a:p>
            <a:r>
              <a:rPr lang="fr-FR" dirty="0" smtClean="0">
                <a:cs typeface="Arial"/>
              </a:rPr>
              <a:t>1910 (UK):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 and 60 000€ in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NFA as large as 100-200% Y, the net </a:t>
            </a:r>
            <a:r>
              <a:rPr lang="fr-FR" dirty="0" err="1" smtClean="0"/>
              <a:t>foreign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large: </a:t>
            </a:r>
            <a:r>
              <a:rPr lang="fr-FR" dirty="0" err="1" smtClean="0"/>
              <a:t>around</a:t>
            </a:r>
            <a:r>
              <a:rPr lang="fr-FR" dirty="0" smtClean="0"/>
              <a:t> 1900-1910, as large as 5% Y in France and 10% Y in </a:t>
            </a:r>
            <a:r>
              <a:rPr lang="fr-FR" dirty="0" err="1" smtClean="0"/>
              <a:t>Britain</a:t>
            </a:r>
            <a:r>
              <a:rPr lang="fr-FR" dirty="0" smtClean="0"/>
              <a:t> (</a:t>
            </a:r>
            <a:r>
              <a:rPr lang="fr-FR" dirty="0" err="1" smtClean="0"/>
              <a:t>average</a:t>
            </a:r>
            <a:r>
              <a:rPr lang="fr-FR" dirty="0" smtClean="0"/>
              <a:t> rate of return r=5%)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both</a:t>
            </a:r>
            <a:r>
              <a:rPr lang="fr-FR" dirty="0" smtClean="0"/>
              <a:t> countries </a:t>
            </a:r>
            <a:r>
              <a:rPr lang="fr-FR" dirty="0" err="1" smtClean="0"/>
              <a:t>were</a:t>
            </a:r>
            <a:r>
              <a:rPr lang="fr-FR" dirty="0" smtClean="0"/>
              <a:t> able to have permanent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deficits</a:t>
            </a:r>
            <a:r>
              <a:rPr lang="fr-FR" dirty="0" smtClean="0"/>
              <a:t> (about 2% Y in 1870-1910) and </a:t>
            </a:r>
            <a:r>
              <a:rPr lang="fr-FR" dirty="0" err="1" smtClean="0"/>
              <a:t>still</a:t>
            </a:r>
            <a:r>
              <a:rPr lang="fr-FR" dirty="0" smtClean="0"/>
              <a:t> to have a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surplus and to </a:t>
            </a:r>
            <a:r>
              <a:rPr lang="fr-FR" dirty="0" err="1" smtClean="0"/>
              <a:t>accumulate</a:t>
            </a:r>
            <a:r>
              <a:rPr lang="fr-FR" dirty="0" smtClean="0"/>
              <a:t> more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; i.e.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consuming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, and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richer</a:t>
            </a: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conclusions: (1)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owner</a:t>
            </a:r>
            <a:r>
              <a:rPr lang="fr-FR" dirty="0" smtClean="0"/>
              <a:t>; (2) </a:t>
            </a:r>
            <a:r>
              <a:rPr lang="fr-FR" dirty="0" err="1" smtClean="0"/>
              <a:t>there’s</a:t>
            </a:r>
            <a:r>
              <a:rPr lang="fr-FR" dirty="0" smtClean="0"/>
              <a:t> no point </a:t>
            </a:r>
            <a:r>
              <a:rPr lang="fr-FR" dirty="0" err="1" smtClean="0"/>
              <a:t>accumulating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surpluses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versus public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–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 err="1" smtClean="0"/>
              <a:t>wealth</a:t>
            </a:r>
            <a:r>
              <a:rPr lang="fr-FR" dirty="0" smtClean="0"/>
              <a:t> = public </a:t>
            </a:r>
            <a:r>
              <a:rPr lang="fr-FR" dirty="0" err="1" smtClean="0"/>
              <a:t>assets</a:t>
            </a:r>
            <a:r>
              <a:rPr lang="fr-FR" dirty="0" smtClean="0"/>
              <a:t> – public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err="1" smtClean="0"/>
              <a:t>Today</a:t>
            </a:r>
            <a:r>
              <a:rPr lang="fr-FR" dirty="0" smtClean="0"/>
              <a:t>, in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countries, public </a:t>
            </a:r>
            <a:r>
              <a:rPr lang="fr-FR" dirty="0" err="1" smtClean="0"/>
              <a:t>wealth</a:t>
            </a:r>
            <a:r>
              <a:rPr lang="fr-FR" dirty="0" smtClean="0"/>
              <a:t> close to 0 (public </a:t>
            </a:r>
            <a:r>
              <a:rPr lang="fr-FR" dirty="0" err="1" smtClean="0"/>
              <a:t>assets</a:t>
            </a:r>
            <a:r>
              <a:rPr lang="fr-FR" dirty="0" smtClean="0">
                <a:cs typeface="Arial"/>
              </a:rPr>
              <a:t> ≈ public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≈ 100% Y), and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≈ 95-100% of national </a:t>
            </a:r>
            <a:r>
              <a:rPr lang="fr-FR" dirty="0" err="1" smtClean="0">
                <a:cs typeface="Arial"/>
              </a:rPr>
              <a:t>wealth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it</a:t>
            </a:r>
            <a:r>
              <a:rPr lang="fr-FR" dirty="0" smtClean="0">
                <a:cs typeface="Arial"/>
              </a:rPr>
              <a:t> has not </a:t>
            </a:r>
            <a:r>
              <a:rPr lang="fr-FR" dirty="0" err="1" smtClean="0">
                <a:cs typeface="Arial"/>
              </a:rPr>
              <a:t>always</a:t>
            </a:r>
            <a:r>
              <a:rPr lang="fr-FR" dirty="0" smtClean="0">
                <a:cs typeface="Arial"/>
              </a:rPr>
              <a:t> been </a:t>
            </a:r>
            <a:r>
              <a:rPr lang="fr-FR" dirty="0" err="1" smtClean="0">
                <a:cs typeface="Arial"/>
              </a:rPr>
              <a:t>like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this</a:t>
            </a:r>
            <a:r>
              <a:rPr lang="fr-FR" dirty="0" smtClean="0">
                <a:cs typeface="Arial"/>
              </a:rPr>
              <a:t>: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the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owns</a:t>
            </a:r>
            <a:r>
              <a:rPr lang="fr-FR" dirty="0" smtClean="0">
                <a:cs typeface="Arial"/>
              </a:rPr>
              <a:t> a </a:t>
            </a:r>
            <a:r>
              <a:rPr lang="fr-FR" dirty="0" err="1" smtClean="0">
                <a:cs typeface="Arial"/>
              </a:rPr>
              <a:t>significant</a:t>
            </a:r>
            <a:r>
              <a:rPr lang="fr-FR" dirty="0" smtClean="0">
                <a:cs typeface="Arial"/>
              </a:rPr>
              <a:t> part of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(20-30% in 1950s-60s in W. Europe; 80% in USSR);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&lt;0 (</a:t>
            </a:r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significantly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larger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endParaRPr lang="fr-F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presentationml/2006/ole">
            <p:oleObj spid="_x0000_s41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1368</Words>
  <Application>Microsoft Office PowerPoint</Application>
  <PresentationFormat>Affichage à l'écran (4:3)</PresentationFormat>
  <Paragraphs>77</Paragraphs>
  <Slides>33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Thème Office</vt:lpstr>
      <vt:lpstr>Acrobat Document</vt:lpstr>
      <vt:lpstr>   Economics of Inequality (Master PPD &amp; APE, Paris School of Economics) Thomas Piketty Academic year 2014-2015  </vt:lpstr>
      <vt:lpstr>The very long-run: Britain and France 1700-2010</vt:lpstr>
      <vt:lpstr>Diapositive 3</vt:lpstr>
      <vt:lpstr>Diapositive 4</vt:lpstr>
      <vt:lpstr>Diapositive 5</vt:lpstr>
      <vt:lpstr>The rise and fall of foreign assets</vt:lpstr>
      <vt:lpstr>Diapositive 7</vt:lpstr>
      <vt:lpstr>Private versus public wealth</vt:lpstr>
      <vt:lpstr>Diapositive 9</vt:lpstr>
      <vt:lpstr>Britain: public debt and Ricardian equivalence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France: a mixed economy in 1950-1980</vt:lpstr>
      <vt:lpstr>Diapositive 18</vt:lpstr>
      <vt:lpstr>Capital in Germany</vt:lpstr>
      <vt:lpstr>Diapositive 20</vt:lpstr>
      <vt:lpstr>Diapositive 21</vt:lpstr>
      <vt:lpstr>Diapositive 22</vt:lpstr>
      <vt:lpstr>Diapositive 23</vt:lpstr>
      <vt:lpstr>Diapositive 24</vt:lpstr>
      <vt:lpstr>Capital in America</vt:lpstr>
      <vt:lpstr>Diapositive 26</vt:lpstr>
      <vt:lpstr>Diapositive 27</vt:lpstr>
      <vt:lpstr>Diapositive 28</vt:lpstr>
      <vt:lpstr>Diapositive 29</vt:lpstr>
      <vt:lpstr>Capital and slavery in the US</vt:lpstr>
      <vt:lpstr>Diapositive 31</vt:lpstr>
      <vt:lpstr>Diapositive 32</vt:lpstr>
      <vt:lpstr>On the value of human capital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56</cp:revision>
  <dcterms:created xsi:type="dcterms:W3CDTF">2013-11-22T17:30:25Z</dcterms:created>
  <dcterms:modified xsi:type="dcterms:W3CDTF">2014-10-07T07:42:32Z</dcterms:modified>
</cp:coreProperties>
</file>