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7"/>
  </p:notesMasterIdLst>
  <p:sldIdLst>
    <p:sldId id="269" r:id="rId2"/>
    <p:sldId id="468" r:id="rId3"/>
    <p:sldId id="470" r:id="rId4"/>
    <p:sldId id="650" r:id="rId5"/>
    <p:sldId id="472" r:id="rId6"/>
    <p:sldId id="473" r:id="rId7"/>
    <p:sldId id="474" r:id="rId8"/>
    <p:sldId id="475" r:id="rId9"/>
    <p:sldId id="476" r:id="rId10"/>
    <p:sldId id="477" r:id="rId11"/>
    <p:sldId id="478" r:id="rId12"/>
    <p:sldId id="479" r:id="rId13"/>
    <p:sldId id="480" r:id="rId14"/>
    <p:sldId id="481" r:id="rId15"/>
    <p:sldId id="482" r:id="rId16"/>
    <p:sldId id="483" r:id="rId17"/>
    <p:sldId id="484" r:id="rId18"/>
    <p:sldId id="485" r:id="rId19"/>
    <p:sldId id="486" r:id="rId20"/>
    <p:sldId id="487" r:id="rId21"/>
    <p:sldId id="488" r:id="rId22"/>
    <p:sldId id="489" r:id="rId23"/>
    <p:sldId id="490" r:id="rId24"/>
    <p:sldId id="491" r:id="rId25"/>
    <p:sldId id="492" r:id="rId26"/>
    <p:sldId id="493" r:id="rId27"/>
    <p:sldId id="494" r:id="rId28"/>
    <p:sldId id="495" r:id="rId29"/>
    <p:sldId id="496" r:id="rId30"/>
    <p:sldId id="497" r:id="rId31"/>
    <p:sldId id="498" r:id="rId32"/>
    <p:sldId id="499" r:id="rId33"/>
    <p:sldId id="500" r:id="rId34"/>
    <p:sldId id="501" r:id="rId35"/>
    <p:sldId id="502" r:id="rId36"/>
    <p:sldId id="503" r:id="rId37"/>
    <p:sldId id="504" r:id="rId38"/>
    <p:sldId id="505" r:id="rId39"/>
    <p:sldId id="506" r:id="rId40"/>
    <p:sldId id="507" r:id="rId41"/>
    <p:sldId id="508" r:id="rId42"/>
    <p:sldId id="509" r:id="rId43"/>
    <p:sldId id="510" r:id="rId44"/>
    <p:sldId id="511" r:id="rId45"/>
    <p:sldId id="512" r:id="rId46"/>
    <p:sldId id="513" r:id="rId47"/>
    <p:sldId id="514" r:id="rId48"/>
    <p:sldId id="515" r:id="rId49"/>
    <p:sldId id="648" r:id="rId50"/>
    <p:sldId id="517" r:id="rId51"/>
    <p:sldId id="518" r:id="rId52"/>
    <p:sldId id="519" r:id="rId53"/>
    <p:sldId id="520" r:id="rId54"/>
    <p:sldId id="521" r:id="rId55"/>
    <p:sldId id="522" r:id="rId56"/>
    <p:sldId id="523" r:id="rId57"/>
    <p:sldId id="524" r:id="rId58"/>
    <p:sldId id="525" r:id="rId59"/>
    <p:sldId id="526" r:id="rId60"/>
    <p:sldId id="527" r:id="rId61"/>
    <p:sldId id="528" r:id="rId62"/>
    <p:sldId id="529" r:id="rId63"/>
    <p:sldId id="530" r:id="rId64"/>
    <p:sldId id="531" r:id="rId65"/>
    <p:sldId id="532" r:id="rId66"/>
    <p:sldId id="533" r:id="rId67"/>
    <p:sldId id="534" r:id="rId68"/>
    <p:sldId id="535" r:id="rId69"/>
    <p:sldId id="536" r:id="rId70"/>
    <p:sldId id="537" r:id="rId71"/>
    <p:sldId id="538" r:id="rId72"/>
    <p:sldId id="539" r:id="rId73"/>
    <p:sldId id="540" r:id="rId74"/>
    <p:sldId id="541" r:id="rId75"/>
    <p:sldId id="542" r:id="rId76"/>
    <p:sldId id="543" r:id="rId77"/>
    <p:sldId id="544" r:id="rId78"/>
    <p:sldId id="545" r:id="rId79"/>
    <p:sldId id="546" r:id="rId80"/>
    <p:sldId id="547" r:id="rId81"/>
    <p:sldId id="548" r:id="rId82"/>
    <p:sldId id="549" r:id="rId83"/>
    <p:sldId id="550" r:id="rId84"/>
    <p:sldId id="551" r:id="rId85"/>
    <p:sldId id="552" r:id="rId86"/>
    <p:sldId id="553" r:id="rId87"/>
    <p:sldId id="554" r:id="rId88"/>
    <p:sldId id="555" r:id="rId89"/>
    <p:sldId id="556" r:id="rId90"/>
    <p:sldId id="557" r:id="rId91"/>
    <p:sldId id="558" r:id="rId92"/>
    <p:sldId id="559" r:id="rId93"/>
    <p:sldId id="560" r:id="rId94"/>
    <p:sldId id="561" r:id="rId95"/>
    <p:sldId id="562" r:id="rId96"/>
    <p:sldId id="563" r:id="rId97"/>
    <p:sldId id="564" r:id="rId98"/>
    <p:sldId id="565" r:id="rId99"/>
    <p:sldId id="566" r:id="rId100"/>
    <p:sldId id="567" r:id="rId101"/>
    <p:sldId id="568" r:id="rId102"/>
    <p:sldId id="569" r:id="rId103"/>
    <p:sldId id="570" r:id="rId104"/>
    <p:sldId id="571" r:id="rId105"/>
    <p:sldId id="572" r:id="rId106"/>
    <p:sldId id="573" r:id="rId107"/>
    <p:sldId id="574" r:id="rId108"/>
    <p:sldId id="575" r:id="rId109"/>
    <p:sldId id="576" r:id="rId110"/>
    <p:sldId id="577" r:id="rId111"/>
    <p:sldId id="578" r:id="rId112"/>
    <p:sldId id="579" r:id="rId113"/>
    <p:sldId id="580" r:id="rId114"/>
    <p:sldId id="581" r:id="rId115"/>
    <p:sldId id="582" r:id="rId116"/>
    <p:sldId id="583" r:id="rId117"/>
    <p:sldId id="584" r:id="rId118"/>
    <p:sldId id="585" r:id="rId119"/>
    <p:sldId id="586" r:id="rId120"/>
    <p:sldId id="587" r:id="rId121"/>
    <p:sldId id="588" r:id="rId122"/>
    <p:sldId id="589" r:id="rId123"/>
    <p:sldId id="590" r:id="rId124"/>
    <p:sldId id="591" r:id="rId125"/>
    <p:sldId id="592" r:id="rId126"/>
    <p:sldId id="593" r:id="rId127"/>
    <p:sldId id="594" r:id="rId128"/>
    <p:sldId id="595" r:id="rId129"/>
    <p:sldId id="596" r:id="rId130"/>
    <p:sldId id="597" r:id="rId131"/>
    <p:sldId id="598" r:id="rId132"/>
    <p:sldId id="599" r:id="rId133"/>
    <p:sldId id="600" r:id="rId134"/>
    <p:sldId id="601" r:id="rId135"/>
    <p:sldId id="602" r:id="rId136"/>
    <p:sldId id="603" r:id="rId137"/>
    <p:sldId id="604" r:id="rId138"/>
    <p:sldId id="605" r:id="rId139"/>
    <p:sldId id="606" r:id="rId140"/>
    <p:sldId id="607" r:id="rId141"/>
    <p:sldId id="608" r:id="rId142"/>
    <p:sldId id="609" r:id="rId143"/>
    <p:sldId id="610" r:id="rId144"/>
    <p:sldId id="611" r:id="rId145"/>
    <p:sldId id="612" r:id="rId146"/>
    <p:sldId id="613" r:id="rId147"/>
    <p:sldId id="614" r:id="rId148"/>
    <p:sldId id="615" r:id="rId149"/>
    <p:sldId id="616" r:id="rId150"/>
    <p:sldId id="617" r:id="rId151"/>
    <p:sldId id="618" r:id="rId152"/>
    <p:sldId id="619" r:id="rId153"/>
    <p:sldId id="620" r:id="rId154"/>
    <p:sldId id="621" r:id="rId155"/>
    <p:sldId id="622" r:id="rId156"/>
    <p:sldId id="623" r:id="rId157"/>
    <p:sldId id="624" r:id="rId158"/>
    <p:sldId id="625" r:id="rId159"/>
    <p:sldId id="626" r:id="rId160"/>
    <p:sldId id="649" r:id="rId161"/>
    <p:sldId id="627" r:id="rId162"/>
    <p:sldId id="628" r:id="rId163"/>
    <p:sldId id="629" r:id="rId164"/>
    <p:sldId id="630" r:id="rId165"/>
    <p:sldId id="631" r:id="rId166"/>
    <p:sldId id="632" r:id="rId167"/>
    <p:sldId id="633" r:id="rId168"/>
    <p:sldId id="634" r:id="rId169"/>
    <p:sldId id="635" r:id="rId170"/>
    <p:sldId id="636" r:id="rId171"/>
    <p:sldId id="637" r:id="rId172"/>
    <p:sldId id="638" r:id="rId173"/>
    <p:sldId id="639" r:id="rId174"/>
    <p:sldId id="651" r:id="rId175"/>
    <p:sldId id="652" r:id="rId176"/>
    <p:sldId id="653" r:id="rId177"/>
    <p:sldId id="654" r:id="rId178"/>
    <p:sldId id="655" r:id="rId179"/>
    <p:sldId id="656" r:id="rId180"/>
    <p:sldId id="657" r:id="rId181"/>
    <p:sldId id="658" r:id="rId182"/>
    <p:sldId id="659" r:id="rId183"/>
    <p:sldId id="660" r:id="rId184"/>
    <p:sldId id="661" r:id="rId185"/>
    <p:sldId id="662" r:id="rId186"/>
    <p:sldId id="663" r:id="rId187"/>
    <p:sldId id="664" r:id="rId188"/>
    <p:sldId id="665" r:id="rId189"/>
    <p:sldId id="666" r:id="rId190"/>
    <p:sldId id="667" r:id="rId191"/>
    <p:sldId id="668" r:id="rId192"/>
    <p:sldId id="669" r:id="rId193"/>
    <p:sldId id="670" r:id="rId194"/>
    <p:sldId id="671" r:id="rId195"/>
    <p:sldId id="672" r:id="rId196"/>
    <p:sldId id="673" r:id="rId197"/>
    <p:sldId id="674" r:id="rId198"/>
    <p:sldId id="675" r:id="rId199"/>
    <p:sldId id="676" r:id="rId200"/>
    <p:sldId id="677" r:id="rId201"/>
    <p:sldId id="678" r:id="rId202"/>
    <p:sldId id="679" r:id="rId203"/>
    <p:sldId id="680" r:id="rId204"/>
    <p:sldId id="681" r:id="rId205"/>
    <p:sldId id="682" r:id="rId206"/>
    <p:sldId id="683" r:id="rId207"/>
    <p:sldId id="684" r:id="rId208"/>
    <p:sldId id="685" r:id="rId209"/>
    <p:sldId id="686" r:id="rId210"/>
    <p:sldId id="687" r:id="rId211"/>
    <p:sldId id="688" r:id="rId212"/>
    <p:sldId id="689" r:id="rId213"/>
    <p:sldId id="690" r:id="rId214"/>
    <p:sldId id="691" r:id="rId215"/>
    <p:sldId id="692" r:id="rId216"/>
    <p:sldId id="693" r:id="rId217"/>
    <p:sldId id="694" r:id="rId218"/>
    <p:sldId id="695" r:id="rId219"/>
    <p:sldId id="696" r:id="rId220"/>
    <p:sldId id="697" r:id="rId221"/>
    <p:sldId id="698" r:id="rId222"/>
    <p:sldId id="699" r:id="rId223"/>
    <p:sldId id="700" r:id="rId224"/>
    <p:sldId id="701" r:id="rId225"/>
    <p:sldId id="702" r:id="rId226"/>
    <p:sldId id="703" r:id="rId227"/>
    <p:sldId id="704" r:id="rId228"/>
    <p:sldId id="705" r:id="rId229"/>
    <p:sldId id="706" r:id="rId230"/>
    <p:sldId id="707" r:id="rId231"/>
    <p:sldId id="708" r:id="rId232"/>
    <p:sldId id="709" r:id="rId233"/>
    <p:sldId id="710" r:id="rId234"/>
    <p:sldId id="711" r:id="rId235"/>
    <p:sldId id="712" r:id="rId2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90088" autoAdjust="0"/>
  </p:normalViewPr>
  <p:slideViewPr>
    <p:cSldViewPr snapToGrid="0">
      <p:cViewPr varScale="1">
        <p:scale>
          <a:sx n="77" d="100"/>
          <a:sy n="77" d="100"/>
        </p:scale>
        <p:origin x="341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73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70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presProps" Target="presProps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theme" Target="theme/theme1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BE597-678B-461B-9DE2-4B081FE2A791}" type="datetimeFigureOut">
              <a:rPr lang="fr-FR" smtClean="0"/>
              <a:t>08/01/2020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646502-5F46-4BDA-8B28-AD38A7D126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9095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512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8E58CD9-473F-4F00-BAE8-08505D99BB9C}" type="slidenum">
              <a:rPr lang="fr-FR" altLang="fr-FR" smtClean="0"/>
              <a:pPr>
                <a:spcBef>
                  <a:spcPct val="0"/>
                </a:spcBef>
              </a:pPr>
              <a:t>1</a:t>
            </a:fld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4017808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8A5C-E7CB-4015-91D1-8831944AA7C4}" type="datetimeFigureOut">
              <a:rPr lang="fr-FR" smtClean="0"/>
              <a:t>08/01/2020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6FC8-649A-420F-A525-5972BD0ABC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7531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8A5C-E7CB-4015-91D1-8831944AA7C4}" type="datetimeFigureOut">
              <a:rPr lang="fr-FR" smtClean="0"/>
              <a:t>08/01/2020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6FC8-649A-420F-A525-5972BD0ABC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0955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8A5C-E7CB-4015-91D1-8831944AA7C4}" type="datetimeFigureOut">
              <a:rPr lang="fr-FR" smtClean="0"/>
              <a:t>08/01/2020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6FC8-649A-420F-A525-5972BD0ABC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3469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8A5C-E7CB-4015-91D1-8831944AA7C4}" type="datetimeFigureOut">
              <a:rPr lang="fr-FR" smtClean="0"/>
              <a:t>08/01/2020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6FC8-649A-420F-A525-5972BD0ABC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9935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8A5C-E7CB-4015-91D1-8831944AA7C4}" type="datetimeFigureOut">
              <a:rPr lang="fr-FR" smtClean="0"/>
              <a:t>08/01/2020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6FC8-649A-420F-A525-5972BD0ABC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5357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8A5C-E7CB-4015-91D1-8831944AA7C4}" type="datetimeFigureOut">
              <a:rPr lang="fr-FR" smtClean="0"/>
              <a:t>08/01/2020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6FC8-649A-420F-A525-5972BD0ABC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2678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8A5C-E7CB-4015-91D1-8831944AA7C4}" type="datetimeFigureOut">
              <a:rPr lang="fr-FR" smtClean="0"/>
              <a:t>08/01/2020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6FC8-649A-420F-A525-5972BD0ABC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7254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8A5C-E7CB-4015-91D1-8831944AA7C4}" type="datetimeFigureOut">
              <a:rPr lang="fr-FR" smtClean="0"/>
              <a:t>08/01/2020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6FC8-649A-420F-A525-5972BD0ABC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2773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8A5C-E7CB-4015-91D1-8831944AA7C4}" type="datetimeFigureOut">
              <a:rPr lang="fr-FR" smtClean="0"/>
              <a:t>08/01/2020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6FC8-649A-420F-A525-5972BD0ABC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7377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8A5C-E7CB-4015-91D1-8831944AA7C4}" type="datetimeFigureOut">
              <a:rPr lang="fr-FR" smtClean="0"/>
              <a:t>08/01/2020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6FC8-649A-420F-A525-5972BD0ABC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347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8A5C-E7CB-4015-91D1-8831944AA7C4}" type="datetimeFigureOut">
              <a:rPr lang="fr-FR" smtClean="0"/>
              <a:t>08/01/2020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6FC8-649A-420F-A525-5972BD0ABC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6946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98A5C-E7CB-4015-91D1-8831944AA7C4}" type="datetimeFigureOut">
              <a:rPr lang="fr-FR" smtClean="0"/>
              <a:t>08/01/2020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36FC8-649A-420F-A525-5972BD0ABC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191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emf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emf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emf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emf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emf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emf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emf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emf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emf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emf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emf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emf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emf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emf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emf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emf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emf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emf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emf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emf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emf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emf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emf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emf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emf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emf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emf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emf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emf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emf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emf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emf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emf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emf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emf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emf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emf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emf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emf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emf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emf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emf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emf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emf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emf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emf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emf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emf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emf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emf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emf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emf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emf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emf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emf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emf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emf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emf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emf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emf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emf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emf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emf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emf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emf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emf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piketty.pse.ens.fr/ideology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ctrTitle"/>
          </p:nvPr>
        </p:nvSpPr>
        <p:spPr>
          <a:xfrm>
            <a:off x="258417" y="854765"/>
            <a:ext cx="11658600" cy="1202636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fr-FR" b="1" dirty="0" smtClean="0">
                <a:latin typeface="+mn-lt"/>
              </a:rPr>
              <a:t>Capital and Ideology</a:t>
            </a:r>
            <a:endParaRPr lang="fr-FR" altLang="fr-FR" b="1" dirty="0">
              <a:latin typeface="+mn-lt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58418" y="3093940"/>
            <a:ext cx="11539330" cy="1537696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3500" dirty="0"/>
              <a:t>Thomas </a:t>
            </a:r>
            <a:r>
              <a:rPr lang="en-US" sz="3500" dirty="0" err="1"/>
              <a:t>Piketty</a:t>
            </a:r>
            <a:endParaRPr lang="en-US" sz="3500" dirty="0"/>
          </a:p>
          <a:p>
            <a:pPr>
              <a:defRPr/>
            </a:pPr>
            <a:r>
              <a:rPr lang="en-US" sz="3500" dirty="0" smtClean="0"/>
              <a:t>March 2020</a:t>
            </a:r>
          </a:p>
        </p:txBody>
      </p:sp>
    </p:spTree>
    <p:extLst>
      <p:ext uri="{BB962C8B-B14F-4D97-AF65-F5344CB8AC3E}">
        <p14:creationId xmlns:p14="http://schemas.microsoft.com/office/powerpoint/2010/main" val="186775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18" y="0"/>
            <a:ext cx="10999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7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49" y="0"/>
            <a:ext cx="11270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8966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07" y="0"/>
            <a:ext cx="10648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0045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95" y="0"/>
            <a:ext cx="11722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9528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73" y="0"/>
            <a:ext cx="11529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1272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96" y="0"/>
            <a:ext cx="106924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4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08" y="0"/>
            <a:ext cx="110939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3828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67" y="0"/>
            <a:ext cx="1155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731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78" y="0"/>
            <a:ext cx="11636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1747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68" y="0"/>
            <a:ext cx="11133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7243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76" y="0"/>
            <a:ext cx="105308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57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99" y="0"/>
            <a:ext cx="10859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97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928" y="0"/>
            <a:ext cx="10394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0489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64" y="0"/>
            <a:ext cx="10914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4861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378" y="0"/>
            <a:ext cx="103952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6747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16" y="0"/>
            <a:ext cx="110467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8318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57" y="0"/>
            <a:ext cx="10821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029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57" y="0"/>
            <a:ext cx="109288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6669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51" y="0"/>
            <a:ext cx="10755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8531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161" y="0"/>
            <a:ext cx="11111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64925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04" y="0"/>
            <a:ext cx="11116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21085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84" y="0"/>
            <a:ext cx="11307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57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06" y="0"/>
            <a:ext cx="11235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3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00" y="0"/>
            <a:ext cx="10824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5576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03" y="0"/>
            <a:ext cx="112251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4609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85" y="0"/>
            <a:ext cx="11022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0419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17" y="0"/>
            <a:ext cx="110297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5995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08" y="0"/>
            <a:ext cx="112229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5504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39" y="0"/>
            <a:ext cx="10907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5201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38" y="0"/>
            <a:ext cx="11221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6329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573" y="0"/>
            <a:ext cx="110148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5802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596" y="0"/>
            <a:ext cx="10562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4708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513" y="0"/>
            <a:ext cx="10600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88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985" y="0"/>
            <a:ext cx="10658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6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524" y="0"/>
            <a:ext cx="10432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2695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67" y="0"/>
            <a:ext cx="113402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1357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78" y="0"/>
            <a:ext cx="10843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3503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00" y="0"/>
            <a:ext cx="11298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34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95" y="0"/>
            <a:ext cx="108680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0179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42" y="0"/>
            <a:ext cx="117007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658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78" y="0"/>
            <a:ext cx="11099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0542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3" y="0"/>
            <a:ext cx="12068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2084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38" y="0"/>
            <a:ext cx="10897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2187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64" y="0"/>
            <a:ext cx="10914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06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10" y="0"/>
            <a:ext cx="11045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8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71" y="0"/>
            <a:ext cx="1102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3167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82" y="0"/>
            <a:ext cx="105982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2618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38" y="0"/>
            <a:ext cx="11309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1114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97" y="0"/>
            <a:ext cx="10874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357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24" y="0"/>
            <a:ext cx="11021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39902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56" y="0"/>
            <a:ext cx="11014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6724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62" y="0"/>
            <a:ext cx="11597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097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761" y="0"/>
            <a:ext cx="11392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3056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89" y="0"/>
            <a:ext cx="11015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1751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87" y="0"/>
            <a:ext cx="11063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7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34" y="0"/>
            <a:ext cx="111269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0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178" y="0"/>
            <a:ext cx="10413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97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35" y="0"/>
            <a:ext cx="110067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0168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41" y="0"/>
            <a:ext cx="112793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0709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27" y="0"/>
            <a:ext cx="11316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4641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32" y="0"/>
            <a:ext cx="11155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2786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45" y="0"/>
            <a:ext cx="10999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8797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26" y="0"/>
            <a:ext cx="109989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5340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54" y="0"/>
            <a:ext cx="10651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5826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08" y="0"/>
            <a:ext cx="11022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8041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02" y="0"/>
            <a:ext cx="110621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70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35" y="0"/>
            <a:ext cx="11128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6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45" y="0"/>
            <a:ext cx="10195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22661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037" y="0"/>
            <a:ext cx="10745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6244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59" y="0"/>
            <a:ext cx="105516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3726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79" y="0"/>
            <a:ext cx="107106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5510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35" y="0"/>
            <a:ext cx="10548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12366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966" y="0"/>
            <a:ext cx="10404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25135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186" y="0"/>
            <a:ext cx="10983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4869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374" y="0"/>
            <a:ext cx="11093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78704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329" y="0"/>
            <a:ext cx="10905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72312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786" y="0"/>
            <a:ext cx="10250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9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47" y="0"/>
            <a:ext cx="11251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0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131" y="0"/>
            <a:ext cx="10469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21116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866"/>
            <a:ext cx="12192000" cy="659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21698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13" y="0"/>
            <a:ext cx="11305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37899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25"/>
            <a:ext cx="12192000" cy="604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97324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000" b="1" dirty="0" err="1" smtClean="0">
                <a:cs typeface="Arial" panose="020B0604020202020204" pitchFamily="34" charset="0"/>
              </a:rPr>
              <a:t>Supplementary</a:t>
            </a:r>
            <a:r>
              <a:rPr lang="fr-FR" sz="4000" b="1" dirty="0" smtClean="0">
                <a:cs typeface="Arial" panose="020B0604020202020204" pitchFamily="34" charset="0"/>
              </a:rPr>
              <a:t> figures</a:t>
            </a:r>
          </a:p>
          <a:p>
            <a:pPr marL="0" indent="0">
              <a:buNone/>
            </a:pPr>
            <a:endParaRPr lang="fr-FR" sz="32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3200" dirty="0" err="1" smtClean="0">
                <a:cs typeface="Arial" panose="020B0604020202020204" pitchFamily="34" charset="0"/>
              </a:rPr>
              <a:t>These</a:t>
            </a:r>
            <a:r>
              <a:rPr lang="fr-FR" sz="3200" dirty="0" smtClean="0">
                <a:cs typeface="Arial" panose="020B0604020202020204" pitchFamily="34" charset="0"/>
              </a:rPr>
              <a:t> figures </a:t>
            </a:r>
            <a:r>
              <a:rPr lang="fr-FR" sz="3200" dirty="0" err="1" smtClean="0">
                <a:cs typeface="Arial" panose="020B0604020202020204" pitchFamily="34" charset="0"/>
              </a:rPr>
              <a:t>were</a:t>
            </a:r>
            <a:r>
              <a:rPr lang="fr-FR" sz="3200" dirty="0" smtClean="0">
                <a:cs typeface="Arial" panose="020B0604020202020204" pitchFamily="34" charset="0"/>
              </a:rPr>
              <a:t> not </a:t>
            </a:r>
            <a:r>
              <a:rPr lang="fr-FR" sz="3200" dirty="0" err="1" smtClean="0">
                <a:cs typeface="Arial" panose="020B0604020202020204" pitchFamily="34" charset="0"/>
              </a:rPr>
              <a:t>included</a:t>
            </a:r>
            <a:r>
              <a:rPr lang="fr-FR" sz="3200" dirty="0" smtClean="0">
                <a:cs typeface="Arial" panose="020B0604020202020204" pitchFamily="34" charset="0"/>
              </a:rPr>
              <a:t> in the book for </a:t>
            </a:r>
            <a:r>
              <a:rPr lang="fr-FR" sz="3200" dirty="0" err="1" smtClean="0">
                <a:cs typeface="Arial" panose="020B0604020202020204" pitchFamily="34" charset="0"/>
              </a:rPr>
              <a:t>lack</a:t>
            </a:r>
            <a:r>
              <a:rPr lang="fr-FR" sz="3200" dirty="0" smtClean="0">
                <a:cs typeface="Arial" panose="020B0604020202020204" pitchFamily="34" charset="0"/>
              </a:rPr>
              <a:t> of </a:t>
            </a:r>
            <a:r>
              <a:rPr lang="fr-FR" sz="3200" dirty="0" err="1" smtClean="0">
                <a:cs typeface="Arial" panose="020B0604020202020204" pitchFamily="34" charset="0"/>
              </a:rPr>
              <a:t>space</a:t>
            </a:r>
            <a:r>
              <a:rPr lang="fr-FR" sz="3200" dirty="0" smtClean="0">
                <a:cs typeface="Arial" panose="020B0604020202020204" pitchFamily="34" charset="0"/>
              </a:rPr>
              <a:t> but are </a:t>
            </a:r>
            <a:r>
              <a:rPr lang="fr-FR" sz="3200" dirty="0" err="1" smtClean="0">
                <a:cs typeface="Arial" panose="020B0604020202020204" pitchFamily="34" charset="0"/>
              </a:rPr>
              <a:t>referred</a:t>
            </a:r>
            <a:r>
              <a:rPr lang="fr-FR" sz="3200" dirty="0" smtClean="0">
                <a:cs typeface="Arial" panose="020B0604020202020204" pitchFamily="34" charset="0"/>
              </a:rPr>
              <a:t> to in the </a:t>
            </a:r>
            <a:r>
              <a:rPr lang="fr-FR" sz="3200" dirty="0" err="1" smtClean="0">
                <a:cs typeface="Arial" panose="020B0604020202020204" pitchFamily="34" charset="0"/>
              </a:rPr>
              <a:t>footnotes</a:t>
            </a:r>
            <a:r>
              <a:rPr lang="fr-FR" sz="3200" dirty="0" smtClean="0">
                <a:cs typeface="Arial" panose="020B0604020202020204" pitchFamily="34" charset="0"/>
              </a:rPr>
              <a:t> of the book.</a:t>
            </a:r>
            <a:endParaRPr lang="fr-FR" sz="3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16" y="0"/>
            <a:ext cx="1089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3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776" y="0"/>
            <a:ext cx="11184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7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77" y="0"/>
            <a:ext cx="107270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5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763" y="0"/>
            <a:ext cx="10822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2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707" y="0"/>
            <a:ext cx="1063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3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419" y="0"/>
            <a:ext cx="104171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6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51" y="0"/>
            <a:ext cx="10755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5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261" y="0"/>
            <a:ext cx="10757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05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420" y="0"/>
            <a:ext cx="11031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3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413" y="0"/>
            <a:ext cx="10667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88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64" y="0"/>
            <a:ext cx="10914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9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78" y="0"/>
            <a:ext cx="10843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5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19" y="0"/>
            <a:ext cx="109447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8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392" y="0"/>
            <a:ext cx="11045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1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44" y="0"/>
            <a:ext cx="10381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3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92" y="0"/>
            <a:ext cx="11335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4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500" y="0"/>
            <a:ext cx="1065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4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67" y="0"/>
            <a:ext cx="106548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1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692" y="0"/>
            <a:ext cx="10272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2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19" y="0"/>
            <a:ext cx="10725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1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214" y="0"/>
            <a:ext cx="1138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3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75" y="0"/>
            <a:ext cx="10862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9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591" y="0"/>
            <a:ext cx="104228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0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13" y="0"/>
            <a:ext cx="10398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7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05" y="0"/>
            <a:ext cx="11030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8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89" y="0"/>
            <a:ext cx="111890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3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75" y="0"/>
            <a:ext cx="11131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2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94" y="285050"/>
            <a:ext cx="3881213" cy="6086578"/>
          </a:xfrm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4462671" y="379688"/>
            <a:ext cx="7523920" cy="5991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 smtClean="0">
                <a:cs typeface="Arial" panose="020B0604020202020204" pitchFamily="34" charset="0"/>
              </a:rPr>
              <a:t>This </a:t>
            </a:r>
            <a:r>
              <a:rPr lang="fr-FR" b="1" dirty="0" err="1" smtClean="0">
                <a:cs typeface="Arial" panose="020B0604020202020204" pitchFamily="34" charset="0"/>
              </a:rPr>
              <a:t>presentation</a:t>
            </a:r>
            <a:r>
              <a:rPr lang="fr-FR" b="1" dirty="0" smtClean="0">
                <a:cs typeface="Arial" panose="020B0604020202020204" pitchFamily="34" charset="0"/>
              </a:rPr>
              <a:t> </a:t>
            </a:r>
            <a:r>
              <a:rPr lang="fr-FR" b="1" dirty="0" err="1" smtClean="0">
                <a:cs typeface="Arial" panose="020B0604020202020204" pitchFamily="34" charset="0"/>
              </a:rPr>
              <a:t>includes</a:t>
            </a:r>
            <a:r>
              <a:rPr lang="fr-FR" b="1" dirty="0" smtClean="0">
                <a:cs typeface="Arial" panose="020B0604020202020204" pitchFamily="34" charset="0"/>
              </a:rPr>
              <a:t> all figures and tables </a:t>
            </a:r>
            <a:r>
              <a:rPr lang="fr-FR" b="1" dirty="0" err="1" smtClean="0">
                <a:cs typeface="Arial" panose="020B0604020202020204" pitchFamily="34" charset="0"/>
              </a:rPr>
              <a:t>gathered</a:t>
            </a:r>
            <a:r>
              <a:rPr lang="fr-FR" b="1" dirty="0" smtClean="0">
                <a:cs typeface="Arial" panose="020B0604020202020204" pitchFamily="34" charset="0"/>
              </a:rPr>
              <a:t> in my book </a:t>
            </a:r>
            <a:r>
              <a:rPr lang="fr-FR" b="1" i="1" dirty="0" smtClean="0">
                <a:cs typeface="Arial" panose="020B0604020202020204" pitchFamily="34" charset="0"/>
              </a:rPr>
              <a:t>Capital and </a:t>
            </a:r>
            <a:r>
              <a:rPr lang="fr-FR" b="1" i="1" dirty="0" err="1" smtClean="0">
                <a:cs typeface="Arial" panose="020B0604020202020204" pitchFamily="34" charset="0"/>
              </a:rPr>
              <a:t>ideology</a:t>
            </a:r>
            <a:r>
              <a:rPr lang="fr-FR" b="1" i="1" dirty="0" smtClean="0">
                <a:cs typeface="Arial" panose="020B0604020202020204" pitchFamily="34" charset="0"/>
              </a:rPr>
              <a:t> </a:t>
            </a:r>
            <a:r>
              <a:rPr lang="fr-FR" dirty="0" smtClean="0">
                <a:cs typeface="Arial" panose="020B0604020202020204" pitchFamily="34" charset="0"/>
              </a:rPr>
              <a:t>(2019)</a:t>
            </a:r>
            <a:br>
              <a:rPr lang="fr-FR" dirty="0" smtClean="0">
                <a:cs typeface="Arial" panose="020B0604020202020204" pitchFamily="34" charset="0"/>
              </a:rPr>
            </a:br>
            <a:r>
              <a:rPr lang="fr-FR" dirty="0" smtClean="0">
                <a:cs typeface="Arial" panose="020B0604020202020204" pitchFamily="34" charset="0"/>
              </a:rPr>
              <a:t/>
            </a:r>
            <a:br>
              <a:rPr lang="fr-FR" dirty="0" smtClean="0">
                <a:cs typeface="Arial" panose="020B0604020202020204" pitchFamily="34" charset="0"/>
              </a:rPr>
            </a:br>
            <a:r>
              <a:rPr lang="fr-FR" b="1" dirty="0" smtClean="0">
                <a:cs typeface="Arial" panose="020B0604020202020204" pitchFamily="34" charset="0"/>
              </a:rPr>
              <a:t>An </a:t>
            </a:r>
            <a:r>
              <a:rPr lang="fr-FR" b="1" dirty="0" err="1" smtClean="0">
                <a:cs typeface="Arial" panose="020B0604020202020204" pitchFamily="34" charset="0"/>
              </a:rPr>
              <a:t>economic</a:t>
            </a:r>
            <a:r>
              <a:rPr lang="fr-FR" b="1" dirty="0" smtClean="0">
                <a:cs typeface="Arial" panose="020B0604020202020204" pitchFamily="34" charset="0"/>
              </a:rPr>
              <a:t>, social &amp; </a:t>
            </a:r>
            <a:r>
              <a:rPr lang="fr-FR" b="1" dirty="0" err="1" smtClean="0">
                <a:cs typeface="Arial" panose="020B0604020202020204" pitchFamily="34" charset="0"/>
              </a:rPr>
              <a:t>political</a:t>
            </a:r>
            <a:r>
              <a:rPr lang="fr-FR" b="1" dirty="0" smtClean="0">
                <a:cs typeface="Arial" panose="020B0604020202020204" pitchFamily="34" charset="0"/>
              </a:rPr>
              <a:t> </a:t>
            </a:r>
            <a:r>
              <a:rPr lang="fr-FR" b="1" dirty="0" err="1" smtClean="0">
                <a:cs typeface="Arial" panose="020B0604020202020204" pitchFamily="34" charset="0"/>
              </a:rPr>
              <a:t>history</a:t>
            </a:r>
            <a:r>
              <a:rPr lang="fr-FR" b="1" dirty="0" smtClean="0">
                <a:cs typeface="Arial" panose="020B0604020202020204" pitchFamily="34" charset="0"/>
              </a:rPr>
              <a:t> of inequality </a:t>
            </a:r>
            <a:r>
              <a:rPr lang="fr-FR" b="1" dirty="0" err="1" smtClean="0">
                <a:cs typeface="Arial" panose="020B0604020202020204" pitchFamily="34" charset="0"/>
              </a:rPr>
              <a:t>regimes</a:t>
            </a:r>
            <a:r>
              <a:rPr lang="fr-FR" dirty="0" smtClean="0">
                <a:cs typeface="Arial" panose="020B0604020202020204" pitchFamily="34" charset="0"/>
              </a:rPr>
              <a:t>, from </a:t>
            </a:r>
            <a:r>
              <a:rPr lang="fr-FR" dirty="0" err="1" smtClean="0">
                <a:cs typeface="Arial" panose="020B0604020202020204" pitchFamily="34" charset="0"/>
              </a:rPr>
              <a:t>trifunctional</a:t>
            </a:r>
            <a:r>
              <a:rPr lang="fr-FR" dirty="0" smtClean="0">
                <a:cs typeface="Arial" panose="020B0604020202020204" pitchFamily="34" charset="0"/>
              </a:rPr>
              <a:t> and colonial societies to </a:t>
            </a:r>
            <a:r>
              <a:rPr lang="fr-FR" dirty="0" err="1" smtClean="0">
                <a:cs typeface="Arial" panose="020B0604020202020204" pitchFamily="34" charset="0"/>
              </a:rPr>
              <a:t>post-communist</a:t>
            </a:r>
            <a:r>
              <a:rPr lang="fr-FR" dirty="0" smtClean="0">
                <a:cs typeface="Arial" panose="020B0604020202020204" pitchFamily="34" charset="0"/>
              </a:rPr>
              <a:t>, post-colonial hyper-</a:t>
            </a:r>
            <a:r>
              <a:rPr lang="fr-FR" dirty="0" err="1" smtClean="0">
                <a:cs typeface="Arial" panose="020B0604020202020204" pitchFamily="34" charset="0"/>
              </a:rPr>
              <a:t>capitalist</a:t>
            </a:r>
            <a:r>
              <a:rPr lang="fr-FR" dirty="0" smtClean="0">
                <a:cs typeface="Arial" panose="020B0604020202020204" pitchFamily="34" charset="0"/>
              </a:rPr>
              <a:t> societies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dirty="0"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 smtClean="0">
                <a:cs typeface="Arial" panose="020B0604020202020204" pitchFamily="34" charset="0"/>
              </a:rPr>
              <a:t>As </a:t>
            </a:r>
            <a:r>
              <a:rPr lang="fr-FR" dirty="0" err="1" smtClean="0">
                <a:cs typeface="Arial" panose="020B0604020202020204" pitchFamily="34" charset="0"/>
              </a:rPr>
              <a:t>compared</a:t>
            </a:r>
            <a:r>
              <a:rPr lang="fr-FR" dirty="0" smtClean="0">
                <a:cs typeface="Arial" panose="020B0604020202020204" pitchFamily="34" charset="0"/>
              </a:rPr>
              <a:t> to </a:t>
            </a:r>
            <a:r>
              <a:rPr lang="fr-FR" i="1" dirty="0" smtClean="0">
                <a:cs typeface="Arial" panose="020B0604020202020204" pitchFamily="34" charset="0"/>
              </a:rPr>
              <a:t>Capital in the 21st century</a:t>
            </a:r>
            <a:r>
              <a:rPr lang="fr-FR" dirty="0" smtClean="0">
                <a:cs typeface="Arial" panose="020B0604020202020204" pitchFamily="34" charset="0"/>
              </a:rPr>
              <a:t> (2013): </a:t>
            </a:r>
            <a:r>
              <a:rPr lang="fr-FR" i="1" dirty="0" smtClean="0">
                <a:cs typeface="Arial" panose="020B0604020202020204" pitchFamily="34" charset="0"/>
              </a:rPr>
              <a:t>Capital and </a:t>
            </a:r>
            <a:r>
              <a:rPr lang="fr-FR" i="1" dirty="0" err="1" smtClean="0">
                <a:cs typeface="Arial" panose="020B0604020202020204" pitchFamily="34" charset="0"/>
              </a:rPr>
              <a:t>ideology</a:t>
            </a:r>
            <a:r>
              <a:rPr lang="fr-FR" i="1" dirty="0" smtClean="0">
                <a:cs typeface="Arial" panose="020B0604020202020204" pitchFamily="34" charset="0"/>
              </a:rPr>
              <a:t> </a:t>
            </a:r>
            <a:r>
              <a:rPr lang="fr-FR" dirty="0" smtClean="0">
                <a:cs typeface="Arial" panose="020B0604020202020204" pitchFamily="34" charset="0"/>
              </a:rPr>
              <a:t>is </a:t>
            </a:r>
            <a:r>
              <a:rPr lang="fr-FR" dirty="0" err="1" smtClean="0">
                <a:cs typeface="Arial" panose="020B0604020202020204" pitchFamily="34" charset="0"/>
              </a:rPr>
              <a:t>less</a:t>
            </a:r>
            <a:r>
              <a:rPr lang="fr-FR" dirty="0" smtClean="0">
                <a:cs typeface="Arial" panose="020B0604020202020204" pitchFamily="34" charset="0"/>
              </a:rPr>
              <a:t> western-</a:t>
            </a:r>
            <a:r>
              <a:rPr lang="fr-FR" dirty="0" err="1" smtClean="0">
                <a:cs typeface="Arial" panose="020B0604020202020204" pitchFamily="34" charset="0"/>
              </a:rPr>
              <a:t>centered</a:t>
            </a:r>
            <a:r>
              <a:rPr lang="fr-FR" dirty="0" smtClean="0">
                <a:cs typeface="Arial" panose="020B0604020202020204" pitchFamily="34" charset="0"/>
              </a:rPr>
              <a:t>, more </a:t>
            </a:r>
            <a:r>
              <a:rPr lang="fr-FR" dirty="0" err="1" smtClean="0">
                <a:cs typeface="Arial" panose="020B0604020202020204" pitchFamily="34" charset="0"/>
              </a:rPr>
              <a:t>political</a:t>
            </a:r>
            <a:r>
              <a:rPr lang="fr-FR" dirty="0" smtClean="0">
                <a:cs typeface="Arial" panose="020B0604020202020204" pitchFamily="34" charset="0"/>
              </a:rPr>
              <a:t> and </a:t>
            </a:r>
            <a:r>
              <a:rPr lang="fr-FR" dirty="0" err="1" smtClean="0">
                <a:cs typeface="Arial" panose="020B0604020202020204" pitchFamily="34" charset="0"/>
              </a:rPr>
              <a:t>focuses</a:t>
            </a:r>
            <a:r>
              <a:rPr lang="fr-FR" dirty="0" smtClean="0">
                <a:cs typeface="Arial" panose="020B0604020202020204" pitchFamily="34" charset="0"/>
              </a:rPr>
              <a:t> on the </a:t>
            </a:r>
            <a:r>
              <a:rPr lang="fr-FR" dirty="0" err="1" smtClean="0">
                <a:cs typeface="Arial" panose="020B0604020202020204" pitchFamily="34" charset="0"/>
              </a:rPr>
              <a:t>fragilities</a:t>
            </a:r>
            <a:r>
              <a:rPr lang="fr-FR" dirty="0" smtClean="0">
                <a:cs typeface="Arial" panose="020B0604020202020204" pitchFamily="34" charset="0"/>
              </a:rPr>
              <a:t> and the transformation of inequality </a:t>
            </a:r>
            <a:r>
              <a:rPr lang="fr-FR" dirty="0" err="1" smtClean="0">
                <a:cs typeface="Arial" panose="020B0604020202020204" pitchFamily="34" charset="0"/>
              </a:rPr>
              <a:t>ideologies</a:t>
            </a:r>
            <a:endParaRPr lang="fr-FR" dirty="0" smtClean="0"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 smtClean="0">
                <a:cs typeface="Arial" panose="020B0604020202020204" pitchFamily="34" charset="0"/>
              </a:rPr>
              <a:t>A </a:t>
            </a:r>
            <a:r>
              <a:rPr lang="fr-FR" dirty="0" err="1" smtClean="0">
                <a:cs typeface="Arial" panose="020B0604020202020204" pitchFamily="34" charset="0"/>
              </a:rPr>
              <a:t>much</a:t>
            </a:r>
            <a:r>
              <a:rPr lang="fr-FR" dirty="0" smtClean="0">
                <a:cs typeface="Arial" panose="020B0604020202020204" pitchFamily="34" charset="0"/>
              </a:rPr>
              <a:t> </a:t>
            </a:r>
            <a:r>
              <a:rPr lang="fr-FR" dirty="0" err="1" smtClean="0">
                <a:cs typeface="Arial" panose="020B0604020202020204" pitchFamily="34" charset="0"/>
              </a:rPr>
              <a:t>better</a:t>
            </a:r>
            <a:r>
              <a:rPr lang="fr-FR" dirty="0" smtClean="0">
                <a:cs typeface="Arial" panose="020B0604020202020204" pitchFamily="34" charset="0"/>
              </a:rPr>
              <a:t> book (I </a:t>
            </a:r>
            <a:r>
              <a:rPr lang="fr-FR" dirty="0" err="1" smtClean="0">
                <a:cs typeface="Arial" panose="020B0604020202020204" pitchFamily="34" charset="0"/>
              </a:rPr>
              <a:t>believe</a:t>
            </a:r>
            <a:r>
              <a:rPr lang="fr-FR" dirty="0" smtClean="0">
                <a:cs typeface="Arial" panose="020B0604020202020204" pitchFamily="34" charset="0"/>
              </a:rPr>
              <a:t>!)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89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698"/>
            <a:ext cx="12192000" cy="64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6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80" y="0"/>
            <a:ext cx="11425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6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607" y="0"/>
            <a:ext cx="10500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2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28" y="0"/>
            <a:ext cx="107053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0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338" y="0"/>
            <a:ext cx="10505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3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133" y="0"/>
            <a:ext cx="10983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0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847" y="0"/>
            <a:ext cx="112323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0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27" y="0"/>
            <a:ext cx="110597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9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38" y="0"/>
            <a:ext cx="11014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7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47" y="0"/>
            <a:ext cx="10750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3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70" y="0"/>
            <a:ext cx="10960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9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67" y="0"/>
            <a:ext cx="10662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9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09" y="0"/>
            <a:ext cx="108985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1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078" y="0"/>
            <a:ext cx="10369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9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66" y="0"/>
            <a:ext cx="115488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7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54" y="0"/>
            <a:ext cx="110616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8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35" y="0"/>
            <a:ext cx="10839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5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56" y="0"/>
            <a:ext cx="11014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3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78" y="0"/>
            <a:ext cx="11426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0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5" y="0"/>
            <a:ext cx="11047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5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65" y="0"/>
            <a:ext cx="112082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03" y="0"/>
            <a:ext cx="11462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7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13" y="0"/>
            <a:ext cx="11007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6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21" y="0"/>
            <a:ext cx="10952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8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045" y="0"/>
            <a:ext cx="10809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6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28" y="0"/>
            <a:ext cx="11205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4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73" y="0"/>
            <a:ext cx="11356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9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32" y="0"/>
            <a:ext cx="109913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46" y="0"/>
            <a:ext cx="114493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05" y="0"/>
            <a:ext cx="11693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2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46" y="0"/>
            <a:ext cx="114393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4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67" y="0"/>
            <a:ext cx="113402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4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93" y="0"/>
            <a:ext cx="11248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7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232" y="0"/>
            <a:ext cx="10507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7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78" y="0"/>
            <a:ext cx="11367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4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066" y="0"/>
            <a:ext cx="10899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2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312" y="0"/>
            <a:ext cx="10571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9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704" y="0"/>
            <a:ext cx="10568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8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257" y="0"/>
            <a:ext cx="10507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4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908" y="0"/>
            <a:ext cx="10724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4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75" y="0"/>
            <a:ext cx="11625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2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14" y="0"/>
            <a:ext cx="11650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7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85" y="0"/>
            <a:ext cx="11753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4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78" y="0"/>
            <a:ext cx="11580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3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544" y="0"/>
            <a:ext cx="10526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5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846" y="0"/>
            <a:ext cx="106903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5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99" y="89453"/>
            <a:ext cx="10810461" cy="785191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Contents of the book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8235" y="874644"/>
            <a:ext cx="11539330" cy="591378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b="1" dirty="0" smtClean="0">
                <a:cs typeface="Arial" panose="020B0604020202020204" pitchFamily="34" charset="0"/>
              </a:rPr>
              <a:t>Part one. Inequality </a:t>
            </a:r>
            <a:r>
              <a:rPr lang="fr-FR" b="1" dirty="0" err="1" smtClean="0">
                <a:cs typeface="Arial" panose="020B0604020202020204" pitchFamily="34" charset="0"/>
              </a:rPr>
              <a:t>regimes</a:t>
            </a:r>
            <a:r>
              <a:rPr lang="fr-FR" b="1" dirty="0" smtClean="0">
                <a:cs typeface="Arial" panose="020B0604020202020204" pitchFamily="34" charset="0"/>
              </a:rPr>
              <a:t> in </a:t>
            </a:r>
            <a:r>
              <a:rPr lang="fr-FR" b="1" dirty="0" err="1" smtClean="0">
                <a:cs typeface="Arial" panose="020B0604020202020204" pitchFamily="34" charset="0"/>
              </a:rPr>
              <a:t>history</a:t>
            </a:r>
            <a:endParaRPr lang="fr-FR" b="1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dirty="0" smtClean="0">
                <a:cs typeface="Arial" panose="020B0604020202020204" pitchFamily="34" charset="0"/>
              </a:rPr>
              <a:t>Chap.1. </a:t>
            </a:r>
            <a:r>
              <a:rPr lang="fr-FR" dirty="0" err="1" smtClean="0">
                <a:cs typeface="Arial" panose="020B0604020202020204" pitchFamily="34" charset="0"/>
              </a:rPr>
              <a:t>Ternary</a:t>
            </a:r>
            <a:r>
              <a:rPr lang="fr-FR" dirty="0" smtClean="0">
                <a:cs typeface="Arial" panose="020B0604020202020204" pitchFamily="34" charset="0"/>
              </a:rPr>
              <a:t> societies: </a:t>
            </a:r>
            <a:r>
              <a:rPr lang="fr-FR" dirty="0" err="1" smtClean="0">
                <a:cs typeface="Arial" panose="020B0604020202020204" pitchFamily="34" charset="0"/>
              </a:rPr>
              <a:t>trifunctional</a:t>
            </a:r>
            <a:r>
              <a:rPr lang="fr-FR" dirty="0" smtClean="0">
                <a:cs typeface="Arial" panose="020B0604020202020204" pitchFamily="34" charset="0"/>
              </a:rPr>
              <a:t> inequality</a:t>
            </a:r>
          </a:p>
          <a:p>
            <a:pPr marL="0" indent="0">
              <a:buNone/>
            </a:pPr>
            <a:r>
              <a:rPr lang="fr-FR" dirty="0" smtClean="0">
                <a:cs typeface="Arial" panose="020B0604020202020204" pitchFamily="34" charset="0"/>
              </a:rPr>
              <a:t>Chap.2. European societies of </a:t>
            </a:r>
            <a:r>
              <a:rPr lang="fr-FR" dirty="0" err="1" smtClean="0">
                <a:cs typeface="Arial" panose="020B0604020202020204" pitchFamily="34" charset="0"/>
              </a:rPr>
              <a:t>orders</a:t>
            </a:r>
            <a:r>
              <a:rPr lang="fr-FR" dirty="0" smtClean="0">
                <a:cs typeface="Arial" panose="020B0604020202020204" pitchFamily="34" charset="0"/>
              </a:rPr>
              <a:t>: power and property</a:t>
            </a:r>
          </a:p>
          <a:p>
            <a:pPr marL="0" indent="0">
              <a:buNone/>
            </a:pPr>
            <a:r>
              <a:rPr lang="fr-FR" dirty="0" smtClean="0">
                <a:cs typeface="Arial" panose="020B0604020202020204" pitchFamily="34" charset="0"/>
              </a:rPr>
              <a:t>Chap.3. The invention of </a:t>
            </a:r>
            <a:r>
              <a:rPr lang="fr-FR" dirty="0" err="1" smtClean="0">
                <a:cs typeface="Arial" panose="020B0604020202020204" pitchFamily="34" charset="0"/>
              </a:rPr>
              <a:t>ownership</a:t>
            </a:r>
            <a:r>
              <a:rPr lang="fr-FR" dirty="0" smtClean="0">
                <a:cs typeface="Arial" panose="020B0604020202020204" pitchFamily="34" charset="0"/>
              </a:rPr>
              <a:t> societies</a:t>
            </a:r>
          </a:p>
          <a:p>
            <a:pPr marL="0" indent="0">
              <a:buNone/>
            </a:pPr>
            <a:r>
              <a:rPr lang="fr-FR" dirty="0" smtClean="0">
                <a:cs typeface="Arial" panose="020B0604020202020204" pitchFamily="34" charset="0"/>
              </a:rPr>
              <a:t>Chap.4. </a:t>
            </a:r>
            <a:r>
              <a:rPr lang="fr-FR" dirty="0" err="1" smtClean="0">
                <a:cs typeface="Arial" panose="020B0604020202020204" pitchFamily="34" charset="0"/>
              </a:rPr>
              <a:t>Ownership</a:t>
            </a:r>
            <a:r>
              <a:rPr lang="fr-FR" dirty="0" smtClean="0">
                <a:cs typeface="Arial" panose="020B0604020202020204" pitchFamily="34" charset="0"/>
              </a:rPr>
              <a:t> societies: the case of France</a:t>
            </a:r>
          </a:p>
          <a:p>
            <a:pPr marL="0" indent="0">
              <a:buNone/>
            </a:pPr>
            <a:r>
              <a:rPr lang="fr-FR" dirty="0" smtClean="0">
                <a:cs typeface="Arial" panose="020B0604020202020204" pitchFamily="34" charset="0"/>
              </a:rPr>
              <a:t>Chap.5. </a:t>
            </a:r>
            <a:r>
              <a:rPr lang="fr-FR" dirty="0" err="1" smtClean="0">
                <a:cs typeface="Arial" panose="020B0604020202020204" pitchFamily="34" charset="0"/>
              </a:rPr>
              <a:t>Ownership</a:t>
            </a:r>
            <a:r>
              <a:rPr lang="fr-FR" dirty="0" smtClean="0">
                <a:cs typeface="Arial" panose="020B0604020202020204" pitchFamily="34" charset="0"/>
              </a:rPr>
              <a:t> societies: European </a:t>
            </a:r>
            <a:r>
              <a:rPr lang="fr-FR" dirty="0" err="1" smtClean="0">
                <a:cs typeface="Arial" panose="020B0604020202020204" pitchFamily="34" charset="0"/>
              </a:rPr>
              <a:t>trajectories</a:t>
            </a:r>
            <a:endParaRPr lang="fr-FR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b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b="1" dirty="0" smtClean="0">
                <a:cs typeface="Arial" panose="020B0604020202020204" pitchFamily="34" charset="0"/>
              </a:rPr>
              <a:t>Part </a:t>
            </a:r>
            <a:r>
              <a:rPr lang="fr-FR" b="1" dirty="0" err="1" smtClean="0">
                <a:cs typeface="Arial" panose="020B0604020202020204" pitchFamily="34" charset="0"/>
              </a:rPr>
              <a:t>two</a:t>
            </a:r>
            <a:r>
              <a:rPr lang="fr-FR" b="1" dirty="0" smtClean="0">
                <a:cs typeface="Arial" panose="020B0604020202020204" pitchFamily="34" charset="0"/>
              </a:rPr>
              <a:t>. Slave and colonial societies</a:t>
            </a:r>
          </a:p>
          <a:p>
            <a:pPr marL="0" indent="0">
              <a:buNone/>
            </a:pPr>
            <a:r>
              <a:rPr lang="fr-FR" dirty="0" smtClean="0">
                <a:cs typeface="Arial" panose="020B0604020202020204" pitchFamily="34" charset="0"/>
              </a:rPr>
              <a:t>Chap.6. Slaves societies: </a:t>
            </a:r>
            <a:r>
              <a:rPr lang="fr-FR" dirty="0" err="1" smtClean="0">
                <a:cs typeface="Arial" panose="020B0604020202020204" pitchFamily="34" charset="0"/>
              </a:rPr>
              <a:t>extreme</a:t>
            </a:r>
            <a:r>
              <a:rPr lang="fr-FR" dirty="0" smtClean="0">
                <a:cs typeface="Arial" panose="020B0604020202020204" pitchFamily="34" charset="0"/>
              </a:rPr>
              <a:t> inequality</a:t>
            </a:r>
          </a:p>
          <a:p>
            <a:pPr marL="0" indent="0">
              <a:buNone/>
            </a:pPr>
            <a:r>
              <a:rPr lang="fr-FR" dirty="0" smtClean="0">
                <a:cs typeface="Arial" panose="020B0604020202020204" pitchFamily="34" charset="0"/>
              </a:rPr>
              <a:t>Chap.7. Colonial societies: </a:t>
            </a:r>
            <a:r>
              <a:rPr lang="fr-FR" dirty="0" err="1" smtClean="0">
                <a:cs typeface="Arial" panose="020B0604020202020204" pitchFamily="34" charset="0"/>
              </a:rPr>
              <a:t>diversity</a:t>
            </a:r>
            <a:r>
              <a:rPr lang="fr-FR" dirty="0" smtClean="0">
                <a:cs typeface="Arial" panose="020B0604020202020204" pitchFamily="34" charset="0"/>
              </a:rPr>
              <a:t> and domination</a:t>
            </a:r>
          </a:p>
          <a:p>
            <a:pPr marL="0" indent="0">
              <a:buNone/>
            </a:pPr>
            <a:r>
              <a:rPr lang="fr-FR" dirty="0" smtClean="0">
                <a:cs typeface="Arial" panose="020B0604020202020204" pitchFamily="34" charset="0"/>
              </a:rPr>
              <a:t>Chap.8. </a:t>
            </a:r>
            <a:r>
              <a:rPr lang="fr-FR" dirty="0" err="1" smtClean="0">
                <a:cs typeface="Arial" panose="020B0604020202020204" pitchFamily="34" charset="0"/>
              </a:rPr>
              <a:t>Ternary</a:t>
            </a:r>
            <a:r>
              <a:rPr lang="fr-FR" dirty="0" smtClean="0">
                <a:cs typeface="Arial" panose="020B0604020202020204" pitchFamily="34" charset="0"/>
              </a:rPr>
              <a:t> societies and </a:t>
            </a:r>
            <a:r>
              <a:rPr lang="fr-FR" dirty="0" err="1" smtClean="0">
                <a:cs typeface="Arial" panose="020B0604020202020204" pitchFamily="34" charset="0"/>
              </a:rPr>
              <a:t>colonialism</a:t>
            </a:r>
            <a:r>
              <a:rPr lang="fr-FR" dirty="0" smtClean="0">
                <a:cs typeface="Arial" panose="020B0604020202020204" pitchFamily="34" charset="0"/>
              </a:rPr>
              <a:t>: the case of India</a:t>
            </a:r>
          </a:p>
          <a:p>
            <a:pPr marL="0" indent="0">
              <a:buNone/>
            </a:pPr>
            <a:r>
              <a:rPr lang="fr-FR" dirty="0" smtClean="0">
                <a:cs typeface="Arial" panose="020B0604020202020204" pitchFamily="34" charset="0"/>
              </a:rPr>
              <a:t>Chap.9. </a:t>
            </a:r>
            <a:r>
              <a:rPr lang="fr-FR" dirty="0" err="1" smtClean="0">
                <a:cs typeface="Arial" panose="020B0604020202020204" pitchFamily="34" charset="0"/>
              </a:rPr>
              <a:t>Ternary</a:t>
            </a:r>
            <a:r>
              <a:rPr lang="fr-FR" dirty="0" smtClean="0">
                <a:cs typeface="Arial" panose="020B0604020202020204" pitchFamily="34" charset="0"/>
              </a:rPr>
              <a:t> societies and </a:t>
            </a:r>
            <a:r>
              <a:rPr lang="fr-FR" dirty="0" err="1" smtClean="0">
                <a:cs typeface="Arial" panose="020B0604020202020204" pitchFamily="34" charset="0"/>
              </a:rPr>
              <a:t>colonialism</a:t>
            </a:r>
            <a:r>
              <a:rPr lang="fr-FR" dirty="0" smtClean="0">
                <a:cs typeface="Arial" panose="020B0604020202020204" pitchFamily="34" charset="0"/>
              </a:rPr>
              <a:t>: </a:t>
            </a:r>
            <a:r>
              <a:rPr lang="fr-FR" dirty="0" err="1" smtClean="0">
                <a:cs typeface="Arial" panose="020B0604020202020204" pitchFamily="34" charset="0"/>
              </a:rPr>
              <a:t>Eurasian</a:t>
            </a:r>
            <a:r>
              <a:rPr lang="fr-FR" dirty="0" smtClean="0">
                <a:cs typeface="Arial" panose="020B0604020202020204" pitchFamily="34" charset="0"/>
              </a:rPr>
              <a:t> </a:t>
            </a:r>
            <a:r>
              <a:rPr lang="fr-FR" dirty="0" err="1" smtClean="0">
                <a:cs typeface="Arial" panose="020B0604020202020204" pitchFamily="34" charset="0"/>
              </a:rPr>
              <a:t>trajectories</a:t>
            </a:r>
            <a:endParaRPr lang="fr-FR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13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53" y="0"/>
            <a:ext cx="106946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90" y="0"/>
            <a:ext cx="10960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6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64" y="0"/>
            <a:ext cx="119142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5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922" y="0"/>
            <a:ext cx="103541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0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16" y="0"/>
            <a:ext cx="108271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0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402" y="0"/>
            <a:ext cx="10401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9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78" y="0"/>
            <a:ext cx="11426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0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60" y="0"/>
            <a:ext cx="11982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8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47" y="0"/>
            <a:ext cx="11038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2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01"/>
            <a:ext cx="12192000" cy="680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7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8235" y="337929"/>
            <a:ext cx="11539330" cy="63908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b="1" dirty="0" smtClean="0">
                <a:cs typeface="Arial" panose="020B0604020202020204" pitchFamily="34" charset="0"/>
              </a:rPr>
              <a:t>Part </a:t>
            </a:r>
            <a:r>
              <a:rPr lang="fr-FR" b="1" dirty="0" err="1" smtClean="0">
                <a:cs typeface="Arial" panose="020B0604020202020204" pitchFamily="34" charset="0"/>
              </a:rPr>
              <a:t>three</a:t>
            </a:r>
            <a:r>
              <a:rPr lang="fr-FR" b="1" dirty="0" smtClean="0">
                <a:cs typeface="Arial" panose="020B0604020202020204" pitchFamily="34" charset="0"/>
              </a:rPr>
              <a:t>. The </a:t>
            </a:r>
            <a:r>
              <a:rPr lang="fr-FR" b="1" dirty="0" err="1" smtClean="0">
                <a:cs typeface="Arial" panose="020B0604020202020204" pitchFamily="34" charset="0"/>
              </a:rPr>
              <a:t>great</a:t>
            </a:r>
            <a:r>
              <a:rPr lang="fr-FR" b="1" dirty="0" smtClean="0">
                <a:cs typeface="Arial" panose="020B0604020202020204" pitchFamily="34" charset="0"/>
              </a:rPr>
              <a:t> transformation of the 20th century</a:t>
            </a:r>
          </a:p>
          <a:p>
            <a:pPr marL="0" indent="0">
              <a:buNone/>
            </a:pPr>
            <a:r>
              <a:rPr lang="fr-FR" dirty="0" smtClean="0">
                <a:cs typeface="Arial" panose="020B0604020202020204" pitchFamily="34" charset="0"/>
              </a:rPr>
              <a:t>Chap.10. The </a:t>
            </a:r>
            <a:r>
              <a:rPr lang="fr-FR" dirty="0" err="1" smtClean="0">
                <a:cs typeface="Arial" panose="020B0604020202020204" pitchFamily="34" charset="0"/>
              </a:rPr>
              <a:t>crisis</a:t>
            </a:r>
            <a:r>
              <a:rPr lang="fr-FR" dirty="0" smtClean="0">
                <a:cs typeface="Arial" panose="020B0604020202020204" pitchFamily="34" charset="0"/>
              </a:rPr>
              <a:t> of </a:t>
            </a:r>
            <a:r>
              <a:rPr lang="fr-FR" dirty="0" err="1" smtClean="0">
                <a:cs typeface="Arial" panose="020B0604020202020204" pitchFamily="34" charset="0"/>
              </a:rPr>
              <a:t>ownership</a:t>
            </a:r>
            <a:r>
              <a:rPr lang="fr-FR" dirty="0" smtClean="0">
                <a:cs typeface="Arial" panose="020B0604020202020204" pitchFamily="34" charset="0"/>
              </a:rPr>
              <a:t> societies</a:t>
            </a:r>
          </a:p>
          <a:p>
            <a:pPr marL="0" indent="0">
              <a:buNone/>
            </a:pPr>
            <a:r>
              <a:rPr lang="fr-FR" dirty="0" smtClean="0">
                <a:cs typeface="Arial" panose="020B0604020202020204" pitchFamily="34" charset="0"/>
              </a:rPr>
              <a:t>Chap.11. </a:t>
            </a:r>
            <a:r>
              <a:rPr lang="fr-FR" dirty="0" err="1" smtClean="0">
                <a:cs typeface="Arial" panose="020B0604020202020204" pitchFamily="34" charset="0"/>
              </a:rPr>
              <a:t>Social-democratic</a:t>
            </a:r>
            <a:r>
              <a:rPr lang="fr-FR" dirty="0" smtClean="0">
                <a:cs typeface="Arial" panose="020B0604020202020204" pitchFamily="34" charset="0"/>
              </a:rPr>
              <a:t> societies: </a:t>
            </a:r>
            <a:r>
              <a:rPr lang="fr-FR" dirty="0" err="1" smtClean="0">
                <a:cs typeface="Arial" panose="020B0604020202020204" pitchFamily="34" charset="0"/>
              </a:rPr>
              <a:t>incomplete</a:t>
            </a:r>
            <a:r>
              <a:rPr lang="fr-FR" dirty="0" smtClean="0">
                <a:cs typeface="Arial" panose="020B0604020202020204" pitchFamily="34" charset="0"/>
              </a:rPr>
              <a:t> equality</a:t>
            </a:r>
          </a:p>
          <a:p>
            <a:pPr marL="0" indent="0">
              <a:buNone/>
            </a:pPr>
            <a:r>
              <a:rPr lang="fr-FR" dirty="0" smtClean="0">
                <a:cs typeface="Arial" panose="020B0604020202020204" pitchFamily="34" charset="0"/>
              </a:rPr>
              <a:t>Chap.12. Communist and </a:t>
            </a:r>
            <a:r>
              <a:rPr lang="fr-FR" dirty="0" err="1" smtClean="0">
                <a:cs typeface="Arial" panose="020B0604020202020204" pitchFamily="34" charset="0"/>
              </a:rPr>
              <a:t>post-communist</a:t>
            </a:r>
            <a:r>
              <a:rPr lang="fr-FR" dirty="0" smtClean="0">
                <a:cs typeface="Arial" panose="020B0604020202020204" pitchFamily="34" charset="0"/>
              </a:rPr>
              <a:t> societies</a:t>
            </a:r>
          </a:p>
          <a:p>
            <a:pPr marL="0" indent="0">
              <a:buNone/>
            </a:pPr>
            <a:r>
              <a:rPr lang="fr-FR" dirty="0" smtClean="0">
                <a:cs typeface="Arial" panose="020B0604020202020204" pitchFamily="34" charset="0"/>
              </a:rPr>
              <a:t>Chap.13. </a:t>
            </a:r>
            <a:r>
              <a:rPr lang="fr-FR" dirty="0" err="1" smtClean="0">
                <a:cs typeface="Arial" panose="020B0604020202020204" pitchFamily="34" charset="0"/>
              </a:rPr>
              <a:t>Hypercapitalism</a:t>
            </a:r>
            <a:r>
              <a:rPr lang="fr-FR" dirty="0" smtClean="0">
                <a:cs typeface="Arial" panose="020B0604020202020204" pitchFamily="34" charset="0"/>
              </a:rPr>
              <a:t>: </a:t>
            </a:r>
            <a:r>
              <a:rPr lang="fr-FR" dirty="0" err="1" smtClean="0">
                <a:cs typeface="Arial" panose="020B0604020202020204" pitchFamily="34" charset="0"/>
              </a:rPr>
              <a:t>between</a:t>
            </a:r>
            <a:r>
              <a:rPr lang="fr-FR" dirty="0" smtClean="0">
                <a:cs typeface="Arial" panose="020B0604020202020204" pitchFamily="34" charset="0"/>
              </a:rPr>
              <a:t> </a:t>
            </a:r>
            <a:r>
              <a:rPr lang="fr-FR" dirty="0" err="1" smtClean="0">
                <a:cs typeface="Arial" panose="020B0604020202020204" pitchFamily="34" charset="0"/>
              </a:rPr>
              <a:t>modernity</a:t>
            </a:r>
            <a:r>
              <a:rPr lang="fr-FR" dirty="0" smtClean="0">
                <a:cs typeface="Arial" panose="020B0604020202020204" pitchFamily="34" charset="0"/>
              </a:rPr>
              <a:t> and </a:t>
            </a:r>
            <a:r>
              <a:rPr lang="fr-FR" dirty="0" err="1" smtClean="0">
                <a:cs typeface="Arial" panose="020B0604020202020204" pitchFamily="34" charset="0"/>
              </a:rPr>
              <a:t>archaism</a:t>
            </a:r>
            <a:endParaRPr lang="fr-FR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b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b="1" dirty="0" smtClean="0">
                <a:cs typeface="Arial" panose="020B0604020202020204" pitchFamily="34" charset="0"/>
              </a:rPr>
              <a:t>Part four. The dimensions of </a:t>
            </a:r>
            <a:r>
              <a:rPr lang="fr-FR" b="1" dirty="0" err="1" smtClean="0">
                <a:cs typeface="Arial" panose="020B0604020202020204" pitchFamily="34" charset="0"/>
              </a:rPr>
              <a:t>political</a:t>
            </a:r>
            <a:r>
              <a:rPr lang="fr-FR" b="1" dirty="0" smtClean="0">
                <a:cs typeface="Arial" panose="020B0604020202020204" pitchFamily="34" charset="0"/>
              </a:rPr>
              <a:t> </a:t>
            </a:r>
            <a:r>
              <a:rPr lang="fr-FR" b="1" dirty="0" err="1" smtClean="0">
                <a:cs typeface="Arial" panose="020B0604020202020204" pitchFamily="34" charset="0"/>
              </a:rPr>
              <a:t>conflict</a:t>
            </a:r>
            <a:endParaRPr lang="fr-FR" b="1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dirty="0" smtClean="0">
                <a:cs typeface="Arial" panose="020B0604020202020204" pitchFamily="34" charset="0"/>
              </a:rPr>
              <a:t>Chap.14. </a:t>
            </a:r>
            <a:r>
              <a:rPr lang="fr-FR" dirty="0" err="1" smtClean="0">
                <a:cs typeface="Arial" panose="020B0604020202020204" pitchFamily="34" charset="0"/>
              </a:rPr>
              <a:t>Borders</a:t>
            </a:r>
            <a:r>
              <a:rPr lang="fr-FR" dirty="0" smtClean="0">
                <a:cs typeface="Arial" panose="020B0604020202020204" pitchFamily="34" charset="0"/>
              </a:rPr>
              <a:t> and property: the construction of equality</a:t>
            </a:r>
          </a:p>
          <a:p>
            <a:pPr marL="0" indent="0">
              <a:buNone/>
            </a:pPr>
            <a:r>
              <a:rPr lang="fr-FR" dirty="0" smtClean="0">
                <a:cs typeface="Arial" panose="020B0604020202020204" pitchFamily="34" charset="0"/>
              </a:rPr>
              <a:t>Chap.15. Brahmin </a:t>
            </a:r>
            <a:r>
              <a:rPr lang="fr-FR" dirty="0" err="1" smtClean="0">
                <a:cs typeface="Arial" panose="020B0604020202020204" pitchFamily="34" charset="0"/>
              </a:rPr>
              <a:t>left</a:t>
            </a:r>
            <a:r>
              <a:rPr lang="fr-FR" dirty="0" smtClean="0">
                <a:cs typeface="Arial" panose="020B0604020202020204" pitchFamily="34" charset="0"/>
              </a:rPr>
              <a:t>: new </a:t>
            </a:r>
            <a:r>
              <a:rPr lang="fr-FR" dirty="0" err="1" smtClean="0">
                <a:cs typeface="Arial" panose="020B0604020202020204" pitchFamily="34" charset="0"/>
              </a:rPr>
              <a:t>Euro-American</a:t>
            </a:r>
            <a:r>
              <a:rPr lang="fr-FR" dirty="0" smtClean="0">
                <a:cs typeface="Arial" panose="020B0604020202020204" pitchFamily="34" charset="0"/>
              </a:rPr>
              <a:t> </a:t>
            </a:r>
            <a:r>
              <a:rPr lang="fr-FR" dirty="0" err="1" smtClean="0">
                <a:cs typeface="Arial" panose="020B0604020202020204" pitchFamily="34" charset="0"/>
              </a:rPr>
              <a:t>cleavages</a:t>
            </a:r>
            <a:endParaRPr lang="fr-FR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dirty="0" smtClean="0">
                <a:cs typeface="Arial" panose="020B0604020202020204" pitchFamily="34" charset="0"/>
              </a:rPr>
              <a:t>Chap.16. Social-</a:t>
            </a:r>
            <a:r>
              <a:rPr lang="fr-FR" dirty="0" err="1" smtClean="0">
                <a:cs typeface="Arial" panose="020B0604020202020204" pitchFamily="34" charset="0"/>
              </a:rPr>
              <a:t>nativism</a:t>
            </a:r>
            <a:r>
              <a:rPr lang="fr-FR" dirty="0" smtClean="0">
                <a:cs typeface="Arial" panose="020B0604020202020204" pitchFamily="34" charset="0"/>
              </a:rPr>
              <a:t>: the postcolonial </a:t>
            </a:r>
            <a:r>
              <a:rPr lang="fr-FR" dirty="0" err="1" smtClean="0">
                <a:cs typeface="Arial" panose="020B0604020202020204" pitchFamily="34" charset="0"/>
              </a:rPr>
              <a:t>identitarian</a:t>
            </a:r>
            <a:r>
              <a:rPr lang="fr-FR" dirty="0" smtClean="0">
                <a:cs typeface="Arial" panose="020B0604020202020204" pitchFamily="34" charset="0"/>
              </a:rPr>
              <a:t> </a:t>
            </a:r>
            <a:r>
              <a:rPr lang="fr-FR" dirty="0" err="1" smtClean="0">
                <a:cs typeface="Arial" panose="020B0604020202020204" pitchFamily="34" charset="0"/>
              </a:rPr>
              <a:t>trap</a:t>
            </a:r>
            <a:endParaRPr lang="fr-FR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dirty="0" smtClean="0">
                <a:cs typeface="Arial" panose="020B0604020202020204" pitchFamily="34" charset="0"/>
              </a:rPr>
              <a:t>Chap.17. </a:t>
            </a:r>
            <a:r>
              <a:rPr lang="fr-FR" dirty="0" err="1" smtClean="0">
                <a:cs typeface="Arial" panose="020B0604020202020204" pitchFamily="34" charset="0"/>
              </a:rPr>
              <a:t>Elements</a:t>
            </a:r>
            <a:r>
              <a:rPr lang="fr-FR" dirty="0" smtClean="0">
                <a:cs typeface="Arial" panose="020B0604020202020204" pitchFamily="34" charset="0"/>
              </a:rPr>
              <a:t> for a </a:t>
            </a:r>
            <a:r>
              <a:rPr lang="fr-FR" dirty="0" err="1" smtClean="0">
                <a:cs typeface="Arial" panose="020B0604020202020204" pitchFamily="34" charset="0"/>
              </a:rPr>
              <a:t>participatory</a:t>
            </a:r>
            <a:r>
              <a:rPr lang="fr-FR" dirty="0" smtClean="0">
                <a:cs typeface="Arial" panose="020B0604020202020204" pitchFamily="34" charset="0"/>
              </a:rPr>
              <a:t> </a:t>
            </a:r>
            <a:r>
              <a:rPr lang="fr-FR" dirty="0" err="1" smtClean="0">
                <a:cs typeface="Arial" panose="020B0604020202020204" pitchFamily="34" charset="0"/>
              </a:rPr>
              <a:t>socialism</a:t>
            </a:r>
            <a:r>
              <a:rPr lang="fr-FR" dirty="0" smtClean="0">
                <a:cs typeface="Arial" panose="020B0604020202020204" pitchFamily="34" charset="0"/>
              </a:rPr>
              <a:t> for the 21st century</a:t>
            </a:r>
          </a:p>
          <a:p>
            <a:pPr marL="0" indent="0">
              <a:buNone/>
            </a:pPr>
            <a:endParaRPr lang="fr-FR" b="1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dirty="0" err="1" smtClean="0">
                <a:cs typeface="Arial" panose="020B0604020202020204" pitchFamily="34" charset="0"/>
              </a:rPr>
              <a:t>See</a:t>
            </a:r>
            <a:r>
              <a:rPr lang="fr-FR" dirty="0" smtClean="0">
                <a:cs typeface="Arial" panose="020B0604020202020204" pitchFamily="34" charset="0"/>
              </a:rPr>
              <a:t> </a:t>
            </a:r>
            <a:r>
              <a:rPr lang="fr-FR" b="1" dirty="0" smtClean="0">
                <a:cs typeface="Arial" panose="020B0604020202020204" pitchFamily="34" charset="0"/>
                <a:hlinkClick r:id="rId2"/>
              </a:rPr>
              <a:t>piketty.pse.ens.fr/</a:t>
            </a:r>
            <a:r>
              <a:rPr lang="fr-FR" b="1" dirty="0" err="1" smtClean="0">
                <a:cs typeface="Arial" panose="020B0604020202020204" pitchFamily="34" charset="0"/>
                <a:hlinkClick r:id="rId2"/>
              </a:rPr>
              <a:t>ideology</a:t>
            </a:r>
            <a:r>
              <a:rPr lang="fr-FR" dirty="0" smtClean="0">
                <a:cs typeface="Arial" panose="020B0604020202020204" pitchFamily="34" charset="0"/>
              </a:rPr>
              <a:t> for </a:t>
            </a:r>
            <a:r>
              <a:rPr lang="fr-FR" dirty="0" err="1" smtClean="0">
                <a:cs typeface="Arial" panose="020B0604020202020204" pitchFamily="34" charset="0"/>
              </a:rPr>
              <a:t>complete</a:t>
            </a:r>
            <a:r>
              <a:rPr lang="fr-FR" dirty="0" smtClean="0">
                <a:cs typeface="Arial" panose="020B0604020202020204" pitchFamily="34" charset="0"/>
              </a:rPr>
              <a:t> set of figures, </a:t>
            </a:r>
            <a:r>
              <a:rPr lang="fr-FR" dirty="0" err="1" smtClean="0">
                <a:cs typeface="Arial" panose="020B0604020202020204" pitchFamily="34" charset="0"/>
              </a:rPr>
              <a:t>series</a:t>
            </a:r>
            <a:r>
              <a:rPr lang="fr-FR" dirty="0" smtClean="0">
                <a:cs typeface="Arial" panose="020B0604020202020204" pitchFamily="34" charset="0"/>
              </a:rPr>
              <a:t> and slides</a:t>
            </a:r>
          </a:p>
        </p:txBody>
      </p:sp>
    </p:spTree>
    <p:extLst>
      <p:ext uri="{BB962C8B-B14F-4D97-AF65-F5344CB8AC3E}">
        <p14:creationId xmlns:p14="http://schemas.microsoft.com/office/powerpoint/2010/main" val="179525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43" y="0"/>
            <a:ext cx="11800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0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47" y="0"/>
            <a:ext cx="11710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9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417" y="0"/>
            <a:ext cx="111031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73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13" y="0"/>
            <a:ext cx="120217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0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45" y="0"/>
            <a:ext cx="11158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76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40" y="0"/>
            <a:ext cx="11239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9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92" y="0"/>
            <a:ext cx="11259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8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076" y="0"/>
            <a:ext cx="105118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4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824" y="0"/>
            <a:ext cx="109223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4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72" y="0"/>
            <a:ext cx="10936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6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85" y="0"/>
            <a:ext cx="11150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1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06" y="0"/>
            <a:ext cx="113287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356" y="0"/>
            <a:ext cx="11023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9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72" y="0"/>
            <a:ext cx="11874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2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510"/>
            <a:ext cx="12192000" cy="612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05" y="0"/>
            <a:ext cx="11030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7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53" y="0"/>
            <a:ext cx="112092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4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186" y="0"/>
            <a:ext cx="10983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0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11" y="0"/>
            <a:ext cx="10967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6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060" y="0"/>
            <a:ext cx="10621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075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229" y="0"/>
            <a:ext cx="10405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3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10" y="0"/>
            <a:ext cx="11089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2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81" y="0"/>
            <a:ext cx="10928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082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02" y="0"/>
            <a:ext cx="10959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03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28" y="0"/>
            <a:ext cx="107053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65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75" y="0"/>
            <a:ext cx="10698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201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44" y="0"/>
            <a:ext cx="11264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398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83" y="0"/>
            <a:ext cx="10524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699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928" y="0"/>
            <a:ext cx="9844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492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30" y="0"/>
            <a:ext cx="11326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674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90" y="0"/>
            <a:ext cx="106708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454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40" y="0"/>
            <a:ext cx="11239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51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01" y="0"/>
            <a:ext cx="107765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4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60" y="0"/>
            <a:ext cx="11224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756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80" y="0"/>
            <a:ext cx="10510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97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70" y="0"/>
            <a:ext cx="10960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930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74" y="0"/>
            <a:ext cx="11087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997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321" y="0"/>
            <a:ext cx="10455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303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541" y="0"/>
            <a:ext cx="104469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292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201" y="0"/>
            <a:ext cx="101235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948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182" y="0"/>
            <a:ext cx="10175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130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97" y="0"/>
            <a:ext cx="10662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5431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60" y="0"/>
            <a:ext cx="10709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54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13" y="0"/>
            <a:ext cx="115325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8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356" y="0"/>
            <a:ext cx="10299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3820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836" y="0"/>
            <a:ext cx="10792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6602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336" y="0"/>
            <a:ext cx="10407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5023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891" y="0"/>
            <a:ext cx="11186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440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62" y="0"/>
            <a:ext cx="11597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8768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49" y="0"/>
            <a:ext cx="11506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968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67" y="0"/>
            <a:ext cx="11330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79109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72" y="0"/>
            <a:ext cx="114128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4472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67" y="0"/>
            <a:ext cx="106548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6227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03" y="0"/>
            <a:ext cx="105545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95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23" y="0"/>
            <a:ext cx="115441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3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08" y="0"/>
            <a:ext cx="11022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6533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96" y="0"/>
            <a:ext cx="106924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3211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847" y="0"/>
            <a:ext cx="10764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5735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607" y="0"/>
            <a:ext cx="10696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2442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54" y="0"/>
            <a:ext cx="107176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3327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34" y="0"/>
            <a:ext cx="107909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6847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24" y="0"/>
            <a:ext cx="115761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075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37" y="0"/>
            <a:ext cx="11159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8363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19" y="0"/>
            <a:ext cx="11086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4638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47" y="0"/>
            <a:ext cx="115285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7867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17135</TotalTime>
  <Words>237</Words>
  <Application>Microsoft Office PowerPoint</Application>
  <PresentationFormat>Grand écran</PresentationFormat>
  <Paragraphs>37</Paragraphs>
  <Slides>235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235</vt:i4>
      </vt:variant>
    </vt:vector>
  </HeadingPairs>
  <TitlesOfParts>
    <vt:vector size="240" baseType="lpstr">
      <vt:lpstr>MS PGothic</vt:lpstr>
      <vt:lpstr>Arial</vt:lpstr>
      <vt:lpstr>Calibri</vt:lpstr>
      <vt:lpstr>Calibri Light</vt:lpstr>
      <vt:lpstr>Thème Office</vt:lpstr>
      <vt:lpstr>Capital and Ideology</vt:lpstr>
      <vt:lpstr>Présentation PowerPoint</vt:lpstr>
      <vt:lpstr>Contents of the book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Thomas Piketty</dc:creator>
  <cp:lastModifiedBy>Thomas Piketty</cp:lastModifiedBy>
  <cp:revision>504</cp:revision>
  <dcterms:created xsi:type="dcterms:W3CDTF">2017-12-14T17:44:20Z</dcterms:created>
  <dcterms:modified xsi:type="dcterms:W3CDTF">2020-01-08T15:06:40Z</dcterms:modified>
</cp:coreProperties>
</file>