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69" r:id="rId2"/>
    <p:sldId id="468" r:id="rId3"/>
    <p:sldId id="470" r:id="rId4"/>
    <p:sldId id="739" r:id="rId5"/>
    <p:sldId id="915" r:id="rId6"/>
    <p:sldId id="916" r:id="rId7"/>
    <p:sldId id="507" r:id="rId8"/>
    <p:sldId id="506" r:id="rId9"/>
    <p:sldId id="969" r:id="rId10"/>
    <p:sldId id="519" r:id="rId11"/>
    <p:sldId id="922" r:id="rId12"/>
    <p:sldId id="970" r:id="rId13"/>
    <p:sldId id="971" r:id="rId14"/>
    <p:sldId id="966" r:id="rId15"/>
    <p:sldId id="973" r:id="rId16"/>
    <p:sldId id="972" r:id="rId17"/>
    <p:sldId id="921" r:id="rId18"/>
    <p:sldId id="933" r:id="rId19"/>
    <p:sldId id="553" r:id="rId20"/>
    <p:sldId id="962" r:id="rId21"/>
    <p:sldId id="961" r:id="rId22"/>
    <p:sldId id="531" r:id="rId23"/>
    <p:sldId id="551" r:id="rId24"/>
    <p:sldId id="925" r:id="rId25"/>
    <p:sldId id="924" r:id="rId26"/>
    <p:sldId id="923" r:id="rId27"/>
    <p:sldId id="564" r:id="rId28"/>
    <p:sldId id="917" r:id="rId29"/>
    <p:sldId id="860" r:id="rId30"/>
    <p:sldId id="949" r:id="rId31"/>
    <p:sldId id="950" r:id="rId32"/>
    <p:sldId id="858" r:id="rId33"/>
    <p:sldId id="879" r:id="rId34"/>
    <p:sldId id="929" r:id="rId35"/>
    <p:sldId id="932" r:id="rId36"/>
    <p:sldId id="947" r:id="rId37"/>
    <p:sldId id="953" r:id="rId38"/>
    <p:sldId id="974" r:id="rId39"/>
    <p:sldId id="926" r:id="rId40"/>
    <p:sldId id="959" r:id="rId41"/>
    <p:sldId id="824" r:id="rId42"/>
    <p:sldId id="958" r:id="rId43"/>
    <p:sldId id="823" r:id="rId44"/>
    <p:sldId id="825" r:id="rId45"/>
    <p:sldId id="760" r:id="rId46"/>
    <p:sldId id="759" r:id="rId47"/>
    <p:sldId id="935" r:id="rId48"/>
    <p:sldId id="956" r:id="rId49"/>
    <p:sldId id="955" r:id="rId50"/>
    <p:sldId id="963" r:id="rId51"/>
    <p:sldId id="951" r:id="rId52"/>
    <p:sldId id="965" r:id="rId53"/>
    <p:sldId id="928" r:id="rId54"/>
    <p:sldId id="936" r:id="rId55"/>
    <p:sldId id="938" r:id="rId56"/>
    <p:sldId id="937" r:id="rId57"/>
    <p:sldId id="939" r:id="rId58"/>
    <p:sldId id="940" r:id="rId59"/>
    <p:sldId id="943" r:id="rId60"/>
    <p:sldId id="944" r:id="rId61"/>
    <p:sldId id="967" r:id="rId62"/>
    <p:sldId id="948" r:id="rId63"/>
    <p:sldId id="968"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18/01/2020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18/01/2020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18/01/2020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18/01/2020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18/01/2020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18/01/2020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18/01/2020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18/01/2020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err="1" smtClean="0"/>
              <a:t>Lycée</a:t>
            </a:r>
            <a:r>
              <a:rPr lang="en-US" sz="3500" smtClean="0"/>
              <a:t> </a:t>
            </a:r>
            <a:r>
              <a:rPr lang="en-US" sz="3500" smtClean="0"/>
              <a:t>Victor Hugo</a:t>
            </a:r>
            <a:r>
              <a:rPr lang="en-US" sz="3500" smtClean="0"/>
              <a:t>, </a:t>
            </a:r>
            <a:r>
              <a:rPr lang="en-US" sz="3500" dirty="0" smtClean="0"/>
              <a:t>20 </a:t>
            </a:r>
            <a:r>
              <a:rPr lang="en-US" sz="3500" dirty="0" err="1" smtClean="0"/>
              <a:t>janvier</a:t>
            </a:r>
            <a:r>
              <a:rPr lang="en-US" sz="3500" dirty="0" smtClean="0"/>
              <a:t> 2020</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7711" y="578733"/>
            <a:ext cx="4953965" cy="5023413"/>
          </a:xfrm>
        </p:spPr>
        <p:txBody>
          <a:bodyPr>
            <a:normAutofit/>
          </a:bodyPr>
          <a:lstStyle/>
          <a:p>
            <a:pPr algn="ctr"/>
            <a:r>
              <a:rPr lang="fr-FR" b="1" dirty="0" smtClean="0">
                <a:latin typeface="+mn-lt"/>
              </a:rPr>
              <a:t>De l’esclavagisme et du social-nativisme au New Deal et à la social-démocratie</a:t>
            </a:r>
            <a:endParaRPr lang="fr-FR" b="1" dirty="0">
              <a:latin typeface="+mn-lt"/>
            </a:endParaRPr>
          </a:p>
        </p:txBody>
      </p:sp>
      <p:pic>
        <p:nvPicPr>
          <p:cNvPr id="3" name="Image 2"/>
          <p:cNvPicPr>
            <a:picLocks noChangeAspect="1"/>
          </p:cNvPicPr>
          <p:nvPr/>
        </p:nvPicPr>
        <p:blipFill>
          <a:blip r:embed="rId2"/>
          <a:stretch>
            <a:fillRect/>
          </a:stretch>
        </p:blipFill>
        <p:spPr>
          <a:xfrm>
            <a:off x="6310157" y="47039"/>
            <a:ext cx="4724517" cy="6810961"/>
          </a:xfrm>
          <a:prstGeom prst="rect">
            <a:avLst/>
          </a:prstGeom>
        </p:spPr>
      </p:pic>
    </p:spTree>
    <p:extLst>
      <p:ext uri="{BB962C8B-B14F-4D97-AF65-F5344CB8AC3E}">
        <p14:creationId xmlns:p14="http://schemas.microsoft.com/office/powerpoint/2010/main" val="3772310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865056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99891" y="0"/>
            <a:ext cx="10792217" cy="6858000"/>
          </a:xfrm>
          <a:prstGeom prst="rect">
            <a:avLst/>
          </a:prstGeom>
        </p:spPr>
      </p:pic>
    </p:spTree>
    <p:extLst>
      <p:ext uri="{BB962C8B-B14F-4D97-AF65-F5344CB8AC3E}">
        <p14:creationId xmlns:p14="http://schemas.microsoft.com/office/powerpoint/2010/main" val="1962499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7711" y="578733"/>
            <a:ext cx="4953965" cy="5023413"/>
          </a:xfrm>
        </p:spPr>
        <p:txBody>
          <a:bodyPr>
            <a:normAutofit/>
          </a:bodyPr>
          <a:lstStyle/>
          <a:p>
            <a:pPr algn="ctr"/>
            <a:r>
              <a:rPr lang="fr-FR" b="1" dirty="0" smtClean="0">
                <a:latin typeface="+mn-lt"/>
              </a:rPr>
              <a:t>De l’impact du colonialisme sur la transition entre idéologies trifonctionnelles, propriétaristes et sociales-démocrates</a:t>
            </a:r>
            <a:endParaRPr lang="fr-FR" b="1" dirty="0">
              <a:latin typeface="+mn-lt"/>
            </a:endParaRPr>
          </a:p>
        </p:txBody>
      </p:sp>
      <p:pic>
        <p:nvPicPr>
          <p:cNvPr id="4" name="Image 3"/>
          <p:cNvPicPr>
            <a:picLocks noChangeAspect="1"/>
          </p:cNvPicPr>
          <p:nvPr/>
        </p:nvPicPr>
        <p:blipFill>
          <a:blip r:embed="rId2"/>
          <a:stretch>
            <a:fillRect/>
          </a:stretch>
        </p:blipFill>
        <p:spPr>
          <a:xfrm>
            <a:off x="6283929" y="0"/>
            <a:ext cx="4624403" cy="6858000"/>
          </a:xfrm>
          <a:prstGeom prst="rect">
            <a:avLst/>
          </a:prstGeom>
        </p:spPr>
      </p:pic>
    </p:spTree>
    <p:extLst>
      <p:ext uri="{BB962C8B-B14F-4D97-AF65-F5344CB8AC3E}">
        <p14:creationId xmlns:p14="http://schemas.microsoft.com/office/powerpoint/2010/main" val="3550119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3294752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322" y="103562"/>
            <a:ext cx="11864050" cy="868711"/>
          </a:xfrm>
        </p:spPr>
        <p:txBody>
          <a:bodyPr>
            <a:normAutofit fontScale="90000"/>
          </a:bodyPr>
          <a:lstStyle/>
          <a:p>
            <a:pPr algn="ctr"/>
            <a:r>
              <a:rPr lang="fr-FR" b="1" dirty="0" smtClean="0">
                <a:latin typeface="+mn-lt"/>
              </a:rPr>
              <a:t>Repenser le fédéralisme:                                                  une politique-monde pour une économie-monde</a:t>
            </a:r>
            <a:endParaRPr lang="fr-FR" b="1" dirty="0">
              <a:latin typeface="+mn-lt"/>
            </a:endParaRPr>
          </a:p>
        </p:txBody>
      </p:sp>
      <p:pic>
        <p:nvPicPr>
          <p:cNvPr id="3" name="Image 2"/>
          <p:cNvPicPr>
            <a:picLocks noChangeAspect="1"/>
          </p:cNvPicPr>
          <p:nvPr/>
        </p:nvPicPr>
        <p:blipFill>
          <a:blip r:embed="rId2"/>
          <a:stretch>
            <a:fillRect/>
          </a:stretch>
        </p:blipFill>
        <p:spPr>
          <a:xfrm>
            <a:off x="1647991" y="1102743"/>
            <a:ext cx="3871105" cy="5725825"/>
          </a:xfrm>
          <a:prstGeom prst="rect">
            <a:avLst/>
          </a:prstGeom>
        </p:spPr>
      </p:pic>
      <p:pic>
        <p:nvPicPr>
          <p:cNvPr id="6" name="Image 5"/>
          <p:cNvPicPr>
            <a:picLocks noChangeAspect="1"/>
          </p:cNvPicPr>
          <p:nvPr/>
        </p:nvPicPr>
        <p:blipFill>
          <a:blip r:embed="rId3"/>
          <a:stretch>
            <a:fillRect/>
          </a:stretch>
        </p:blipFill>
        <p:spPr>
          <a:xfrm>
            <a:off x="6677541" y="1073313"/>
            <a:ext cx="3998176" cy="5784687"/>
          </a:xfrm>
          <a:prstGeom prst="rect">
            <a:avLst/>
          </a:prstGeom>
        </p:spPr>
      </p:pic>
    </p:spTree>
    <p:extLst>
      <p:ext uri="{BB962C8B-B14F-4D97-AF65-F5344CB8AC3E}">
        <p14:creationId xmlns:p14="http://schemas.microsoft.com/office/powerpoint/2010/main" val="2200994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fontScale="92500" lnSpcReduction="20000"/>
          </a:bodyPr>
          <a:lstStyle/>
          <a:p>
            <a:pPr marL="0" indent="0">
              <a:buNone/>
            </a:pPr>
            <a:r>
              <a:rPr lang="fr-FR" sz="3100" b="1" dirty="0" smtClean="0">
                <a:cs typeface="Arial" panose="020B0604020202020204" pitchFamily="34" charset="0"/>
              </a:rPr>
              <a:t>4</a:t>
            </a:r>
            <a:r>
              <a:rPr lang="fr-FR" sz="3100" b="1" dirty="0">
                <a:cs typeface="Arial" panose="020B0604020202020204" pitchFamily="34" charset="0"/>
              </a:rPr>
              <a:t>. Pistes pour une </a:t>
            </a:r>
            <a:r>
              <a:rPr lang="fr-FR" sz="3100" b="1" dirty="0" smtClean="0">
                <a:cs typeface="Arial" panose="020B0604020202020204" pitchFamily="34" charset="0"/>
              </a:rPr>
              <a:t>trajectoire alternative: </a:t>
            </a:r>
            <a:r>
              <a:rPr lang="fr-FR" sz="3100" b="1" dirty="0">
                <a:cs typeface="Arial" panose="020B0604020202020204" pitchFamily="34" charset="0"/>
              </a:rPr>
              <a:t>le social-fédéralisme et le socialisme participatif</a:t>
            </a:r>
            <a:endParaRPr lang="fr-FR" sz="3100" b="1" dirty="0"/>
          </a:p>
          <a:p>
            <a:pPr marL="0" indent="0">
              <a:buNone/>
            </a:pPr>
            <a:endParaRPr lang="fr-FR" sz="3100" b="1" dirty="0" smtClean="0"/>
          </a:p>
          <a:p>
            <a:r>
              <a:rPr lang="fr-FR" sz="3100" dirty="0" smtClean="0"/>
              <a:t>Pour résoudre les défis climatiques et inégalitaires, il faut dépasser le capitalisme et la sacralisation de la propriété privée (sur les ressources naturelles, les connaissances, etc.) et s’appuyer sur l’internationalisme.       Le repli nationaliste est la voie la plus facile mais ne résoudra rien.</a:t>
            </a:r>
          </a:p>
          <a:p>
            <a:pPr marL="0" indent="0">
              <a:buNone/>
            </a:pPr>
            <a:endParaRPr lang="fr-FR" sz="3100" b="1" dirty="0" smtClean="0"/>
          </a:p>
          <a:p>
            <a:r>
              <a:rPr lang="fr-FR" sz="3100" b="1" dirty="0"/>
              <a:t>Justice éducative</a:t>
            </a:r>
            <a:r>
              <a:rPr lang="fr-FR" sz="3100" dirty="0"/>
              <a:t> réelle et vérifiable</a:t>
            </a:r>
          </a:p>
          <a:p>
            <a:r>
              <a:rPr lang="fr-FR" sz="3100" b="1" dirty="0" smtClean="0"/>
              <a:t>Propriété sociale et temporaire</a:t>
            </a:r>
            <a:r>
              <a:rPr lang="fr-FR" sz="3100"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sz="3100" b="1" dirty="0" smtClean="0"/>
              <a:t>Social-fédéralisme</a:t>
            </a:r>
            <a:r>
              <a:rPr lang="fr-FR" sz="3100"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trajectoire alternative: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16015623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3461272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62651" y="0"/>
            <a:ext cx="10666697" cy="6858000"/>
          </a:xfrm>
          <a:prstGeom prst="rect">
            <a:avLst/>
          </a:prstGeom>
        </p:spPr>
      </p:pic>
    </p:spTree>
    <p:extLst>
      <p:ext uri="{BB962C8B-B14F-4D97-AF65-F5344CB8AC3E}">
        <p14:creationId xmlns:p14="http://schemas.microsoft.com/office/powerpoint/2010/main" val="2205662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39846" y="0"/>
            <a:ext cx="11312307" cy="6858000"/>
          </a:xfrm>
          <a:prstGeom prst="rect">
            <a:avLst/>
          </a:prstGeom>
        </p:spPr>
      </p:pic>
    </p:spTree>
    <p:extLst>
      <p:ext uri="{BB962C8B-B14F-4D97-AF65-F5344CB8AC3E}">
        <p14:creationId xmlns:p14="http://schemas.microsoft.com/office/powerpoint/2010/main" val="111508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9762" y="103562"/>
            <a:ext cx="10515600" cy="658605"/>
          </a:xfrm>
        </p:spPr>
        <p:txBody>
          <a:bodyPr>
            <a:normAutofit fontScale="90000"/>
          </a:bodyPr>
          <a:lstStyle/>
          <a:p>
            <a:pPr algn="ctr"/>
            <a:r>
              <a:rPr lang="fr-FR" b="1" dirty="0" smtClean="0">
                <a:latin typeface="+mn-lt"/>
              </a:rPr>
              <a:t>De l’idéologie ternaire au propriétarisme</a:t>
            </a:r>
            <a:endParaRPr lang="fr-FR" b="1" dirty="0">
              <a:latin typeface="+mn-lt"/>
            </a:endParaRPr>
          </a:p>
        </p:txBody>
      </p:sp>
      <p:pic>
        <p:nvPicPr>
          <p:cNvPr id="4" name="Image 3"/>
          <p:cNvPicPr>
            <a:picLocks noChangeAspect="1"/>
          </p:cNvPicPr>
          <p:nvPr/>
        </p:nvPicPr>
        <p:blipFill>
          <a:blip r:embed="rId2"/>
          <a:stretch>
            <a:fillRect/>
          </a:stretch>
        </p:blipFill>
        <p:spPr>
          <a:xfrm>
            <a:off x="1416451" y="824644"/>
            <a:ext cx="3903635" cy="5952138"/>
          </a:xfrm>
          <a:prstGeom prst="rect">
            <a:avLst/>
          </a:prstGeom>
        </p:spPr>
      </p:pic>
      <p:pic>
        <p:nvPicPr>
          <p:cNvPr id="5" name="Image 4"/>
          <p:cNvPicPr>
            <a:picLocks noChangeAspect="1"/>
          </p:cNvPicPr>
          <p:nvPr/>
        </p:nvPicPr>
        <p:blipFill>
          <a:blip r:embed="rId3"/>
          <a:stretch>
            <a:fillRect/>
          </a:stretch>
        </p:blipFill>
        <p:spPr>
          <a:xfrm>
            <a:off x="6943925" y="762167"/>
            <a:ext cx="4129822" cy="6077092"/>
          </a:xfrm>
          <a:prstGeom prst="rect">
            <a:avLst/>
          </a:prstGeom>
        </p:spPr>
      </p:pic>
    </p:spTree>
    <p:extLst>
      <p:ext uri="{BB962C8B-B14F-4D97-AF65-F5344CB8AC3E}">
        <p14:creationId xmlns:p14="http://schemas.microsoft.com/office/powerpoint/2010/main" val="1033922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18519</TotalTime>
  <Words>817</Words>
  <Application>Microsoft Office PowerPoint</Application>
  <PresentationFormat>Grand écran</PresentationFormat>
  <Paragraphs>82</Paragraphs>
  <Slides>63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63</vt:i4>
      </vt:variant>
    </vt:vector>
  </HeadingPairs>
  <TitlesOfParts>
    <vt:vector size="68"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De l’idéologie ternaire au propriétarisme</vt:lpstr>
      <vt:lpstr>Présentation PowerPoint</vt:lpstr>
      <vt:lpstr>Présentation PowerPoint</vt:lpstr>
      <vt:lpstr>De l’esclavagisme et du social-nativisme au New Deal et à la social-démocratie</vt:lpstr>
      <vt:lpstr>Présentation PowerPoint</vt:lpstr>
      <vt:lpstr>Présentation PowerPoint</vt:lpstr>
      <vt:lpstr>De l’impact du colonialisme sur la transition entre idéologies trifonctionnelles, propriétaristes et sociales-démocrates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Repenser le fédéralisme:                                                  une politique-monde pour une économie-monde</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738</cp:revision>
  <dcterms:created xsi:type="dcterms:W3CDTF">2017-12-14T17:44:20Z</dcterms:created>
  <dcterms:modified xsi:type="dcterms:W3CDTF">2020-01-18T14:57:47Z</dcterms:modified>
</cp:coreProperties>
</file>