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7" r:id="rId2"/>
    <p:sldId id="262" r:id="rId3"/>
    <p:sldId id="349" r:id="rId4"/>
    <p:sldId id="299" r:id="rId5"/>
    <p:sldId id="359" r:id="rId6"/>
    <p:sldId id="358" r:id="rId7"/>
    <p:sldId id="326" r:id="rId8"/>
    <p:sldId id="343" r:id="rId9"/>
    <p:sldId id="347" r:id="rId10"/>
    <p:sldId id="360" r:id="rId11"/>
    <p:sldId id="361" r:id="rId12"/>
    <p:sldId id="353" r:id="rId13"/>
    <p:sldId id="351" r:id="rId14"/>
    <p:sldId id="363" r:id="rId15"/>
    <p:sldId id="344" r:id="rId16"/>
    <p:sldId id="345" r:id="rId17"/>
    <p:sldId id="336" r:id="rId18"/>
    <p:sldId id="364" r:id="rId19"/>
    <p:sldId id="346" r:id="rId20"/>
    <p:sldId id="365" r:id="rId21"/>
    <p:sldId id="316" r:id="rId22"/>
    <p:sldId id="334" r:id="rId23"/>
    <p:sldId id="317" r:id="rId24"/>
    <p:sldId id="367" r:id="rId25"/>
    <p:sldId id="369" r:id="rId26"/>
    <p:sldId id="370" r:id="rId27"/>
    <p:sldId id="372" r:id="rId28"/>
    <p:sldId id="371" r:id="rId29"/>
    <p:sldId id="368" r:id="rId30"/>
    <p:sldId id="373" r:id="rId31"/>
    <p:sldId id="352" r:id="rId32"/>
    <p:sldId id="355" r:id="rId33"/>
    <p:sldId id="318" r:id="rId34"/>
    <p:sldId id="319" r:id="rId35"/>
    <p:sldId id="321" r:id="rId36"/>
    <p:sldId id="322" r:id="rId37"/>
    <p:sldId id="366" r:id="rId38"/>
    <p:sldId id="324" r:id="rId39"/>
    <p:sldId id="282" r:id="rId40"/>
    <p:sldId id="304" r:id="rId41"/>
    <p:sldId id="302" r:id="rId42"/>
    <p:sldId id="303" r:id="rId43"/>
    <p:sldId id="280" r:id="rId44"/>
    <p:sldId id="260" r:id="rId45"/>
    <p:sldId id="287" r:id="rId46"/>
    <p:sldId id="307" r:id="rId47"/>
    <p:sldId id="305" r:id="rId48"/>
    <p:sldId id="296" r:id="rId49"/>
    <p:sldId id="308" r:id="rId50"/>
    <p:sldId id="283" r:id="rId51"/>
    <p:sldId id="265" r:id="rId52"/>
    <p:sldId id="267" r:id="rId53"/>
    <p:sldId id="266" r:id="rId54"/>
    <p:sldId id="268" r:id="rId55"/>
    <p:sldId id="293" r:id="rId56"/>
    <p:sldId id="269" r:id="rId57"/>
    <p:sldId id="270" r:id="rId58"/>
    <p:sldId id="271" r:id="rId59"/>
    <p:sldId id="272" r:id="rId60"/>
    <p:sldId id="309" r:id="rId61"/>
    <p:sldId id="310" r:id="rId62"/>
    <p:sldId id="311" r:id="rId63"/>
    <p:sldId id="273" r:id="rId64"/>
    <p:sldId id="312" r:id="rId65"/>
    <p:sldId id="284" r:id="rId66"/>
    <p:sldId id="297" r:id="rId67"/>
    <p:sldId id="261" r:id="rId68"/>
    <p:sldId id="313" r:id="rId69"/>
    <p:sldId id="274" r:id="rId70"/>
    <p:sldId id="275" r:id="rId71"/>
    <p:sldId id="294" r:id="rId72"/>
    <p:sldId id="276" r:id="rId73"/>
    <p:sldId id="315" r:id="rId74"/>
    <p:sldId id="277" r:id="rId75"/>
    <p:sldId id="314" r:id="rId76"/>
    <p:sldId id="374" r:id="rId77"/>
    <p:sldId id="278" r:id="rId78"/>
    <p:sldId id="279" r:id="rId7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omaspiketty:Dropbox:PikettyConf20102015:Capital21c2013:Piketty2015JapanTop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800"/>
              <a:t>Top</a:t>
            </a:r>
            <a:r>
              <a:rPr lang="fr-FR" sz="1800" baseline="0"/>
              <a:t> 10% Income Share</a:t>
            </a:r>
            <a:r>
              <a:rPr lang="fr-FR" sz="1800"/>
              <a:t>: Europe,</a:t>
            </a:r>
            <a:r>
              <a:rPr lang="fr-FR" sz="1800" baseline="0"/>
              <a:t> U.S. and Japan</a:t>
            </a:r>
            <a:r>
              <a:rPr lang="fr-FR" sz="1800"/>
              <a:t>, 1900-2010 </a:t>
            </a:r>
          </a:p>
        </c:rich>
      </c:tx>
      <c:layout>
        <c:manualLayout>
          <c:xMode val="edge"/>
          <c:yMode val="edge"/>
          <c:x val="0.18258429796414508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86206896551707"/>
          <c:y val="7.2398190045249042E-2"/>
          <c:w val="0.87172413793103432"/>
          <c:h val="0.79185520361990935"/>
        </c:manualLayout>
      </c:layout>
      <c:lineChart>
        <c:grouping val="standard"/>
        <c:ser>
          <c:idx val="0"/>
          <c:order val="0"/>
          <c:tx>
            <c:strRef>
              <c:f>'TS9.4'!$D$5</c:f>
              <c:strCache>
                <c:ptCount val="1"/>
                <c:pt idx="0">
                  <c:v>U.S.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'TS9.4'!$D$6:$D$116</c:f>
              <c:numCache>
                <c:formatCode>General</c:formatCode>
                <c:ptCount val="111"/>
                <c:pt idx="0" formatCode="0.0%">
                  <c:v>0.40500000000000008</c:v>
                </c:pt>
                <c:pt idx="10" formatCode="0.0%">
                  <c:v>0.40879648041149885</c:v>
                </c:pt>
                <c:pt idx="20" formatCode="0.0%">
                  <c:v>0.44651000000000018</c:v>
                </c:pt>
                <c:pt idx="30" formatCode="0.0%">
                  <c:v>0.45106000000000002</c:v>
                </c:pt>
                <c:pt idx="40" formatCode="0.0%">
                  <c:v>0.36478000000000016</c:v>
                </c:pt>
                <c:pt idx="50" formatCode="0.0%">
                  <c:v>0.33689000000000024</c:v>
                </c:pt>
                <c:pt idx="60" formatCode="0.0%">
                  <c:v>0.34130000000000027</c:v>
                </c:pt>
                <c:pt idx="70" formatCode="0.0%">
                  <c:v>0.33432000000000039</c:v>
                </c:pt>
                <c:pt idx="80" formatCode="0.0%">
                  <c:v>0.37477000000000016</c:v>
                </c:pt>
                <c:pt idx="90" formatCode="0.0%">
                  <c:v>0.42390000000000017</c:v>
                </c:pt>
                <c:pt idx="100" formatCode="0.0%">
                  <c:v>0.46930000000000016</c:v>
                </c:pt>
                <c:pt idx="110" formatCode="0.0%">
                  <c:v>0.48816666666666725</c:v>
                </c:pt>
              </c:numCache>
            </c:numRef>
          </c:val>
        </c:ser>
        <c:ser>
          <c:idx val="1"/>
          <c:order val="1"/>
          <c:tx>
            <c:v>Europe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'TS9.4'!$I$6:$I$116</c:f>
              <c:numCache>
                <c:formatCode>General</c:formatCode>
                <c:ptCount val="111"/>
                <c:pt idx="0" formatCode="0.0%">
                  <c:v>0.459199680851064</c:v>
                </c:pt>
                <c:pt idx="10" formatCode="0.0%">
                  <c:v>0.45824496121453917</c:v>
                </c:pt>
                <c:pt idx="20" formatCode="0.0%">
                  <c:v>0.39472750000000018</c:v>
                </c:pt>
                <c:pt idx="30" formatCode="0.0%">
                  <c:v>0.40490625000000002</c:v>
                </c:pt>
                <c:pt idx="40" formatCode="0.0%">
                  <c:v>0.33773187500000024</c:v>
                </c:pt>
                <c:pt idx="50" formatCode="0.0%">
                  <c:v>0.31695333333333314</c:v>
                </c:pt>
                <c:pt idx="60" formatCode="0.0%">
                  <c:v>0.31621972222222217</c:v>
                </c:pt>
                <c:pt idx="70" formatCode="0.0%">
                  <c:v>0.29717416666666724</c:v>
                </c:pt>
                <c:pt idx="80" formatCode="0.0%">
                  <c:v>0.29447125000000002</c:v>
                </c:pt>
                <c:pt idx="90" formatCode="0.0%">
                  <c:v>0.32384250000000031</c:v>
                </c:pt>
                <c:pt idx="100" formatCode="0.0%">
                  <c:v>0.33989888888888942</c:v>
                </c:pt>
                <c:pt idx="110" formatCode="0.0%">
                  <c:v>0.34732847222222346</c:v>
                </c:pt>
              </c:numCache>
            </c:numRef>
          </c:val>
        </c:ser>
        <c:ser>
          <c:idx val="2"/>
          <c:order val="2"/>
          <c:tx>
            <c:v>Japan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'TS9.4'!$M$6:$M$116</c:f>
              <c:numCache>
                <c:formatCode>General</c:formatCode>
                <c:ptCount val="111"/>
                <c:pt idx="0" formatCode="0.0%">
                  <c:v>0.46243000000000001</c:v>
                </c:pt>
                <c:pt idx="10" formatCode="0.0%">
                  <c:v>0.46245000000000008</c:v>
                </c:pt>
                <c:pt idx="20" formatCode="0.0%">
                  <c:v>0.46618000000000015</c:v>
                </c:pt>
                <c:pt idx="30" formatCode="0.0%">
                  <c:v>0.46351000000000014</c:v>
                </c:pt>
                <c:pt idx="40" formatCode="0.0%">
                  <c:v>0.34031555555555626</c:v>
                </c:pt>
                <c:pt idx="50" formatCode="0.0%">
                  <c:v>0.30483900000000008</c:v>
                </c:pt>
                <c:pt idx="60" formatCode="0.0%">
                  <c:v>0.30251700000000015</c:v>
                </c:pt>
                <c:pt idx="70" formatCode="0.0%">
                  <c:v>0.31502600000000025</c:v>
                </c:pt>
                <c:pt idx="80" formatCode="0.0%">
                  <c:v>0.32151600000000025</c:v>
                </c:pt>
                <c:pt idx="90" formatCode="0.0%">
                  <c:v>0.33774147904390317</c:v>
                </c:pt>
                <c:pt idx="100" formatCode="0.0%">
                  <c:v>0.39159541187999425</c:v>
                </c:pt>
                <c:pt idx="110" formatCode="0.0%">
                  <c:v>0.39438365991943142</c:v>
                </c:pt>
              </c:numCache>
            </c:numRef>
          </c:val>
        </c:ser>
        <c:marker val="1"/>
        <c:axId val="182040064"/>
        <c:axId val="182616832"/>
      </c:lineChart>
      <c:catAx>
        <c:axId val="182040064"/>
        <c:scaling>
          <c:orientation val="minMax"/>
        </c:scaling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fr-FR">
                    <a:latin typeface="Arial"/>
                    <a:cs typeface="Arial"/>
                  </a:rPr>
                  <a:t>The top decile income share was higher in Europe than in the U.S. in 1900-1910; it is a lot higher in the U.S. in 2000-2010. Sources and series: see piketty.pse.ens.fr/capital21c. </a:t>
                </a:r>
              </a:p>
            </c:rich>
          </c:tx>
          <c:layout>
            <c:manualLayout>
              <c:xMode val="edge"/>
              <c:yMode val="edge"/>
              <c:x val="0.148457065259054"/>
              <c:y val="0.92663048875647303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82616832"/>
        <c:crossesAt val="0"/>
        <c:auto val="1"/>
        <c:lblAlgn val="ctr"/>
        <c:lblOffset val="100"/>
        <c:tickLblSkip val="10"/>
        <c:tickMarkSkip val="10"/>
      </c:catAx>
      <c:valAx>
        <c:axId val="182616832"/>
        <c:scaling>
          <c:orientation val="minMax"/>
          <c:max val="0.5"/>
          <c:min val="0.25"/>
        </c:scaling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Share</a:t>
                </a:r>
                <a:r>
                  <a:rPr lang="fr-FR" baseline="0"/>
                  <a:t> of top decile in total income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5.5601064470557314E-3"/>
              <c:y val="0.28170284457686001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82040064"/>
        <c:crosses val="autoZero"/>
        <c:crossBetween val="midCat"/>
        <c:majorUnit val="5.0000000000000024E-2"/>
        <c:minorUnit val="5.0000000000000024E-2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7083328770273702"/>
          <c:y val="0.14027151166914892"/>
          <c:w val="0.16803740157480321"/>
          <c:h val="0.20491292473575901"/>
        </c:manualLayout>
      </c:layout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325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276465441820245E-2"/>
          <c:y val="0.10644339221110904"/>
          <c:w val="0.88073394495412771"/>
          <c:h val="0.75543478260869734"/>
        </c:manualLayout>
      </c:layout>
      <c:scatterChart>
        <c:scatterStyle val="lineMarker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3.4226537188975712</c:v>
                </c:pt>
                <c:pt idx="1">
                  <c:v>3.4088377503539475</c:v>
                </c:pt>
                <c:pt idx="2">
                  <c:v>3.487141545446248</c:v>
                </c:pt>
                <c:pt idx="3">
                  <c:v>3.3918808399870977</c:v>
                </c:pt>
                <c:pt idx="4">
                  <c:v>3.2149786413857981</c:v>
                </c:pt>
                <c:pt idx="5">
                  <c:v>3.1996274285959641</c:v>
                </c:pt>
                <c:pt idx="6">
                  <c:v>3.2677394156192472</c:v>
                </c:pt>
                <c:pt idx="7">
                  <c:v>3.2569104151823742</c:v>
                </c:pt>
                <c:pt idx="8">
                  <c:v>3.2186925830129542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3.5893093360470312</c:v>
                </c:pt>
                <c:pt idx="13">
                  <c:v>3.569471095215627</c:v>
                </c:pt>
                <c:pt idx="14">
                  <c:v>3.3911120614284838</c:v>
                </c:pt>
                <c:pt idx="15">
                  <c:v>3.4551967348475952</c:v>
                </c:pt>
                <c:pt idx="16">
                  <c:v>3.6350989216437637</c:v>
                </c:pt>
                <c:pt idx="17">
                  <c:v>3.6619046165247711</c:v>
                </c:pt>
                <c:pt idx="18">
                  <c:v>3.6226930462800202</c:v>
                </c:pt>
                <c:pt idx="19">
                  <c:v>3.7293765270503494</c:v>
                </c:pt>
                <c:pt idx="20">
                  <c:v>3.721940025269058</c:v>
                </c:pt>
                <c:pt idx="21">
                  <c:v>3.7741848893065391</c:v>
                </c:pt>
                <c:pt idx="22">
                  <c:v>3.7862470745056762</c:v>
                </c:pt>
                <c:pt idx="23">
                  <c:v>3.8004754680065398</c:v>
                </c:pt>
                <c:pt idx="24">
                  <c:v>3.7165334939478738</c:v>
                </c:pt>
                <c:pt idx="25">
                  <c:v>3.7760689748009977</c:v>
                </c:pt>
                <c:pt idx="26">
                  <c:v>3.8854873001704142</c:v>
                </c:pt>
                <c:pt idx="27">
                  <c:v>4.0093141285825782</c:v>
                </c:pt>
                <c:pt idx="28">
                  <c:v>4.2395115893288189</c:v>
                </c:pt>
                <c:pt idx="29">
                  <c:v>4.5210899378063765</c:v>
                </c:pt>
                <c:pt idx="30">
                  <c:v>4.5034758561164621</c:v>
                </c:pt>
                <c:pt idx="31">
                  <c:v>4.3644973440998847</c:v>
                </c:pt>
                <c:pt idx="32">
                  <c:v>4.1682991648010974</c:v>
                </c:pt>
                <c:pt idx="33">
                  <c:v>4.2115182199503556</c:v>
                </c:pt>
                <c:pt idx="34">
                  <c:v>4.4712052535142552</c:v>
                </c:pt>
                <c:pt idx="35">
                  <c:v>4.6984321330890051</c:v>
                </c:pt>
                <c:pt idx="36">
                  <c:v>4.8775009383288666</c:v>
                </c:pt>
                <c:pt idx="37">
                  <c:v>4.9402320000077484</c:v>
                </c:pt>
                <c:pt idx="38">
                  <c:v>4.3601604779179706</c:v>
                </c:pt>
                <c:pt idx="39">
                  <c:v>4.0607640596731978</c:v>
                </c:pt>
                <c:pt idx="40">
                  <c:v>4.0992189539340433</c:v>
                </c:pt>
              </c:numCache>
            </c:numRef>
          </c:yVal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2.9862145656142949</c:v>
                </c:pt>
                <c:pt idx="1">
                  <c:v>3.2799380147943409</c:v>
                </c:pt>
                <c:pt idx="2">
                  <c:v>3.7348042803843242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3.8553519373355947</c:v>
                </c:pt>
                <c:pt idx="6">
                  <c:v>3.7475361922898411</c:v>
                </c:pt>
                <c:pt idx="7">
                  <c:v>3.734153155999818</c:v>
                </c:pt>
                <c:pt idx="8">
                  <c:v>3.7812841116662881</c:v>
                </c:pt>
                <c:pt idx="9">
                  <c:v>4.0565372119135201</c:v>
                </c:pt>
                <c:pt idx="10">
                  <c:v>4.3369940818242174</c:v>
                </c:pt>
                <c:pt idx="11">
                  <c:v>4.5719466272837783</c:v>
                </c:pt>
                <c:pt idx="12">
                  <c:v>4.7407012695077446</c:v>
                </c:pt>
                <c:pt idx="13">
                  <c:v>4.8822594234633643</c:v>
                </c:pt>
                <c:pt idx="14">
                  <c:v>4.8566827612737384</c:v>
                </c:pt>
                <c:pt idx="15">
                  <c:v>4.864342133350311</c:v>
                </c:pt>
                <c:pt idx="16">
                  <c:v>5.2978305618223756</c:v>
                </c:pt>
                <c:pt idx="17">
                  <c:v>6.1063262666239746</c:v>
                </c:pt>
                <c:pt idx="18">
                  <c:v>6.5578018170312733</c:v>
                </c:pt>
                <c:pt idx="19">
                  <c:v>6.9228301425026499</c:v>
                </c:pt>
                <c:pt idx="20">
                  <c:v>6.98525270056028</c:v>
                </c:pt>
                <c:pt idx="21">
                  <c:v>6.6144321899299356</c:v>
                </c:pt>
                <c:pt idx="22">
                  <c:v>6.2668374335442154</c:v>
                </c:pt>
                <c:pt idx="23">
                  <c:v>6.097805095069381</c:v>
                </c:pt>
                <c:pt idx="24">
                  <c:v>6.0943060294307356</c:v>
                </c:pt>
                <c:pt idx="25">
                  <c:v>6.0205640302121965</c:v>
                </c:pt>
                <c:pt idx="26">
                  <c:v>5.8571923186344446</c:v>
                </c:pt>
                <c:pt idx="27">
                  <c:v>5.7698263728040384</c:v>
                </c:pt>
                <c:pt idx="28">
                  <c:v>5.9201108144394246</c:v>
                </c:pt>
                <c:pt idx="29">
                  <c:v>6.0186246205383176</c:v>
                </c:pt>
                <c:pt idx="30">
                  <c:v>5.9627985295120389</c:v>
                </c:pt>
                <c:pt idx="31">
                  <c:v>5.8966939702779166</c:v>
                </c:pt>
                <c:pt idx="32">
                  <c:v>5.8363651153404534</c:v>
                </c:pt>
                <c:pt idx="33">
                  <c:v>5.8054739165566698</c:v>
                </c:pt>
                <c:pt idx="34">
                  <c:v>5.7075874671510665</c:v>
                </c:pt>
                <c:pt idx="35">
                  <c:v>5.7382802906597403</c:v>
                </c:pt>
                <c:pt idx="36">
                  <c:v>5.834684463231631</c:v>
                </c:pt>
                <c:pt idx="37">
                  <c:v>5.7850609896775804</c:v>
                </c:pt>
                <c:pt idx="38">
                  <c:v>5.8680920683093456</c:v>
                </c:pt>
                <c:pt idx="39">
                  <c:v>6.1908959381845206</c:v>
                </c:pt>
                <c:pt idx="40">
                  <c:v>6.0123748511123756</c:v>
                </c:pt>
              </c:numCache>
            </c:numRef>
          </c:yVal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2.2502831196499398</c:v>
                </c:pt>
                <c:pt idx="1">
                  <c:v>2.1999736856030077</c:v>
                </c:pt>
                <c:pt idx="2">
                  <c:v>2.217839388459105</c:v>
                </c:pt>
                <c:pt idx="3">
                  <c:v>2.1847991216575586</c:v>
                </c:pt>
                <c:pt idx="4">
                  <c:v>2.201266980927421</c:v>
                </c:pt>
                <c:pt idx="5">
                  <c:v>2.2946543184186701</c:v>
                </c:pt>
                <c:pt idx="6">
                  <c:v>2.2867688807014632</c:v>
                </c:pt>
                <c:pt idx="7">
                  <c:v>2.3644996989855089</c:v>
                </c:pt>
                <c:pt idx="8">
                  <c:v>2.4575176359320801</c:v>
                </c:pt>
                <c:pt idx="9">
                  <c:v>2.4860350732181464</c:v>
                </c:pt>
                <c:pt idx="10">
                  <c:v>2.5296440222245997</c:v>
                </c:pt>
                <c:pt idx="11">
                  <c:v>2.6201322868662786</c:v>
                </c:pt>
                <c:pt idx="12">
                  <c:v>2.7274424416106249</c:v>
                </c:pt>
                <c:pt idx="13">
                  <c:v>2.7966124660251577</c:v>
                </c:pt>
                <c:pt idx="14">
                  <c:v>2.8367279216089667</c:v>
                </c:pt>
                <c:pt idx="15">
                  <c:v>2.9034284142418327</c:v>
                </c:pt>
                <c:pt idx="16">
                  <c:v>2.9464328554905141</c:v>
                </c:pt>
                <c:pt idx="17">
                  <c:v>3.0424496533809378</c:v>
                </c:pt>
                <c:pt idx="18">
                  <c:v>3.0329746019884198</c:v>
                </c:pt>
                <c:pt idx="19">
                  <c:v>3.0119389996468464</c:v>
                </c:pt>
                <c:pt idx="20">
                  <c:v>2.9333746563257201</c:v>
                </c:pt>
                <c:pt idx="21">
                  <c:v>2.8688145573027275</c:v>
                </c:pt>
                <c:pt idx="22">
                  <c:v>2.8975181887131627</c:v>
                </c:pt>
                <c:pt idx="23">
                  <c:v>3.0368559996699762</c:v>
                </c:pt>
                <c:pt idx="24">
                  <c:v>3.0717222837260798</c:v>
                </c:pt>
                <c:pt idx="25">
                  <c:v>3.1027737244881708</c:v>
                </c:pt>
                <c:pt idx="26">
                  <c:v>3.2075004078354721</c:v>
                </c:pt>
                <c:pt idx="27">
                  <c:v>3.3114243414965152</c:v>
                </c:pt>
                <c:pt idx="28">
                  <c:v>3.406880512262898</c:v>
                </c:pt>
                <c:pt idx="29">
                  <c:v>3.5080050027562582</c:v>
                </c:pt>
                <c:pt idx="30">
                  <c:v>3.5647393782653998</c:v>
                </c:pt>
                <c:pt idx="31">
                  <c:v>3.5848496164030137</c:v>
                </c:pt>
                <c:pt idx="32">
                  <c:v>3.6301687917153891</c:v>
                </c:pt>
                <c:pt idx="33">
                  <c:v>3.7054650841843779</c:v>
                </c:pt>
                <c:pt idx="34">
                  <c:v>3.7228401653644037</c:v>
                </c:pt>
                <c:pt idx="35">
                  <c:v>3.8369509218735884</c:v>
                </c:pt>
                <c:pt idx="36">
                  <c:v>3.7778984791625541</c:v>
                </c:pt>
                <c:pt idx="37">
                  <c:v>3.7904863078375852</c:v>
                </c:pt>
                <c:pt idx="38">
                  <c:v>3.8965415698720678</c:v>
                </c:pt>
                <c:pt idx="39">
                  <c:v>4.1519528507916696</c:v>
                </c:pt>
                <c:pt idx="40">
                  <c:v>4.1171961641333406</c:v>
                </c:pt>
              </c:numCache>
            </c:numRef>
          </c:yVal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3.1004130827684402</c:v>
                </c:pt>
                <c:pt idx="1">
                  <c:v>3.0352847343410638</c:v>
                </c:pt>
                <c:pt idx="2">
                  <c:v>3.0722426869626327</c:v>
                </c:pt>
                <c:pt idx="3">
                  <c:v>3.0456464324223362</c:v>
                </c:pt>
                <c:pt idx="4">
                  <c:v>3.0336730545103272</c:v>
                </c:pt>
                <c:pt idx="5">
                  <c:v>3.1704652139327827</c:v>
                </c:pt>
                <c:pt idx="6">
                  <c:v>3.1466978262364202</c:v>
                </c:pt>
                <c:pt idx="7">
                  <c:v>3.1666940300571582</c:v>
                </c:pt>
                <c:pt idx="8">
                  <c:v>3.1886387184295546</c:v>
                </c:pt>
                <c:pt idx="9">
                  <c:v>3.1889673551272812</c:v>
                </c:pt>
                <c:pt idx="10">
                  <c:v>3.2118056113270987</c:v>
                </c:pt>
                <c:pt idx="11">
                  <c:v>3.2074398077050588</c:v>
                </c:pt>
                <c:pt idx="12">
                  <c:v>3.1283475539151002</c:v>
                </c:pt>
                <c:pt idx="13">
                  <c:v>3.1471068276818945</c:v>
                </c:pt>
                <c:pt idx="14">
                  <c:v>3.1560138321158409</c:v>
                </c:pt>
                <c:pt idx="15">
                  <c:v>3.1394162430219281</c:v>
                </c:pt>
                <c:pt idx="16">
                  <c:v>3.1764334305569197</c:v>
                </c:pt>
                <c:pt idx="17">
                  <c:v>3.2498375839732478</c:v>
                </c:pt>
                <c:pt idx="18">
                  <c:v>3.250671861234125</c:v>
                </c:pt>
                <c:pt idx="19">
                  <c:v>3.3777166704724602</c:v>
                </c:pt>
                <c:pt idx="20">
                  <c:v>3.4302072819613212</c:v>
                </c:pt>
                <c:pt idx="21">
                  <c:v>3.4168603017587174</c:v>
                </c:pt>
                <c:pt idx="22">
                  <c:v>3.3700193695995178</c:v>
                </c:pt>
                <c:pt idx="23">
                  <c:v>3.424046964805993</c:v>
                </c:pt>
                <c:pt idx="24">
                  <c:v>3.3918291219630397</c:v>
                </c:pt>
                <c:pt idx="25">
                  <c:v>3.3335177678547412</c:v>
                </c:pt>
                <c:pt idx="26">
                  <c:v>3.3633995976710493</c:v>
                </c:pt>
                <c:pt idx="27">
                  <c:v>3.4014191754577787</c:v>
                </c:pt>
                <c:pt idx="28">
                  <c:v>3.4165427277573701</c:v>
                </c:pt>
                <c:pt idx="29">
                  <c:v>3.5904677972472081</c:v>
                </c:pt>
                <c:pt idx="30">
                  <c:v>3.7566782417445821</c:v>
                </c:pt>
                <c:pt idx="31">
                  <c:v>3.8453884378284977</c:v>
                </c:pt>
                <c:pt idx="32">
                  <c:v>3.9938959299801184</c:v>
                </c:pt>
                <c:pt idx="33">
                  <c:v>4.2358604522676924</c:v>
                </c:pt>
                <c:pt idx="34">
                  <c:v>4.5678614370145816</c:v>
                </c:pt>
                <c:pt idx="35">
                  <c:v>4.9989152442658256</c:v>
                </c:pt>
                <c:pt idx="36">
                  <c:v>5.3381694123482903</c:v>
                </c:pt>
                <c:pt idx="37">
                  <c:v>5.5345988168285274</c:v>
                </c:pt>
                <c:pt idx="38">
                  <c:v>5.5254698023123874</c:v>
                </c:pt>
                <c:pt idx="39">
                  <c:v>5.6261005104726447</c:v>
                </c:pt>
                <c:pt idx="40">
                  <c:v>5.7455781737988474</c:v>
                </c:pt>
              </c:numCache>
            </c:numRef>
          </c:yVal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3.0560606608405587</c:v>
                </c:pt>
                <c:pt idx="1">
                  <c:v>3.281362116406509</c:v>
                </c:pt>
                <c:pt idx="2">
                  <c:v>3.5351728572091248</c:v>
                </c:pt>
                <c:pt idx="3">
                  <c:v>3.4015466274180977</c:v>
                </c:pt>
                <c:pt idx="4">
                  <c:v>3.3735529856295368</c:v>
                </c:pt>
                <c:pt idx="5">
                  <c:v>3.0118957799855379</c:v>
                </c:pt>
                <c:pt idx="6">
                  <c:v>2.8277830036556879</c:v>
                </c:pt>
                <c:pt idx="7">
                  <c:v>2.842642853053587</c:v>
                </c:pt>
                <c:pt idx="8">
                  <c:v>2.9820666097118367</c:v>
                </c:pt>
                <c:pt idx="9">
                  <c:v>3.1287144009124264</c:v>
                </c:pt>
                <c:pt idx="10">
                  <c:v>3.0913867276346281</c:v>
                </c:pt>
                <c:pt idx="11">
                  <c:v>3.0984842454713357</c:v>
                </c:pt>
                <c:pt idx="12">
                  <c:v>3.1436939188295252</c:v>
                </c:pt>
                <c:pt idx="13">
                  <c:v>3.2209356606021675</c:v>
                </c:pt>
                <c:pt idx="14">
                  <c:v>3.3245364993920932</c:v>
                </c:pt>
                <c:pt idx="15">
                  <c:v>3.3820364052372867</c:v>
                </c:pt>
                <c:pt idx="16">
                  <c:v>3.6097570683270623</c:v>
                </c:pt>
                <c:pt idx="17">
                  <c:v>3.7917582072117542</c:v>
                </c:pt>
                <c:pt idx="18">
                  <c:v>4.0199662037665576</c:v>
                </c:pt>
                <c:pt idx="19">
                  <c:v>4.3522248554785268</c:v>
                </c:pt>
                <c:pt idx="20">
                  <c:v>4.2907495651637024</c:v>
                </c:pt>
                <c:pt idx="21">
                  <c:v>4.1785826555070855</c:v>
                </c:pt>
                <c:pt idx="22">
                  <c:v>4.1060182959788873</c:v>
                </c:pt>
                <c:pt idx="23">
                  <c:v>4.2037419969160164</c:v>
                </c:pt>
                <c:pt idx="24">
                  <c:v>4.115081570277388</c:v>
                </c:pt>
                <c:pt idx="25">
                  <c:v>4.0338887070017497</c:v>
                </c:pt>
                <c:pt idx="26">
                  <c:v>4.1042967640695487</c:v>
                </c:pt>
                <c:pt idx="27">
                  <c:v>4.3155495089111398</c:v>
                </c:pt>
                <c:pt idx="28">
                  <c:v>4.5334498290606984</c:v>
                </c:pt>
                <c:pt idx="29">
                  <c:v>4.9396859730307403</c:v>
                </c:pt>
                <c:pt idx="30">
                  <c:v>5.1455500736180646</c:v>
                </c:pt>
                <c:pt idx="31">
                  <c:v>4.9364069115484526</c:v>
                </c:pt>
                <c:pt idx="32">
                  <c:v>4.6585470248550056</c:v>
                </c:pt>
                <c:pt idx="33">
                  <c:v>4.6480218685169019</c:v>
                </c:pt>
                <c:pt idx="34">
                  <c:v>4.811958491825405</c:v>
                </c:pt>
                <c:pt idx="35">
                  <c:v>4.9921472046264608</c:v>
                </c:pt>
                <c:pt idx="36">
                  <c:v>5.1893986650077384</c:v>
                </c:pt>
                <c:pt idx="37">
                  <c:v>5.2271083062510666</c:v>
                </c:pt>
                <c:pt idx="38">
                  <c:v>4.9052220595040934</c:v>
                </c:pt>
                <c:pt idx="39">
                  <c:v>5.0440527633202086</c:v>
                </c:pt>
                <c:pt idx="40">
                  <c:v>5.2187601920292837</c:v>
                </c:pt>
              </c:numCache>
            </c:numRef>
          </c:yVal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2.3921563764711777</c:v>
                </c:pt>
                <c:pt idx="1">
                  <c:v>2.4484560934606527</c:v>
                </c:pt>
                <c:pt idx="2">
                  <c:v>2.5776339785968752</c:v>
                </c:pt>
                <c:pt idx="3">
                  <c:v>2.5316735314332819</c:v>
                </c:pt>
                <c:pt idx="4">
                  <c:v>2.8196300166661388</c:v>
                </c:pt>
                <c:pt idx="5">
                  <c:v>3.2073186990734341</c:v>
                </c:pt>
                <c:pt idx="6">
                  <c:v>3.0403188867400801</c:v>
                </c:pt>
                <c:pt idx="7">
                  <c:v>2.9980298450769611</c:v>
                </c:pt>
                <c:pt idx="8">
                  <c:v>2.9399636053425997</c:v>
                </c:pt>
                <c:pt idx="9">
                  <c:v>2.9844824821481577</c:v>
                </c:pt>
                <c:pt idx="10">
                  <c:v>3.2191418964414202</c:v>
                </c:pt>
                <c:pt idx="11">
                  <c:v>3.6486889809305021</c:v>
                </c:pt>
                <c:pt idx="12">
                  <c:v>3.8252878867379745</c:v>
                </c:pt>
                <c:pt idx="13">
                  <c:v>3.7839347408454347</c:v>
                </c:pt>
                <c:pt idx="14">
                  <c:v>3.68725754425826</c:v>
                </c:pt>
                <c:pt idx="15">
                  <c:v>3.6301378278245435</c:v>
                </c:pt>
                <c:pt idx="16">
                  <c:v>3.7118860434788767</c:v>
                </c:pt>
                <c:pt idx="17">
                  <c:v>3.7256482545531227</c:v>
                </c:pt>
                <c:pt idx="18">
                  <c:v>3.691034087965944</c:v>
                </c:pt>
                <c:pt idx="19">
                  <c:v>4.0104656497731703</c:v>
                </c:pt>
                <c:pt idx="20">
                  <c:v>4.4805850718883296</c:v>
                </c:pt>
                <c:pt idx="21">
                  <c:v>4.8534361743217396</c:v>
                </c:pt>
                <c:pt idx="22">
                  <c:v>5.3419314660673241</c:v>
                </c:pt>
                <c:pt idx="23">
                  <c:v>5.7515775874857367</c:v>
                </c:pt>
                <c:pt idx="24">
                  <c:v>5.558969647918814</c:v>
                </c:pt>
                <c:pt idx="25">
                  <c:v>5.1838702041173956</c:v>
                </c:pt>
                <c:pt idx="26">
                  <c:v>5.1355548143458742</c:v>
                </c:pt>
                <c:pt idx="27">
                  <c:v>5.2948199364686745</c:v>
                </c:pt>
                <c:pt idx="28">
                  <c:v>5.5084888638697418</c:v>
                </c:pt>
                <c:pt idx="29">
                  <c:v>5.6139391520714357</c:v>
                </c:pt>
                <c:pt idx="30">
                  <c:v>5.6319098860160066</c:v>
                </c:pt>
                <c:pt idx="31">
                  <c:v>5.6166662748939817</c:v>
                </c:pt>
                <c:pt idx="32">
                  <c:v>5.6955751573419073</c:v>
                </c:pt>
                <c:pt idx="33">
                  <c:v>5.8837604481548524</c:v>
                </c:pt>
                <c:pt idx="34">
                  <c:v>5.9956417726837001</c:v>
                </c:pt>
                <c:pt idx="35">
                  <c:v>6.2362241942999352</c:v>
                </c:pt>
                <c:pt idx="36">
                  <c:v>6.3720845158979156</c:v>
                </c:pt>
                <c:pt idx="37">
                  <c:v>6.4248318162520821</c:v>
                </c:pt>
                <c:pt idx="38">
                  <c:v>6.607111866964436</c:v>
                </c:pt>
                <c:pt idx="39">
                  <c:v>6.9084990871159802</c:v>
                </c:pt>
                <c:pt idx="40">
                  <c:v>6.7647115720394133</c:v>
                </c:pt>
              </c:numCache>
            </c:numRef>
          </c:yVal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2.4699924651597467</c:v>
                </c:pt>
                <c:pt idx="1">
                  <c:v>2.5189944068433952</c:v>
                </c:pt>
                <c:pt idx="2">
                  <c:v>2.5107244177950552</c:v>
                </c:pt>
                <c:pt idx="3">
                  <c:v>2.4636757797322599</c:v>
                </c:pt>
                <c:pt idx="4">
                  <c:v>2.3859955154966141</c:v>
                </c:pt>
                <c:pt idx="5">
                  <c:v>2.4161385011287178</c:v>
                </c:pt>
                <c:pt idx="6">
                  <c:v>2.3586726524076398</c:v>
                </c:pt>
                <c:pt idx="7">
                  <c:v>2.4311543920104342</c:v>
                </c:pt>
                <c:pt idx="8">
                  <c:v>2.505635643789426</c:v>
                </c:pt>
                <c:pt idx="9">
                  <c:v>2.5493567772646082</c:v>
                </c:pt>
                <c:pt idx="10">
                  <c:v>2.6440159184476602</c:v>
                </c:pt>
                <c:pt idx="11">
                  <c:v>2.6147625658272071</c:v>
                </c:pt>
                <c:pt idx="12">
                  <c:v>2.7296213238848837</c:v>
                </c:pt>
                <c:pt idx="13">
                  <c:v>2.7683675049909491</c:v>
                </c:pt>
                <c:pt idx="14">
                  <c:v>2.7603429647384621</c:v>
                </c:pt>
                <c:pt idx="15">
                  <c:v>2.7415688785098862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2.7618487567955001</c:v>
                </c:pt>
                <c:pt idx="19">
                  <c:v>2.8394290166198619</c:v>
                </c:pt>
                <c:pt idx="20">
                  <c:v>2.9435626379185531</c:v>
                </c:pt>
                <c:pt idx="21">
                  <c:v>3.0798619541465779</c:v>
                </c:pt>
                <c:pt idx="22">
                  <c:v>3.255221961176495</c:v>
                </c:pt>
                <c:pt idx="23">
                  <c:v>3.4097174322705408</c:v>
                </c:pt>
                <c:pt idx="24">
                  <c:v>3.4766718737102367</c:v>
                </c:pt>
                <c:pt idx="25">
                  <c:v>3.4629348575350796</c:v>
                </c:pt>
                <c:pt idx="26">
                  <c:v>3.6299423316931767</c:v>
                </c:pt>
                <c:pt idx="27">
                  <c:v>3.7363776842401779</c:v>
                </c:pt>
                <c:pt idx="28">
                  <c:v>3.8041617531575693</c:v>
                </c:pt>
                <c:pt idx="29">
                  <c:v>3.7748101001949279</c:v>
                </c:pt>
                <c:pt idx="30">
                  <c:v>3.6548429653820778</c:v>
                </c:pt>
                <c:pt idx="31">
                  <c:v>3.6803367211466287</c:v>
                </c:pt>
                <c:pt idx="32">
                  <c:v>3.5777023327127382</c:v>
                </c:pt>
                <c:pt idx="33">
                  <c:v>3.553679897462068</c:v>
                </c:pt>
                <c:pt idx="34">
                  <c:v>3.5996545705601148</c:v>
                </c:pt>
                <c:pt idx="35">
                  <c:v>3.7259917845981745</c:v>
                </c:pt>
                <c:pt idx="36">
                  <c:v>3.8825268190112197</c:v>
                </c:pt>
                <c:pt idx="37">
                  <c:v>4.015444083081352</c:v>
                </c:pt>
                <c:pt idx="38">
                  <c:v>3.8275212688438769</c:v>
                </c:pt>
                <c:pt idx="39">
                  <c:v>4.125912872898164</c:v>
                </c:pt>
                <c:pt idx="40">
                  <c:v>4.1618898695136046</c:v>
                </c:pt>
              </c:numCache>
            </c:numRef>
          </c:yVal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3.2979764741874851</c:v>
                </c:pt>
                <c:pt idx="1">
                  <c:v>3.3849122554023481</c:v>
                </c:pt>
                <c:pt idx="2">
                  <c:v>3.440290472127149</c:v>
                </c:pt>
                <c:pt idx="3">
                  <c:v>3.4712556642592496</c:v>
                </c:pt>
                <c:pt idx="4">
                  <c:v>3.481021892108298</c:v>
                </c:pt>
                <c:pt idx="5">
                  <c:v>3.488446778862349</c:v>
                </c:pt>
                <c:pt idx="6">
                  <c:v>3.4536068203459798</c:v>
                </c:pt>
                <c:pt idx="7">
                  <c:v>3.4138366089756222</c:v>
                </c:pt>
                <c:pt idx="8">
                  <c:v>3.4814167538233831</c:v>
                </c:pt>
                <c:pt idx="9">
                  <c:v>3.3648218138933408</c:v>
                </c:pt>
                <c:pt idx="10">
                  <c:v>3.3703886117462627</c:v>
                </c:pt>
                <c:pt idx="11">
                  <c:v>3.4535062417602602</c:v>
                </c:pt>
                <c:pt idx="12">
                  <c:v>3.4680072836930607</c:v>
                </c:pt>
                <c:pt idx="13">
                  <c:v>3.5134065159304542</c:v>
                </c:pt>
                <c:pt idx="14">
                  <c:v>3.4534845218045342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3.5072751152537167</c:v>
                </c:pt>
                <c:pt idx="18">
                  <c:v>3.5528338268487727</c:v>
                </c:pt>
                <c:pt idx="19">
                  <c:v>3.7543906554936601</c:v>
                </c:pt>
                <c:pt idx="20">
                  <c:v>3.862820260299086</c:v>
                </c:pt>
                <c:pt idx="21">
                  <c:v>4.0090902834504814</c:v>
                </c:pt>
                <c:pt idx="22">
                  <c:v>4.0988855402221755</c:v>
                </c:pt>
                <c:pt idx="23">
                  <c:v>4.0300877928265804</c:v>
                </c:pt>
                <c:pt idx="24">
                  <c:v>4.07860150301362</c:v>
                </c:pt>
                <c:pt idx="25">
                  <c:v>4.1171195564420344</c:v>
                </c:pt>
                <c:pt idx="26">
                  <c:v>4.0052748556715141</c:v>
                </c:pt>
                <c:pt idx="27">
                  <c:v>4.0661988196600776</c:v>
                </c:pt>
                <c:pt idx="28">
                  <c:v>4.1732226483753916</c:v>
                </c:pt>
                <c:pt idx="29">
                  <c:v>4.2885540538950826</c:v>
                </c:pt>
                <c:pt idx="30">
                  <c:v>4.4237648571569457</c:v>
                </c:pt>
                <c:pt idx="31">
                  <c:v>4.5384763496205816</c:v>
                </c:pt>
                <c:pt idx="32">
                  <c:v>4.6320516418748303</c:v>
                </c:pt>
                <c:pt idx="33">
                  <c:v>4.8161720868947064</c:v>
                </c:pt>
                <c:pt idx="34">
                  <c:v>5.0022475560453659</c:v>
                </c:pt>
                <c:pt idx="35">
                  <c:v>5.2190397125562322</c:v>
                </c:pt>
                <c:pt idx="36">
                  <c:v>5.3206272356994946</c:v>
                </c:pt>
                <c:pt idx="37">
                  <c:v>5.5520363994264645</c:v>
                </c:pt>
                <c:pt idx="38">
                  <c:v>5.4384877595289716</c:v>
                </c:pt>
                <c:pt idx="39">
                  <c:v>5.0380539461474276</c:v>
                </c:pt>
                <c:pt idx="40">
                  <c:v>5.179118492312683</c:v>
                </c:pt>
              </c:numCache>
            </c:numRef>
          </c:yVal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3.8533584195095925</c:v>
                </c:pt>
                <c:pt idx="19" formatCode="0%">
                  <c:v>4.1559617794065655</c:v>
                </c:pt>
                <c:pt idx="20" formatCode="0%">
                  <c:v>4.3486414248549163</c:v>
                </c:pt>
                <c:pt idx="21" formatCode="0%">
                  <c:v>4.5707936708066521</c:v>
                </c:pt>
                <c:pt idx="22" formatCode="0%">
                  <c:v>4.5290373837400173</c:v>
                </c:pt>
                <c:pt idx="23" formatCode="0%">
                  <c:v>4.4304302122107684</c:v>
                </c:pt>
                <c:pt idx="24" formatCode="0%">
                  <c:v>4.4387555448071323</c:v>
                </c:pt>
                <c:pt idx="25" formatCode="0%">
                  <c:v>4.2952539640851812</c:v>
                </c:pt>
                <c:pt idx="26" formatCode="0%">
                  <c:v>4.3297335734534341</c:v>
                </c:pt>
                <c:pt idx="27" formatCode="0%">
                  <c:v>4.3284426188039546</c:v>
                </c:pt>
                <c:pt idx="28" formatCode="0%">
                  <c:v>4.4218146542629846</c:v>
                </c:pt>
                <c:pt idx="29" formatCode="0%">
                  <c:v>4.6265657487319256</c:v>
                </c:pt>
                <c:pt idx="30" formatCode="0%">
                  <c:v>4.7898303742081074</c:v>
                </c:pt>
                <c:pt idx="31" formatCode="0%">
                  <c:v>5.0674963903648162</c:v>
                </c:pt>
                <c:pt idx="32" formatCode="0%">
                  <c:v>5.4586536743969951</c:v>
                </c:pt>
                <c:pt idx="33" formatCode="0%">
                  <c:v>5.9828311419166704</c:v>
                </c:pt>
                <c:pt idx="34" formatCode="0%">
                  <c:v>6.6559644735478978</c:v>
                </c:pt>
                <c:pt idx="35" formatCode="0%">
                  <c:v>7.2421056141523188</c:v>
                </c:pt>
                <c:pt idx="36" formatCode="0%">
                  <c:v>7.6857355217733296</c:v>
                </c:pt>
                <c:pt idx="37" formatCode="0%">
                  <c:v>7.9245500041121808</c:v>
                </c:pt>
                <c:pt idx="38" formatCode="0%">
                  <c:v>7.8623565845568066</c:v>
                </c:pt>
                <c:pt idx="39" formatCode="0%">
                  <c:v>7.8884251146485962</c:v>
                </c:pt>
                <c:pt idx="40" formatCode="0%">
                  <c:v>7.5520987423468418</c:v>
                </c:pt>
              </c:numCache>
            </c:numRef>
          </c:yVal>
        </c:ser>
        <c:axId val="182694656"/>
        <c:axId val="182711040"/>
      </c:scatterChart>
      <c:valAx>
        <c:axId val="182694656"/>
        <c:scaling>
          <c:orientation val="minMax"/>
          <c:max val="2010"/>
          <c:min val="1970"/>
        </c:scaling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08"/>
              <c:y val="0.9266304347826089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82711040"/>
        <c:crosses val="autoZero"/>
        <c:crossBetween val="midCat"/>
      </c:valAx>
      <c:valAx>
        <c:axId val="182711040"/>
        <c:scaling>
          <c:orientation val="minMax"/>
          <c:max val="8"/>
          <c:min val="1"/>
        </c:scaling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2868926012626808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182694656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9.3682633420822448E-2"/>
          <c:y val="0.11059303397886104"/>
          <c:w val="0.32777314428690602"/>
          <c:h val="0.29129938994112187"/>
        </c:manualLayout>
      </c:layout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4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55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666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280920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Trento</a:t>
            </a:r>
            <a:r>
              <a:rPr lang="en-US" dirty="0" smtClean="0"/>
              <a:t>, May </a:t>
            </a:r>
            <a:r>
              <a:rPr lang="en-US" dirty="0" smtClean="0"/>
              <a:t>30</a:t>
            </a:r>
            <a:r>
              <a:rPr lang="en-US" dirty="0" smtClean="0"/>
              <a:t> </a:t>
            </a:r>
            <a:r>
              <a:rPr lang="en-US" dirty="0" smtClean="0"/>
              <a:t>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712968" cy="655272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smtClean="0"/>
              <a:t>The </a:t>
            </a:r>
            <a:r>
              <a:rPr lang="fr-FR" sz="2900" dirty="0" err="1" smtClean="0"/>
              <a:t>rise</a:t>
            </a:r>
            <a:r>
              <a:rPr lang="fr-FR" sz="2900" dirty="0" smtClean="0"/>
              <a:t> in US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</a:t>
            </a:r>
            <a:r>
              <a:rPr lang="fr-FR" sz="2900" dirty="0" err="1" smtClean="0"/>
              <a:t>recent</a:t>
            </a:r>
            <a:r>
              <a:rPr lang="fr-FR" sz="2900" dirty="0" smtClean="0"/>
              <a:t> </a:t>
            </a:r>
            <a:r>
              <a:rPr lang="fr-FR" sz="2900" dirty="0" err="1" smtClean="0"/>
              <a:t>decades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mostly</a:t>
            </a:r>
            <a:r>
              <a:rPr lang="fr-FR" sz="2900" dirty="0" smtClean="0"/>
              <a:t> due to 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of </a:t>
            </a:r>
            <a:r>
              <a:rPr lang="fr-FR" sz="2900" dirty="0" err="1" smtClean="0"/>
              <a:t>labor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It </a:t>
            </a:r>
            <a:r>
              <a:rPr lang="fr-FR" sz="2900" dirty="0" err="1" smtClean="0"/>
              <a:t>is</a:t>
            </a:r>
            <a:r>
              <a:rPr lang="fr-FR" sz="2900" dirty="0" smtClean="0"/>
              <a:t> due to a mixture of </a:t>
            </a:r>
            <a:r>
              <a:rPr lang="fr-FR" sz="2900" dirty="0" err="1" smtClean="0"/>
              <a:t>reasons</a:t>
            </a:r>
            <a:r>
              <a:rPr lang="fr-FR" sz="2900" dirty="0" smtClean="0"/>
              <a:t>: 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supply</a:t>
            </a:r>
            <a:r>
              <a:rPr lang="fr-FR" sz="2900" dirty="0" smtClean="0"/>
              <a:t> and </a:t>
            </a:r>
            <a:r>
              <a:rPr lang="fr-FR" sz="2900" dirty="0" err="1" smtClean="0"/>
              <a:t>demand</a:t>
            </a:r>
            <a:r>
              <a:rPr lang="fr-FR" sz="2900" dirty="0" smtClean="0"/>
              <a:t> for </a:t>
            </a:r>
            <a:r>
              <a:rPr lang="fr-FR" sz="2900" dirty="0" err="1" smtClean="0"/>
              <a:t>skills</a:t>
            </a:r>
            <a:r>
              <a:rPr lang="fr-FR" sz="2900" dirty="0" smtClean="0"/>
              <a:t>; race </a:t>
            </a:r>
            <a:r>
              <a:rPr lang="fr-FR" sz="2900" dirty="0" err="1" smtClean="0"/>
              <a:t>between</a:t>
            </a:r>
            <a:r>
              <a:rPr lang="fr-FR" sz="2900" dirty="0" smtClean="0"/>
              <a:t> </a:t>
            </a:r>
            <a:r>
              <a:rPr lang="fr-FR" sz="2900" dirty="0" err="1" smtClean="0"/>
              <a:t>education</a:t>
            </a:r>
            <a:r>
              <a:rPr lang="fr-FR" sz="2900" dirty="0" smtClean="0"/>
              <a:t> and </a:t>
            </a:r>
            <a:r>
              <a:rPr lang="fr-FR" sz="2900" dirty="0" err="1" smtClean="0"/>
              <a:t>technology</a:t>
            </a:r>
            <a:r>
              <a:rPr lang="fr-FR" sz="2900" dirty="0" smtClean="0"/>
              <a:t>; </a:t>
            </a:r>
            <a:r>
              <a:rPr lang="fr-FR" sz="2900" dirty="0" err="1" smtClean="0"/>
              <a:t>globalization</a:t>
            </a:r>
            <a:r>
              <a:rPr lang="fr-FR" sz="2900" dirty="0" smtClean="0"/>
              <a:t>; more </a:t>
            </a:r>
            <a:r>
              <a:rPr lang="fr-FR" sz="2900" dirty="0" err="1" smtClean="0"/>
              <a:t>unequal</a:t>
            </a:r>
            <a:r>
              <a:rPr lang="fr-FR" sz="2900" dirty="0" smtClean="0"/>
              <a:t> to </a:t>
            </a:r>
            <a:r>
              <a:rPr lang="fr-FR" sz="2900" dirty="0" err="1" smtClean="0"/>
              <a:t>access</a:t>
            </a:r>
            <a:r>
              <a:rPr lang="fr-FR" sz="2900" dirty="0" smtClean="0"/>
              <a:t> to </a:t>
            </a:r>
            <a:r>
              <a:rPr lang="fr-FR" sz="2900" dirty="0" err="1" smtClean="0"/>
              <a:t>skills</a:t>
            </a:r>
            <a:r>
              <a:rPr lang="fr-FR" sz="2900" dirty="0" smtClean="0"/>
              <a:t> in the US (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tuitions</a:t>
            </a:r>
            <a:r>
              <a:rPr lang="fr-FR" sz="2900" dirty="0" smtClean="0"/>
              <a:t>, </a:t>
            </a:r>
            <a:r>
              <a:rPr lang="fr-FR" sz="2900" dirty="0" err="1" smtClean="0"/>
              <a:t>insufficient</a:t>
            </a:r>
            <a:r>
              <a:rPr lang="fr-FR" sz="2900" dirty="0" smtClean="0"/>
              <a:t> public </a:t>
            </a:r>
            <a:r>
              <a:rPr lang="fr-FR" sz="2900" dirty="0" err="1" smtClean="0"/>
              <a:t>investment</a:t>
            </a:r>
            <a:r>
              <a:rPr lang="fr-FR" sz="2900" dirty="0" smtClean="0"/>
              <a:t>); </a:t>
            </a:r>
            <a:r>
              <a:rPr lang="fr-FR" sz="2900" dirty="0" err="1" smtClean="0"/>
              <a:t>unprecedented</a:t>
            </a:r>
            <a:r>
              <a:rPr lang="fr-FR" sz="2900" dirty="0" smtClean="0"/>
              <a:t> </a:t>
            </a:r>
            <a:r>
              <a:rPr lang="fr-FR" sz="2900" dirty="0" err="1" smtClean="0"/>
              <a:t>rise</a:t>
            </a:r>
            <a:r>
              <a:rPr lang="fr-FR" sz="2900" dirty="0" smtClean="0"/>
              <a:t> of top </a:t>
            </a:r>
            <a:r>
              <a:rPr lang="fr-FR" sz="2900" dirty="0" err="1" smtClean="0"/>
              <a:t>managerial</a:t>
            </a:r>
            <a:r>
              <a:rPr lang="fr-FR" sz="2900" dirty="0" smtClean="0"/>
              <a:t> compensation in the US (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incentives</a:t>
            </a:r>
            <a:r>
              <a:rPr lang="fr-FR" sz="2900" dirty="0" smtClean="0"/>
              <a:t>, </a:t>
            </a:r>
            <a:r>
              <a:rPr lang="fr-FR" sz="2900" dirty="0" err="1" smtClean="0"/>
              <a:t>cuts</a:t>
            </a:r>
            <a:r>
              <a:rPr lang="fr-FR" sz="2900" dirty="0" smtClean="0"/>
              <a:t> in top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tax</a:t>
            </a:r>
            <a:r>
              <a:rPr lang="fr-FR" sz="2900" dirty="0" smtClean="0"/>
              <a:t> rates); </a:t>
            </a:r>
            <a:r>
              <a:rPr lang="fr-FR" sz="2900" dirty="0" err="1" smtClean="0"/>
              <a:t>falling</a:t>
            </a:r>
            <a:r>
              <a:rPr lang="fr-FR" sz="2900" dirty="0" smtClean="0"/>
              <a:t> minimum </a:t>
            </a:r>
            <a:r>
              <a:rPr lang="fr-FR" sz="2900" dirty="0" err="1" smtClean="0"/>
              <a:t>wage</a:t>
            </a:r>
            <a:r>
              <a:rPr lang="fr-FR" sz="2900" dirty="0" smtClean="0"/>
              <a:t> in the US</a:t>
            </a:r>
          </a:p>
          <a:p>
            <a:pPr marL="0" indent="0">
              <a:buNone/>
            </a:pP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    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800" dirty="0">
                <a:sym typeface="Wingdings"/>
              </a:rPr>
              <a:t>institutions </a:t>
            </a:r>
            <a:r>
              <a:rPr lang="fr-FR" sz="2800" dirty="0" smtClean="0">
                <a:sym typeface="Wingdings"/>
              </a:rPr>
              <a:t>and </a:t>
            </a:r>
            <a:r>
              <a:rPr lang="fr-FR" sz="2800" dirty="0" err="1" smtClean="0">
                <a:sym typeface="Wingdings"/>
              </a:rPr>
              <a:t>policies</a:t>
            </a:r>
            <a:r>
              <a:rPr lang="fr-FR" sz="2800" dirty="0" smtClean="0">
                <a:sym typeface="Wingdings"/>
              </a:rPr>
              <a:t> </a:t>
            </a:r>
            <a:r>
              <a:rPr lang="fr-FR" sz="2800" dirty="0" err="1" smtClean="0">
                <a:sym typeface="Wingdings"/>
              </a:rPr>
              <a:t>matter</a:t>
            </a:r>
            <a:endParaRPr lang="fr-FR" sz="2800" dirty="0"/>
          </a:p>
          <a:p>
            <a:pPr>
              <a:buNone/>
            </a:pPr>
            <a:endParaRPr lang="fr-FR" sz="2800" dirty="0"/>
          </a:p>
          <a:p>
            <a:endParaRPr lang="fr-FR" sz="2900" dirty="0" smtClean="0"/>
          </a:p>
          <a:p>
            <a:pPr marL="0" indent="0"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2793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23528" y="260648"/>
          <a:ext cx="8496943" cy="6336703"/>
        </p:xfrm>
        <a:graphic>
          <a:graphicData uri="http://schemas.openxmlformats.org/presentationml/2006/ole">
            <p:oleObj spid="_x0000_s250902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8487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 noChangeAspect="1"/>
          </p:cNvGraphicFramePr>
          <p:nvPr>
            <p:ph idx="1"/>
          </p:nvPr>
        </p:nvGraphicFramePr>
        <p:xfrm>
          <a:off x="395536" y="332656"/>
          <a:ext cx="8424936" cy="6192688"/>
        </p:xfrm>
        <a:graphic>
          <a:graphicData uri="http://schemas.openxmlformats.org/presentationml/2006/ole">
            <p:oleObj spid="_x0000_s182301" name="Acrobat Document" r:id="rId3" imgW="5486876" imgH="4115157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9865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1. The long-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 of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dirty="0" smtClean="0"/>
              <a:t>. The end of the Kuznets </a:t>
            </a:r>
            <a:r>
              <a:rPr lang="fr-FR" dirty="0" err="1" smtClean="0"/>
              <a:t>curve</a:t>
            </a:r>
            <a:r>
              <a:rPr lang="fr-FR" dirty="0" smtClean="0"/>
              <a:t>, the end of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i="1" dirty="0" smtClean="0"/>
              <a:t>2. The return of a patrimonial (or </a:t>
            </a:r>
            <a:r>
              <a:rPr lang="fr-FR" b="1" i="1" dirty="0" err="1" smtClean="0"/>
              <a:t>wealth</a:t>
            </a:r>
            <a:r>
              <a:rPr lang="fr-FR" b="1" i="1" dirty="0" smtClean="0"/>
              <a:t>-</a:t>
            </a:r>
            <a:r>
              <a:rPr lang="fr-FR" b="1" i="1" dirty="0" err="1" smtClean="0"/>
              <a:t>based</a:t>
            </a:r>
            <a:r>
              <a:rPr lang="fr-FR" b="1" i="1" dirty="0" smtClean="0"/>
              <a:t>) society</a:t>
            </a:r>
            <a:r>
              <a:rPr lang="fr-FR" i="1" dirty="0" smtClean="0"/>
              <a:t> in the Old </a:t>
            </a:r>
            <a:r>
              <a:rPr lang="fr-FR" i="1" dirty="0"/>
              <a:t>W</a:t>
            </a:r>
            <a:r>
              <a:rPr lang="fr-FR" i="1" dirty="0" smtClean="0"/>
              <a:t>orld (Europe, </a:t>
            </a:r>
            <a:r>
              <a:rPr lang="fr-FR" i="1" dirty="0" err="1" smtClean="0"/>
              <a:t>Japan</a:t>
            </a:r>
            <a:r>
              <a:rPr lang="fr-FR" i="1" dirty="0" smtClean="0"/>
              <a:t>). </a:t>
            </a:r>
            <a:r>
              <a:rPr lang="fr-FR" i="1" dirty="0" err="1" smtClean="0"/>
              <a:t>Wealth</a:t>
            </a:r>
            <a:r>
              <a:rPr lang="fr-FR" i="1" dirty="0" smtClean="0"/>
              <a:t>-</a:t>
            </a:r>
            <a:r>
              <a:rPr lang="fr-FR" i="1" dirty="0" err="1" smtClean="0"/>
              <a:t>income</a:t>
            </a:r>
            <a:r>
              <a:rPr lang="fr-FR" i="1" dirty="0" smtClean="0"/>
              <a:t> ratios </a:t>
            </a:r>
            <a:r>
              <a:rPr lang="fr-FR" i="1" dirty="0" err="1" smtClean="0"/>
              <a:t>seem</a:t>
            </a:r>
            <a:r>
              <a:rPr lang="fr-FR" i="1" dirty="0" smtClean="0"/>
              <a:t> to </a:t>
            </a:r>
            <a:r>
              <a:rPr lang="fr-FR" i="1" dirty="0" err="1" smtClean="0"/>
              <a:t>be</a:t>
            </a:r>
            <a:r>
              <a:rPr lang="fr-FR" i="1" dirty="0" smtClean="0"/>
              <a:t> </a:t>
            </a:r>
            <a:r>
              <a:rPr lang="fr-FR" i="1" dirty="0" err="1" smtClean="0"/>
              <a:t>returning</a:t>
            </a:r>
            <a:r>
              <a:rPr lang="fr-FR" i="1" dirty="0" smtClean="0"/>
              <a:t> to </a:t>
            </a:r>
            <a:r>
              <a:rPr lang="fr-FR" i="1" dirty="0" err="1" smtClean="0"/>
              <a:t>very</a:t>
            </a:r>
            <a:r>
              <a:rPr lang="fr-FR" i="1" dirty="0" smtClean="0"/>
              <a:t> </a:t>
            </a:r>
            <a:r>
              <a:rPr lang="fr-FR" i="1" dirty="0" err="1" smtClean="0"/>
              <a:t>high</a:t>
            </a:r>
            <a:r>
              <a:rPr lang="fr-FR" i="1" dirty="0" smtClean="0"/>
              <a:t> </a:t>
            </a:r>
            <a:r>
              <a:rPr lang="fr-FR" i="1" dirty="0" err="1" smtClean="0"/>
              <a:t>levels</a:t>
            </a:r>
            <a:r>
              <a:rPr lang="fr-FR" i="1" dirty="0" smtClean="0"/>
              <a:t> in </a:t>
            </a:r>
            <a:r>
              <a:rPr lang="fr-FR" i="1" dirty="0" err="1" smtClean="0"/>
              <a:t>low</a:t>
            </a:r>
            <a:r>
              <a:rPr lang="fr-FR" i="1" dirty="0" smtClean="0"/>
              <a:t> </a:t>
            </a:r>
            <a:r>
              <a:rPr lang="fr-FR" i="1" dirty="0" err="1" smtClean="0"/>
              <a:t>growth</a:t>
            </a:r>
            <a:r>
              <a:rPr lang="fr-FR" i="1" dirty="0" smtClean="0"/>
              <a:t> countries. Intuition: in a slow-</a:t>
            </a:r>
            <a:r>
              <a:rPr lang="fr-FR" i="1" dirty="0" err="1" smtClean="0"/>
              <a:t>growth</a:t>
            </a:r>
            <a:r>
              <a:rPr lang="fr-FR" i="1" dirty="0" smtClean="0"/>
              <a:t> society,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accumulated</a:t>
            </a:r>
            <a:r>
              <a:rPr lang="fr-FR" i="1" dirty="0" smtClean="0"/>
              <a:t> in the </a:t>
            </a:r>
            <a:r>
              <a:rPr lang="fr-FR" i="1" dirty="0" err="1" smtClean="0"/>
              <a:t>past</a:t>
            </a:r>
            <a:r>
              <a:rPr lang="fr-FR" i="1" dirty="0" smtClean="0"/>
              <a:t>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naturally</a:t>
            </a:r>
            <a:r>
              <a:rPr lang="fr-FR" i="1" dirty="0" smtClean="0"/>
              <a:t> </a:t>
            </a:r>
            <a:r>
              <a:rPr lang="fr-FR" i="1" dirty="0" err="1" smtClean="0"/>
              <a:t>become</a:t>
            </a:r>
            <a:r>
              <a:rPr lang="fr-FR" i="1" dirty="0" smtClean="0"/>
              <a:t> </a:t>
            </a:r>
            <a:r>
              <a:rPr lang="fr-FR" i="1" dirty="0" err="1" smtClean="0"/>
              <a:t>very</a:t>
            </a:r>
            <a:r>
              <a:rPr lang="fr-FR" i="1" dirty="0" smtClean="0"/>
              <a:t> important. In the </a:t>
            </a:r>
            <a:r>
              <a:rPr lang="fr-FR" i="1" dirty="0" err="1" smtClean="0"/>
              <a:t>very</a:t>
            </a:r>
            <a:r>
              <a:rPr lang="fr-FR" i="1" dirty="0" smtClean="0"/>
              <a:t> long </a:t>
            </a:r>
            <a:r>
              <a:rPr lang="fr-FR" i="1" dirty="0" err="1" smtClean="0"/>
              <a:t>run</a:t>
            </a:r>
            <a:r>
              <a:rPr lang="fr-FR" i="1" dirty="0" smtClean="0"/>
              <a:t>, </a:t>
            </a:r>
            <a:r>
              <a:rPr lang="fr-FR" i="1" dirty="0" err="1" smtClean="0"/>
              <a:t>this</a:t>
            </a:r>
            <a:r>
              <a:rPr lang="fr-FR" i="1" dirty="0" smtClean="0"/>
              <a:t>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be</a:t>
            </a:r>
            <a:r>
              <a:rPr lang="fr-FR" i="1" dirty="0" smtClean="0"/>
              <a:t> relevant for the </a:t>
            </a:r>
            <a:r>
              <a:rPr lang="fr-FR" i="1" dirty="0" err="1" smtClean="0"/>
              <a:t>entire</a:t>
            </a:r>
            <a:r>
              <a:rPr lang="fr-FR" i="1" dirty="0" smtClean="0"/>
              <a:t> world. Not </a:t>
            </a:r>
            <a:r>
              <a:rPr lang="fr-FR" i="1" dirty="0" err="1" smtClean="0"/>
              <a:t>bad</a:t>
            </a:r>
            <a:r>
              <a:rPr lang="fr-FR" i="1" dirty="0" smtClean="0"/>
              <a:t> in </a:t>
            </a:r>
            <a:r>
              <a:rPr lang="fr-FR" i="1" dirty="0" err="1" smtClean="0"/>
              <a:t>itself</a:t>
            </a:r>
            <a:r>
              <a:rPr lang="fr-FR" i="1" dirty="0" smtClean="0"/>
              <a:t>, but new challenges. </a:t>
            </a:r>
            <a:r>
              <a:rPr lang="fr-FR" b="1" i="1" dirty="0" smtClean="0"/>
              <a:t>The </a:t>
            </a:r>
            <a:r>
              <a:rPr lang="fr-FR" b="1" i="1" dirty="0" err="1" smtClean="0"/>
              <a:t>metamorphosis</a:t>
            </a:r>
            <a:r>
              <a:rPr lang="fr-FR" b="1" i="1" dirty="0" smtClean="0"/>
              <a:t> of capital call for new </a:t>
            </a:r>
            <a:r>
              <a:rPr lang="fr-FR" b="1" i="1" dirty="0" err="1" smtClean="0"/>
              <a:t>regulations</a:t>
            </a:r>
            <a:r>
              <a:rPr lang="fr-FR" b="1" i="1" dirty="0" smtClean="0"/>
              <a:t> of </a:t>
            </a:r>
            <a:r>
              <a:rPr lang="fr-FR" b="1" i="1" dirty="0" err="1" smtClean="0"/>
              <a:t>property</a:t>
            </a:r>
            <a:r>
              <a:rPr lang="fr-FR" b="1" i="1" dirty="0" smtClean="0"/>
              <a:t> relations</a:t>
            </a:r>
            <a:r>
              <a:rPr lang="fr-FR" i="1" dirty="0" smtClean="0"/>
              <a:t>. </a:t>
            </a:r>
            <a:endParaRPr lang="fr-FR" i="1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n°2: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always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;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US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Europe</a:t>
            </a:r>
          </a:p>
          <a:p>
            <a:endParaRPr lang="fr-FR" sz="29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n°3: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less</a:t>
            </a:r>
            <a:r>
              <a:rPr lang="fr-FR" sz="2900" dirty="0" smtClean="0"/>
              <a:t> </a:t>
            </a:r>
            <a:r>
              <a:rPr lang="fr-FR" sz="2900" dirty="0" err="1" smtClean="0"/>
              <a:t>extreme</a:t>
            </a:r>
            <a:r>
              <a:rPr lang="fr-FR" sz="2900" dirty="0" smtClean="0"/>
              <a:t> </a:t>
            </a:r>
            <a:r>
              <a:rPr lang="fr-FR" sz="2900" dirty="0" err="1" smtClean="0"/>
              <a:t>today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a </a:t>
            </a:r>
            <a:r>
              <a:rPr lang="fr-FR" sz="2900" dirty="0" err="1" smtClean="0"/>
              <a:t>century</a:t>
            </a:r>
            <a:r>
              <a:rPr lang="fr-FR" sz="2900" dirty="0" smtClean="0"/>
              <a:t> </a:t>
            </a:r>
            <a:r>
              <a:rPr lang="fr-FR" sz="2900" dirty="0" err="1" smtClean="0"/>
              <a:t>ago</a:t>
            </a:r>
            <a:r>
              <a:rPr lang="fr-FR" sz="2900" dirty="0" smtClean="0"/>
              <a:t> in Europe, </a:t>
            </a:r>
            <a:r>
              <a:rPr lang="fr-FR" sz="2900" dirty="0" err="1" smtClean="0"/>
              <a:t>although</a:t>
            </a:r>
            <a:r>
              <a:rPr lang="fr-FR" sz="2900" dirty="0" smtClean="0"/>
              <a:t> the total </a:t>
            </a:r>
            <a:r>
              <a:rPr lang="fr-FR" sz="2900" dirty="0" err="1" smtClean="0"/>
              <a:t>capitalization</a:t>
            </a:r>
            <a:r>
              <a:rPr lang="fr-FR" sz="2900" dirty="0" smtClean="0"/>
              <a:t> of </a:t>
            </a:r>
            <a:r>
              <a:rPr lang="fr-FR" sz="2900" dirty="0" err="1" smtClean="0"/>
              <a:t>private</a:t>
            </a:r>
            <a:r>
              <a:rPr lang="fr-FR" sz="2900" dirty="0" smtClean="0"/>
              <a:t>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relative to national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has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recovered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the 1914-1945 </a:t>
            </a:r>
            <a:r>
              <a:rPr lang="fr-FR" sz="2900" dirty="0" err="1" smtClean="0"/>
              <a:t>shocks</a:t>
            </a:r>
            <a:endParaRPr lang="fr-FR" sz="2900" dirty="0" smtClean="0"/>
          </a:p>
        </p:txBody>
      </p:sp>
    </p:spTree>
    <p:extLst>
      <p:ext uri="{BB962C8B-B14F-4D97-AF65-F5344CB8AC3E}">
        <p14:creationId xmlns:p14="http://schemas.microsoft.com/office/powerpoint/2010/main" xmlns="" val="253971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179235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p:oleObj spid="_x0000_s180259" name="Worksheet" r:id="rId3" imgW="931926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7104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metamorphosis</a:t>
            </a:r>
            <a:r>
              <a:rPr lang="fr-FR" dirty="0" smtClean="0"/>
              <a:t> of capital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There’s</a:t>
            </a:r>
            <a:r>
              <a:rPr lang="fr-FR" dirty="0"/>
              <a:t> </a:t>
            </a:r>
            <a:r>
              <a:rPr lang="fr-FR" dirty="0" err="1"/>
              <a:t>nothing</a:t>
            </a:r>
            <a:r>
              <a:rPr lang="fr-FR" dirty="0"/>
              <a:t> </a:t>
            </a:r>
            <a:r>
              <a:rPr lang="fr-FR" dirty="0" err="1"/>
              <a:t>bad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wealth-income</a:t>
            </a:r>
            <a:r>
              <a:rPr lang="fr-FR" dirty="0"/>
              <a:t> </a:t>
            </a:r>
            <a:r>
              <a:rPr lang="fr-FR" dirty="0" smtClean="0"/>
              <a:t>ratios (</a:t>
            </a:r>
            <a:r>
              <a:rPr lang="fr-FR" b="1" dirty="0" err="1" smtClean="0"/>
              <a:t>postwar</a:t>
            </a:r>
            <a:r>
              <a:rPr lang="fr-FR" b="1" dirty="0" smtClean="0"/>
              <a:t> reconstruction</a:t>
            </a:r>
            <a:r>
              <a:rPr lang="fr-FR" dirty="0" smtClean="0"/>
              <a:t>, </a:t>
            </a:r>
            <a:r>
              <a:rPr lang="fr-FR" b="1" dirty="0" err="1" smtClean="0"/>
              <a:t>growth</a:t>
            </a:r>
            <a:r>
              <a:rPr lang="fr-FR" b="1" dirty="0" smtClean="0"/>
              <a:t> </a:t>
            </a:r>
            <a:r>
              <a:rPr lang="fr-FR" b="1" dirty="0" err="1" smtClean="0"/>
              <a:t>slowdown</a:t>
            </a:r>
            <a:r>
              <a:rPr lang="fr-FR" dirty="0" smtClean="0"/>
              <a:t>)</a:t>
            </a:r>
            <a:r>
              <a:rPr lang="fr-FR" dirty="0"/>
              <a:t>, but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creates</a:t>
            </a:r>
            <a:r>
              <a:rPr lang="fr-FR" dirty="0"/>
              <a:t> new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smtClean="0"/>
              <a:t>challenges: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bubbles</a:t>
            </a:r>
            <a:r>
              <a:rPr lang="fr-FR" dirty="0" smtClean="0"/>
              <a:t>, return of </a:t>
            </a:r>
            <a:r>
              <a:rPr lang="fr-FR" dirty="0" err="1" smtClean="0"/>
              <a:t>inheritance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600" dirty="0">
                <a:sym typeface="Wingdings"/>
              </a:rPr>
              <a:t> </a:t>
            </a:r>
            <a:r>
              <a:rPr lang="fr-FR" b="1" dirty="0" smtClean="0"/>
              <a:t>A </a:t>
            </a:r>
            <a:r>
              <a:rPr lang="fr-FR" b="1" dirty="0" err="1" smtClean="0"/>
              <a:t>multidimensional</a:t>
            </a:r>
            <a:r>
              <a:rPr lang="fr-FR" b="1" dirty="0" smtClean="0"/>
              <a:t> </a:t>
            </a:r>
            <a:r>
              <a:rPr lang="fr-FR" b="1" dirty="0" err="1" smtClean="0"/>
              <a:t>approach</a:t>
            </a:r>
            <a:r>
              <a:rPr lang="fr-FR" b="1" dirty="0" smtClean="0"/>
              <a:t> to the </a:t>
            </a:r>
            <a:r>
              <a:rPr lang="fr-FR" b="1" dirty="0" err="1" smtClean="0"/>
              <a:t>history</a:t>
            </a:r>
            <a:r>
              <a:rPr lang="fr-FR" b="1" dirty="0" smtClean="0"/>
              <a:t> of capital and </a:t>
            </a:r>
            <a:r>
              <a:rPr lang="fr-FR" b="1" dirty="0" err="1" smtClean="0"/>
              <a:t>property</a:t>
            </a:r>
            <a:r>
              <a:rPr lang="fr-FR" b="1" dirty="0" smtClean="0"/>
              <a:t> relations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land to business </a:t>
            </a:r>
            <a:r>
              <a:rPr lang="fr-FR" dirty="0" err="1" smtClean="0"/>
              <a:t>assets</a:t>
            </a:r>
            <a:r>
              <a:rPr lang="fr-FR" dirty="0" smtClean="0"/>
              <a:t>,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, public </a:t>
            </a:r>
            <a:r>
              <a:rPr lang="fr-FR" dirty="0" err="1" smtClean="0"/>
              <a:t>debt</a:t>
            </a:r>
            <a:r>
              <a:rPr lang="fr-FR" dirty="0" smtClean="0"/>
              <a:t>, </a:t>
            </a:r>
            <a:r>
              <a:rPr lang="fr-FR" dirty="0" err="1" smtClean="0"/>
              <a:t>immaterial</a:t>
            </a:r>
            <a:r>
              <a:rPr lang="fr-FR" dirty="0" smtClean="0"/>
              <a:t> capital, etc</a:t>
            </a:r>
            <a:r>
              <a:rPr lang="fr-FR" dirty="0"/>
              <a:t>.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5996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9664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25191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66303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5721098"/>
              </p:ext>
            </p:extLst>
          </p:nvPr>
        </p:nvGraphicFramePr>
        <p:xfrm>
          <a:off x="179512" y="72008"/>
          <a:ext cx="8856984" cy="6741368"/>
        </p:xfrm>
        <a:graphic>
          <a:graphicData uri="http://schemas.openxmlformats.org/presentationml/2006/ole">
            <p:oleObj spid="_x0000_s13930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others</a:t>
            </a:r>
            <a:endParaRPr lang="fr-FR" sz="2600" dirty="0" smtClean="0"/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</a:t>
            </a:r>
            <a:r>
              <a:rPr lang="fr-FR" sz="2600" b="1" dirty="0" smtClean="0"/>
              <a:t>the land of </a:t>
            </a:r>
            <a:r>
              <a:rPr lang="fr-FR" sz="2600" b="1" dirty="0" err="1" smtClean="0"/>
              <a:t>opportunity</a:t>
            </a:r>
            <a:r>
              <a:rPr lang="fr-FR" sz="2600" b="1" dirty="0" smtClean="0"/>
              <a:t> </a:t>
            </a:r>
            <a:r>
              <a:rPr lang="fr-FR" sz="2600" dirty="0" smtClean="0"/>
              <a:t>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matters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pop.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</a:t>
            </a:r>
            <a:r>
              <a:rPr lang="fr-FR" sz="2600" b="1" dirty="0" smtClean="0"/>
              <a:t>and </a:t>
            </a:r>
            <a:r>
              <a:rPr lang="fr-FR" sz="2600" b="1" dirty="0" err="1" smtClean="0"/>
              <a:t>also</a:t>
            </a:r>
            <a:r>
              <a:rPr lang="fr-FR" sz="2600" b="1" dirty="0" smtClean="0"/>
              <a:t> the land of </a:t>
            </a:r>
            <a:r>
              <a:rPr lang="fr-FR" sz="2600" b="1" dirty="0" err="1" smtClean="0"/>
              <a:t>slavery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extreme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form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</a:t>
            </a:r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Old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merit-based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(« </a:t>
            </a:r>
            <a:r>
              <a:rPr lang="fr-FR" sz="2600" dirty="0" err="1" smtClean="0"/>
              <a:t>meritocratic</a:t>
            </a:r>
            <a:r>
              <a:rPr lang="fr-FR" sz="2600" dirty="0" smtClean="0"/>
              <a:t> </a:t>
            </a:r>
            <a:r>
              <a:rPr lang="fr-FR" sz="2600" dirty="0" err="1" smtClean="0"/>
              <a:t>extremism</a:t>
            </a:r>
            <a:r>
              <a:rPr lang="fr-FR" sz="2600" dirty="0" smtClean="0"/>
              <a:t> »)</a:t>
            </a:r>
          </a:p>
        </p:txBody>
      </p:sp>
    </p:spTree>
    <p:extLst>
      <p:ext uri="{BB962C8B-B14F-4D97-AF65-F5344CB8AC3E}">
        <p14:creationId xmlns:p14="http://schemas.microsoft.com/office/powerpoint/2010/main" xmlns="" val="2383763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25498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62537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87500700"/>
              </p:ext>
            </p:extLst>
          </p:nvPr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5601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52772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58061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1033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57037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48774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Germany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Lower</a:t>
            </a:r>
            <a:r>
              <a:rPr lang="fr-FR" sz="2600" dirty="0" smtClean="0"/>
              <a:t>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values of capital </a:t>
            </a:r>
            <a:r>
              <a:rPr lang="fr-FR" sz="2600" dirty="0" err="1" smtClean="0"/>
              <a:t>assets</a:t>
            </a:r>
            <a:r>
              <a:rPr lang="fr-FR" sz="2600" dirty="0" smtClean="0"/>
              <a:t> in Germany: </a:t>
            </a:r>
            <a:r>
              <a:rPr lang="fr-FR" sz="2600" dirty="0" err="1" smtClean="0"/>
              <a:t>lower</a:t>
            </a:r>
            <a:r>
              <a:rPr lang="fr-FR" sz="2600" dirty="0" smtClean="0"/>
              <a:t> real </a:t>
            </a:r>
            <a:r>
              <a:rPr lang="fr-FR" sz="2600" dirty="0" err="1" smtClean="0"/>
              <a:t>estate</a:t>
            </a:r>
            <a:r>
              <a:rPr lang="fr-FR" sz="2600" dirty="0" smtClean="0"/>
              <a:t> </a:t>
            </a:r>
            <a:r>
              <a:rPr lang="fr-FR" sz="2600" dirty="0" err="1" smtClean="0"/>
              <a:t>prices</a:t>
            </a:r>
            <a:r>
              <a:rPr lang="fr-FR" sz="2600" dirty="0" smtClean="0"/>
              <a:t>, and </a:t>
            </a:r>
            <a:r>
              <a:rPr lang="fr-FR" sz="2600" dirty="0" err="1" smtClean="0"/>
              <a:t>lower</a:t>
            </a:r>
            <a:r>
              <a:rPr lang="fr-FR" sz="2600" dirty="0" smtClean="0"/>
              <a:t> stock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capitalization</a:t>
            </a:r>
            <a:r>
              <a:rPr lang="fr-FR" sz="2600" dirty="0" smtClean="0"/>
              <a:t> of corporations</a:t>
            </a:r>
          </a:p>
          <a:p>
            <a:r>
              <a:rPr lang="fr-FR" sz="2600" dirty="0" err="1" smtClean="0"/>
              <a:t>Stakeholder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capitalism</a:t>
            </a:r>
            <a:r>
              <a:rPr lang="fr-FR" sz="2600" dirty="0" smtClean="0"/>
              <a:t>: </a:t>
            </a:r>
            <a:r>
              <a:rPr lang="fr-FR" sz="2600" dirty="0" err="1" smtClean="0"/>
              <a:t>shareholders</a:t>
            </a:r>
            <a:r>
              <a:rPr lang="fr-FR" sz="2600" dirty="0" smtClean="0"/>
              <a:t> have to </a:t>
            </a:r>
            <a:r>
              <a:rPr lang="fr-FR" sz="2600" dirty="0" err="1" smtClean="0"/>
              <a:t>share</a:t>
            </a:r>
            <a:r>
              <a:rPr lang="fr-FR" sz="2600" dirty="0" smtClean="0"/>
              <a:t> power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worker</a:t>
            </a:r>
            <a:r>
              <a:rPr lang="fr-FR" sz="2600" dirty="0" smtClean="0"/>
              <a:t> </a:t>
            </a:r>
            <a:r>
              <a:rPr lang="fr-FR" sz="2600" dirty="0" err="1" smtClean="0"/>
              <a:t>representatives</a:t>
            </a:r>
            <a:r>
              <a:rPr lang="fr-FR" sz="2600" dirty="0" smtClean="0"/>
              <a:t>, </a:t>
            </a:r>
            <a:r>
              <a:rPr lang="fr-FR" sz="2600" dirty="0" err="1" smtClean="0"/>
              <a:t>regional</a:t>
            </a:r>
            <a:r>
              <a:rPr lang="fr-FR" sz="2600" dirty="0" smtClean="0"/>
              <a:t> </a:t>
            </a:r>
            <a:r>
              <a:rPr lang="fr-FR" sz="2600" dirty="0" err="1" smtClean="0"/>
              <a:t>govt</a:t>
            </a:r>
            <a:r>
              <a:rPr lang="fr-FR" sz="2600" dirty="0" smtClean="0"/>
              <a:t>, etc., </a:t>
            </a:r>
            <a:r>
              <a:rPr lang="fr-FR" sz="2600" dirty="0" err="1" smtClean="0"/>
              <a:t>so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the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book value of corporation</a:t>
            </a:r>
          </a:p>
          <a:p>
            <a:r>
              <a:rPr lang="fr-FR" sz="2600" dirty="0" err="1" smtClean="0"/>
              <a:t>Apparently</a:t>
            </a:r>
            <a:r>
              <a:rPr lang="fr-FR" sz="2600" dirty="0"/>
              <a:t>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does</a:t>
            </a:r>
            <a:r>
              <a:rPr lang="fr-FR" sz="2600" dirty="0" smtClean="0"/>
              <a:t> not </a:t>
            </a:r>
            <a:r>
              <a:rPr lang="fr-FR" sz="2600" dirty="0" err="1" smtClean="0"/>
              <a:t>prevent</a:t>
            </a:r>
            <a:r>
              <a:rPr lang="fr-FR" sz="2600" dirty="0" smtClean="0"/>
              <a:t> </a:t>
            </a:r>
            <a:r>
              <a:rPr lang="fr-FR" sz="2600" dirty="0" err="1" smtClean="0"/>
              <a:t>German</a:t>
            </a:r>
            <a:r>
              <a:rPr lang="fr-FR" sz="2600" dirty="0" smtClean="0"/>
              <a:t> </a:t>
            </a:r>
            <a:r>
              <a:rPr lang="fr-FR" sz="2600" dirty="0" err="1" smtClean="0"/>
              <a:t>companies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producing</a:t>
            </a:r>
            <a:r>
              <a:rPr lang="fr-FR" sz="2600" dirty="0" smtClean="0"/>
              <a:t> good cars</a:t>
            </a:r>
          </a:p>
          <a:p>
            <a:endParaRPr lang="fr-FR" sz="2600" dirty="0" smtClean="0"/>
          </a:p>
          <a:p>
            <a:r>
              <a:rPr lang="fr-FR" sz="2600" b="1" dirty="0" smtClean="0"/>
              <a:t>This </a:t>
            </a:r>
            <a:r>
              <a:rPr lang="fr-FR" sz="2600" b="1" dirty="0" err="1" smtClean="0"/>
              <a:t>clearly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illustrates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that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market</a:t>
            </a:r>
            <a:r>
              <a:rPr lang="fr-FR" sz="2600" b="1" dirty="0" smtClean="0"/>
              <a:t> and social values of capital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differ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relations are </a:t>
            </a:r>
            <a:r>
              <a:rPr lang="fr-FR" sz="2600" b="1" dirty="0" err="1" smtClean="0"/>
              <a:t>socially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legally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historically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determined</a:t>
            </a:r>
            <a:endParaRPr lang="fr-FR" sz="2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6613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lnSpcReduction="10000"/>
          </a:bodyPr>
          <a:lstStyle/>
          <a:p>
            <a:r>
              <a:rPr lang="fr-FR" sz="2800" b="1" i="1" dirty="0" smtClean="0"/>
              <a:t>1. The long-</a:t>
            </a:r>
            <a:r>
              <a:rPr lang="fr-FR" sz="2800" b="1" i="1" dirty="0" err="1" smtClean="0"/>
              <a:t>run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dynamics</a:t>
            </a:r>
            <a:r>
              <a:rPr lang="fr-FR" sz="2800" b="1" i="1" dirty="0" smtClean="0"/>
              <a:t> of </a:t>
            </a:r>
            <a:r>
              <a:rPr lang="fr-FR" sz="2800" b="1" i="1" dirty="0" err="1" smtClean="0"/>
              <a:t>income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inequality</a:t>
            </a:r>
            <a:r>
              <a:rPr lang="fr-FR" sz="2800" i="1" dirty="0" smtClean="0"/>
              <a:t>. The end of the Kuznets </a:t>
            </a:r>
            <a:r>
              <a:rPr lang="fr-FR" sz="2800" i="1" dirty="0" err="1" smtClean="0"/>
              <a:t>curve</a:t>
            </a:r>
            <a:r>
              <a:rPr lang="fr-FR" sz="2800" i="1" dirty="0" smtClean="0"/>
              <a:t>, the end of </a:t>
            </a:r>
            <a:r>
              <a:rPr lang="fr-FR" sz="2800" i="1" dirty="0" err="1" smtClean="0"/>
              <a:t>universal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laws</a:t>
            </a:r>
            <a:r>
              <a:rPr lang="fr-FR" sz="2800" i="1" dirty="0" smtClean="0"/>
              <a:t>.</a:t>
            </a:r>
            <a:r>
              <a:rPr lang="fr-FR" sz="2800" b="1" i="1" dirty="0" smtClean="0"/>
              <a:t>      </a:t>
            </a:r>
            <a:r>
              <a:rPr lang="fr-FR" sz="2800" i="1" dirty="0" smtClean="0"/>
              <a:t>Country-</a:t>
            </a:r>
            <a:r>
              <a:rPr lang="fr-FR" sz="2800" i="1" dirty="0" err="1" smtClean="0"/>
              <a:t>specific</a:t>
            </a:r>
            <a:r>
              <a:rPr lang="fr-FR" sz="2800" i="1" dirty="0" smtClean="0"/>
              <a:t> institutions and </a:t>
            </a:r>
            <a:r>
              <a:rPr lang="fr-FR" sz="2800" i="1" dirty="0" err="1" smtClean="0"/>
              <a:t>policies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matter</a:t>
            </a:r>
            <a:r>
              <a:rPr lang="fr-FR" sz="2800" i="1" dirty="0" smtClean="0"/>
              <a:t>.</a:t>
            </a:r>
          </a:p>
          <a:p>
            <a:pPr>
              <a:buNone/>
            </a:pPr>
            <a:endParaRPr lang="fr-FR" sz="2800" b="1" dirty="0" smtClean="0"/>
          </a:p>
          <a:p>
            <a:r>
              <a:rPr lang="fr-FR" sz="2800" b="1" dirty="0" smtClean="0"/>
              <a:t>2. The return of a patrimonial (or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) society</a:t>
            </a:r>
            <a:r>
              <a:rPr lang="fr-FR" sz="2800" dirty="0" smtClean="0"/>
              <a:t> in the Old </a:t>
            </a:r>
            <a:r>
              <a:rPr lang="fr-FR" sz="2800" dirty="0"/>
              <a:t>W</a:t>
            </a:r>
            <a:r>
              <a:rPr lang="fr-FR" sz="2800" dirty="0" smtClean="0"/>
              <a:t>orld (Europe, </a:t>
            </a:r>
            <a:r>
              <a:rPr lang="fr-FR" sz="2800" dirty="0" err="1" smtClean="0"/>
              <a:t>Japan</a:t>
            </a:r>
            <a:r>
              <a:rPr lang="fr-FR" sz="2800" dirty="0" smtClean="0"/>
              <a:t>). </a:t>
            </a:r>
            <a:r>
              <a:rPr lang="fr-FR" sz="2800" dirty="0" err="1" smtClean="0"/>
              <a:t>Wealth-income</a:t>
            </a:r>
            <a:r>
              <a:rPr lang="fr-FR" sz="2800" dirty="0" smtClean="0"/>
              <a:t> ratios </a:t>
            </a:r>
            <a:r>
              <a:rPr lang="fr-FR" sz="2800" dirty="0" err="1" smtClean="0"/>
              <a:t>seem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returning</a:t>
            </a:r>
            <a:r>
              <a:rPr lang="fr-FR" sz="2800" dirty="0" smtClean="0"/>
              <a:t> to </a:t>
            </a:r>
            <a:r>
              <a:rPr lang="fr-FR" sz="2800" dirty="0" err="1" smtClean="0"/>
              <a:t>very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 in </a:t>
            </a:r>
            <a:r>
              <a:rPr lang="fr-FR" sz="2800" dirty="0" err="1" smtClean="0"/>
              <a:t>low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countries. The </a:t>
            </a:r>
            <a:r>
              <a:rPr lang="fr-FR" sz="2800" dirty="0" err="1" smtClean="0"/>
              <a:t>metamorphosis</a:t>
            </a:r>
            <a:r>
              <a:rPr lang="fr-FR" sz="2800" dirty="0" smtClean="0"/>
              <a:t> of capital</a:t>
            </a:r>
            <a:r>
              <a:rPr lang="fr-FR" sz="2800" dirty="0" smtClean="0"/>
              <a:t>. Public </a:t>
            </a:r>
            <a:r>
              <a:rPr lang="fr-FR" sz="2800" dirty="0" err="1" smtClean="0"/>
              <a:t>debt</a:t>
            </a:r>
            <a:r>
              <a:rPr lang="fr-FR" sz="2800" dirty="0" smtClean="0"/>
              <a:t>.</a:t>
            </a:r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b="1" dirty="0" smtClean="0"/>
              <a:t>3. The future of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 concentration</a:t>
            </a:r>
            <a:r>
              <a:rPr lang="fr-FR" sz="2800" dirty="0" smtClean="0"/>
              <a:t>: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r - g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21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 (r = net-of-</a:t>
            </a:r>
            <a:r>
              <a:rPr lang="fr-FR" sz="2800" dirty="0" err="1" smtClean="0"/>
              <a:t>tax</a:t>
            </a:r>
            <a:r>
              <a:rPr lang="fr-FR" sz="2800" dirty="0" smtClean="0"/>
              <a:t> rate of return, g =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rate),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reach</a:t>
            </a:r>
            <a:r>
              <a:rPr lang="fr-FR" sz="2800" dirty="0" smtClean="0"/>
              <a:t> or </a:t>
            </a:r>
            <a:r>
              <a:rPr lang="fr-FR" sz="2800" dirty="0" err="1" smtClean="0"/>
              <a:t>surpass</a:t>
            </a:r>
            <a:r>
              <a:rPr lang="fr-FR" sz="2800" dirty="0" smtClean="0"/>
              <a:t> 19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</a:t>
            </a:r>
            <a:r>
              <a:rPr lang="fr-FR" sz="2800" dirty="0" err="1" smtClean="0"/>
              <a:t>oligarchic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for more </a:t>
            </a:r>
            <a:r>
              <a:rPr lang="fr-FR" sz="2800" dirty="0" err="1" smtClean="0"/>
              <a:t>transparency</a:t>
            </a:r>
            <a:r>
              <a:rPr lang="fr-FR" sz="2800" dirty="0" smtClean="0"/>
              <a:t>. 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552728"/>
        </p:xfrm>
        <a:graphic>
          <a:graphicData uri="http://schemas.openxmlformats.org/presentationml/2006/ole">
            <p:oleObj spid="_x0000_s25908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52168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1. The long-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 of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dirty="0" smtClean="0"/>
              <a:t>. The end of the Kuznets </a:t>
            </a:r>
            <a:r>
              <a:rPr lang="fr-FR" dirty="0" err="1" smtClean="0"/>
              <a:t>curve</a:t>
            </a:r>
            <a:r>
              <a:rPr lang="fr-FR" dirty="0" smtClean="0"/>
              <a:t>, the end of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.</a:t>
            </a:r>
            <a:r>
              <a:rPr lang="fr-FR" b="1" dirty="0" smtClean="0"/>
              <a:t> </a:t>
            </a:r>
            <a:r>
              <a:rPr lang="fr-FR" dirty="0" smtClean="0"/>
              <a:t>Country-</a:t>
            </a:r>
            <a:r>
              <a:rPr lang="fr-FR" dirty="0" err="1" smtClean="0"/>
              <a:t>specific</a:t>
            </a:r>
            <a:r>
              <a:rPr lang="fr-FR" dirty="0" smtClean="0"/>
              <a:t> institutions and </a:t>
            </a:r>
            <a:r>
              <a:rPr lang="fr-FR" dirty="0" err="1" smtClean="0"/>
              <a:t>policies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2.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Wealth-income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i="1" dirty="0" smtClean="0"/>
              <a:t>3. The future of </a:t>
            </a:r>
            <a:r>
              <a:rPr lang="fr-FR" b="1" i="1" dirty="0" err="1" smtClean="0"/>
              <a:t>wealth</a:t>
            </a:r>
            <a:r>
              <a:rPr lang="fr-FR" b="1" i="1" dirty="0" smtClean="0"/>
              <a:t> concentration</a:t>
            </a:r>
            <a:r>
              <a:rPr lang="fr-FR" i="1" dirty="0" smtClean="0"/>
              <a:t>: </a:t>
            </a:r>
            <a:r>
              <a:rPr lang="fr-FR" i="1" dirty="0" err="1" smtClean="0"/>
              <a:t>with</a:t>
            </a:r>
            <a:r>
              <a:rPr lang="fr-FR" i="1" dirty="0" smtClean="0"/>
              <a:t> </a:t>
            </a:r>
            <a:r>
              <a:rPr lang="fr-FR" i="1" dirty="0" err="1" smtClean="0"/>
              <a:t>high</a:t>
            </a:r>
            <a:r>
              <a:rPr lang="fr-FR" i="1" dirty="0" smtClean="0"/>
              <a:t> r - g </a:t>
            </a:r>
            <a:r>
              <a:rPr lang="fr-FR" i="1" dirty="0" err="1" smtClean="0"/>
              <a:t>during</a:t>
            </a:r>
            <a:r>
              <a:rPr lang="fr-FR" i="1" dirty="0" smtClean="0"/>
              <a:t> 21</a:t>
            </a:r>
            <a:r>
              <a:rPr lang="fr-FR" i="1" baseline="30000" dirty="0" smtClean="0"/>
              <a:t>c</a:t>
            </a:r>
            <a:r>
              <a:rPr lang="fr-FR" i="1" dirty="0" smtClean="0"/>
              <a:t>  (r = net-of-</a:t>
            </a:r>
            <a:r>
              <a:rPr lang="fr-FR" i="1" dirty="0" err="1" smtClean="0"/>
              <a:t>tax</a:t>
            </a:r>
            <a:r>
              <a:rPr lang="fr-FR" i="1" dirty="0" smtClean="0"/>
              <a:t> rate of return, g = </a:t>
            </a:r>
            <a:r>
              <a:rPr lang="fr-FR" i="1" dirty="0" err="1" smtClean="0"/>
              <a:t>growth</a:t>
            </a:r>
            <a:r>
              <a:rPr lang="fr-FR" i="1" dirty="0" smtClean="0"/>
              <a:t> rate), </a:t>
            </a:r>
            <a:r>
              <a:rPr lang="fr-FR" i="1" dirty="0" err="1" smtClean="0"/>
              <a:t>then</a:t>
            </a:r>
            <a:r>
              <a:rPr lang="fr-FR" i="1" dirty="0" smtClean="0"/>
              <a:t>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inequality</a:t>
            </a:r>
            <a:r>
              <a:rPr lang="fr-FR" i="1" dirty="0" smtClean="0"/>
              <a:t> </a:t>
            </a:r>
            <a:r>
              <a:rPr lang="fr-FR" i="1" dirty="0" err="1" smtClean="0"/>
              <a:t>might</a:t>
            </a:r>
            <a:r>
              <a:rPr lang="fr-FR" i="1" dirty="0" smtClean="0"/>
              <a:t> </a:t>
            </a:r>
            <a:r>
              <a:rPr lang="fr-FR" i="1" dirty="0" err="1" smtClean="0"/>
              <a:t>reach</a:t>
            </a:r>
            <a:r>
              <a:rPr lang="fr-FR" i="1" dirty="0" smtClean="0"/>
              <a:t> or </a:t>
            </a:r>
            <a:r>
              <a:rPr lang="fr-FR" i="1" dirty="0" err="1" smtClean="0"/>
              <a:t>surpass</a:t>
            </a:r>
            <a:r>
              <a:rPr lang="fr-FR" i="1" dirty="0" smtClean="0"/>
              <a:t> 19</a:t>
            </a:r>
            <a:r>
              <a:rPr lang="fr-FR" i="1" baseline="30000" dirty="0" smtClean="0"/>
              <a:t>c</a:t>
            </a:r>
            <a:r>
              <a:rPr lang="fr-FR" i="1" dirty="0" smtClean="0"/>
              <a:t> </a:t>
            </a:r>
            <a:r>
              <a:rPr lang="fr-FR" i="1" dirty="0" err="1" smtClean="0"/>
              <a:t>oligarchic</a:t>
            </a:r>
            <a:r>
              <a:rPr lang="fr-FR" i="1" dirty="0" smtClean="0"/>
              <a:t> </a:t>
            </a:r>
            <a:r>
              <a:rPr lang="fr-FR" i="1" dirty="0" err="1" smtClean="0"/>
              <a:t>levels</a:t>
            </a:r>
            <a:r>
              <a:rPr lang="fr-FR" i="1" dirty="0" smtClean="0"/>
              <a:t>.  </a:t>
            </a:r>
            <a:r>
              <a:rPr lang="fr-FR" i="1" dirty="0" err="1" smtClean="0"/>
              <a:t>Conversely</a:t>
            </a:r>
            <a:r>
              <a:rPr lang="fr-FR" i="1" dirty="0" smtClean="0"/>
              <a:t>, </a:t>
            </a:r>
            <a:r>
              <a:rPr lang="fr-FR" i="1" dirty="0" err="1" smtClean="0"/>
              <a:t>suitable</a:t>
            </a:r>
            <a:r>
              <a:rPr lang="fr-FR" i="1" dirty="0" smtClean="0"/>
              <a:t> institutions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allow</a:t>
            </a:r>
            <a:r>
              <a:rPr lang="fr-FR" i="1" dirty="0" smtClean="0"/>
              <a:t> to </a:t>
            </a:r>
            <a:r>
              <a:rPr lang="fr-FR" i="1" dirty="0" err="1" smtClean="0"/>
              <a:t>democratize</a:t>
            </a:r>
            <a:r>
              <a:rPr lang="fr-FR" i="1" dirty="0" smtClean="0"/>
              <a:t> </a:t>
            </a:r>
            <a:r>
              <a:rPr lang="fr-FR" i="1" dirty="0" err="1" smtClean="0"/>
              <a:t>wealth</a:t>
            </a:r>
            <a:r>
              <a:rPr lang="fr-FR" i="1" dirty="0" smtClean="0"/>
              <a:t>. </a:t>
            </a:r>
            <a:r>
              <a:rPr lang="fr-FR" i="1" dirty="0" err="1" smtClean="0"/>
              <a:t>Strong</a:t>
            </a:r>
            <a:r>
              <a:rPr lang="fr-FR" i="1" dirty="0" smtClean="0"/>
              <a:t> </a:t>
            </a:r>
            <a:r>
              <a:rPr lang="fr-FR" i="1" dirty="0" err="1" smtClean="0"/>
              <a:t>need</a:t>
            </a:r>
            <a:r>
              <a:rPr lang="fr-FR" i="1" dirty="0" smtClean="0"/>
              <a:t> for more </a:t>
            </a:r>
            <a:r>
              <a:rPr lang="fr-FR" i="1" dirty="0" err="1" smtClean="0"/>
              <a:t>transparency</a:t>
            </a:r>
            <a:r>
              <a:rPr lang="fr-FR" i="1" dirty="0" smtClean="0"/>
              <a:t> about global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dynamics</a:t>
            </a:r>
            <a:r>
              <a:rPr lang="fr-FR" i="1" dirty="0" smtClean="0"/>
              <a:t> and cross-border </a:t>
            </a:r>
            <a:r>
              <a:rPr lang="fr-FR" i="1" dirty="0" err="1" smtClean="0"/>
              <a:t>financial</a:t>
            </a:r>
            <a:r>
              <a:rPr lang="fr-FR" i="1" dirty="0" smtClean="0"/>
              <a:t> </a:t>
            </a:r>
            <a:r>
              <a:rPr lang="fr-FR" i="1" dirty="0" err="1" smtClean="0"/>
              <a:t>assets</a:t>
            </a:r>
            <a:r>
              <a:rPr lang="fr-FR" i="1" dirty="0" smtClean="0"/>
              <a:t>, in </a:t>
            </a:r>
            <a:r>
              <a:rPr lang="fr-FR" i="1" dirty="0" err="1" smtClean="0"/>
              <a:t>rich</a:t>
            </a:r>
            <a:r>
              <a:rPr lang="fr-FR" i="1" dirty="0" smtClean="0"/>
              <a:t> countries as </a:t>
            </a:r>
            <a:r>
              <a:rPr lang="fr-FR" i="1" dirty="0" err="1" smtClean="0"/>
              <a:t>well</a:t>
            </a:r>
            <a:r>
              <a:rPr lang="fr-FR" i="1" dirty="0" smtClean="0"/>
              <a:t> as in </a:t>
            </a:r>
            <a:r>
              <a:rPr lang="fr-FR" i="1" dirty="0" err="1" smtClean="0"/>
              <a:t>emerging</a:t>
            </a:r>
            <a:r>
              <a:rPr lang="fr-FR" i="1" dirty="0" smtClean="0"/>
              <a:t> countries (China, Latin </a:t>
            </a:r>
            <a:r>
              <a:rPr lang="fr-FR" i="1" dirty="0" err="1" smtClean="0"/>
              <a:t>America</a:t>
            </a:r>
            <a:r>
              <a:rPr lang="fr-FR" i="1" dirty="0" smtClean="0"/>
              <a:t>, </a:t>
            </a:r>
            <a:r>
              <a:rPr lang="fr-FR" i="1" dirty="0" err="1" smtClean="0"/>
              <a:t>Africa</a:t>
            </a:r>
            <a:r>
              <a:rPr lang="fr-FR" i="1" dirty="0" smtClean="0"/>
              <a:t>).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223259" name="Worksheet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34130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323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47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41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949280"/>
          </a:xfrm>
        </p:spPr>
        <p:txBody>
          <a:bodyPr>
            <a:normAutofit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deeply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social and cultural;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beliefs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systems</a:t>
            </a:r>
            <a:r>
              <a:rPr lang="fr-FR" sz="2600" b="1" dirty="0" smtClean="0"/>
              <a:t>,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endParaRPr lang="fr-FR" sz="2600" b="1" dirty="0" smtClean="0"/>
          </a:p>
          <a:p>
            <a:r>
              <a:rPr lang="fr-FR" sz="2600" dirty="0" smtClean="0"/>
              <a:t>In a </a:t>
            </a:r>
            <a:r>
              <a:rPr lang="fr-FR" sz="2600" dirty="0" err="1" smtClean="0"/>
              <a:t>way</a:t>
            </a:r>
            <a:r>
              <a:rPr lang="fr-FR" sz="2600" dirty="0" smtClean="0"/>
              <a:t>, </a:t>
            </a:r>
            <a:r>
              <a:rPr lang="fr-FR" sz="2600" dirty="0" err="1" smtClean="0"/>
              <a:t>both</a:t>
            </a:r>
            <a:r>
              <a:rPr lang="fr-FR" sz="2600" dirty="0" smtClean="0"/>
              <a:t> Marx and Kuznets </a:t>
            </a:r>
            <a:r>
              <a:rPr lang="fr-FR" sz="2600" dirty="0" err="1" smtClean="0"/>
              <a:t>were</a:t>
            </a:r>
            <a:r>
              <a:rPr lang="fr-FR" sz="2600" dirty="0" smtClean="0"/>
              <a:t> </a:t>
            </a:r>
            <a:r>
              <a:rPr lang="fr-FR" sz="2600" dirty="0" err="1" smtClean="0"/>
              <a:t>wrong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are </a:t>
            </a:r>
            <a:r>
              <a:rPr lang="fr-FR" sz="2600" dirty="0" err="1" smtClean="0"/>
              <a:t>powerful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pushing</a:t>
            </a:r>
            <a:r>
              <a:rPr lang="fr-FR" sz="2600" dirty="0" smtClean="0"/>
              <a:t> in the direction of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or </a:t>
            </a:r>
            <a:r>
              <a:rPr lang="fr-FR" sz="2600" dirty="0" err="1" smtClean="0"/>
              <a:t>reducing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; </a:t>
            </a:r>
            <a:r>
              <a:rPr lang="fr-FR" sz="2600" dirty="0" err="1" smtClean="0"/>
              <a:t>which</a:t>
            </a:r>
            <a:r>
              <a:rPr lang="fr-FR" sz="2600" dirty="0" smtClean="0"/>
              <a:t> one </a:t>
            </a:r>
            <a:r>
              <a:rPr lang="fr-FR" sz="2600" dirty="0" err="1" smtClean="0"/>
              <a:t>dominates</a:t>
            </a:r>
            <a:r>
              <a:rPr lang="fr-FR" sz="2600" dirty="0" smtClean="0"/>
              <a:t> </a:t>
            </a:r>
            <a:r>
              <a:rPr lang="fr-FR" sz="2600" dirty="0" err="1" smtClean="0"/>
              <a:t>depends</a:t>
            </a:r>
            <a:r>
              <a:rPr lang="fr-FR" sz="2600" dirty="0" smtClean="0"/>
              <a:t> on the institutions and </a:t>
            </a:r>
            <a:r>
              <a:rPr lang="fr-FR" sz="2600" dirty="0" err="1" smtClean="0"/>
              <a:t>policies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</a:t>
            </a:r>
            <a:r>
              <a:rPr lang="fr-FR" sz="2600" dirty="0" err="1" smtClean="0"/>
              <a:t>societies</a:t>
            </a:r>
            <a:r>
              <a:rPr lang="fr-FR" sz="2600" dirty="0" smtClean="0"/>
              <a:t> </a:t>
            </a:r>
            <a:r>
              <a:rPr lang="fr-FR" sz="2600" dirty="0" err="1" smtClean="0"/>
              <a:t>choose</a:t>
            </a:r>
            <a:r>
              <a:rPr lang="fr-FR" sz="2600" dirty="0" smtClean="0"/>
              <a:t> to </a:t>
            </a:r>
            <a:r>
              <a:rPr lang="fr-FR" sz="2600" dirty="0" err="1" smtClean="0"/>
              <a:t>adopt</a:t>
            </a:r>
            <a:endParaRPr lang="fr-FR" sz="2600" dirty="0" smtClean="0"/>
          </a:p>
          <a:p>
            <a:r>
              <a:rPr lang="fr-FR" sz="2600" dirty="0" smtClean="0"/>
              <a:t>High </a:t>
            </a:r>
            <a:r>
              <a:rPr lang="fr-FR" sz="2600" dirty="0" err="1" smtClean="0"/>
              <a:t>r-g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push </a:t>
            </a:r>
            <a:r>
              <a:rPr lang="fr-FR" sz="2600" dirty="0" err="1" smtClean="0"/>
              <a:t>toward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concentration, but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forces are </a:t>
            </a:r>
            <a:r>
              <a:rPr lang="fr-FR" sz="2600" dirty="0" err="1" smtClean="0"/>
              <a:t>also</a:t>
            </a:r>
            <a:r>
              <a:rPr lang="fr-FR" sz="2600" dirty="0" smtClean="0"/>
              <a:t> important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taxation, social state, </a:t>
            </a:r>
            <a:r>
              <a:rPr lang="fr-FR" sz="2600" dirty="0" err="1" smtClean="0"/>
              <a:t>financial</a:t>
            </a:r>
            <a:r>
              <a:rPr lang="fr-FR" sz="2600" dirty="0" smtClean="0"/>
              <a:t> </a:t>
            </a:r>
            <a:r>
              <a:rPr lang="fr-FR" sz="2600" dirty="0" err="1" smtClean="0"/>
              <a:t>transparency</a:t>
            </a:r>
            <a:r>
              <a:rPr lang="fr-FR" sz="2600" dirty="0" smtClean="0"/>
              <a:t>, </a:t>
            </a:r>
            <a:r>
              <a:rPr lang="fr-FR" sz="2600" dirty="0" err="1" smtClean="0"/>
              <a:t>economic</a:t>
            </a:r>
            <a:r>
              <a:rPr lang="fr-FR" sz="2600" dirty="0" smtClean="0"/>
              <a:t> </a:t>
            </a:r>
            <a:r>
              <a:rPr lang="fr-FR" sz="2600" dirty="0" err="1" smtClean="0"/>
              <a:t>democracy</a:t>
            </a:r>
            <a:endParaRPr lang="fr-FR" sz="2600" dirty="0" smtClean="0"/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</a:t>
            </a:r>
          </a:p>
          <a:p>
            <a:r>
              <a:rPr lang="fr-FR" sz="2600" b="1" dirty="0" smtClean="0"/>
              <a:t>US </a:t>
            </a:r>
            <a:r>
              <a:rPr lang="fr-FR" sz="2600" b="1" dirty="0" err="1" smtClean="0"/>
              <a:t>high-inequality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trap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oligarchic</a:t>
            </a:r>
            <a:r>
              <a:rPr lang="fr-FR" sz="2600" b="1" dirty="0" smtClean="0"/>
              <a:t> capture, or </a:t>
            </a:r>
            <a:r>
              <a:rPr lang="fr-FR" sz="2600" b="1" dirty="0" err="1" smtClean="0"/>
              <a:t>lack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historical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experience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with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oligarchy</a:t>
            </a:r>
            <a:r>
              <a:rPr lang="fr-FR" sz="2600" b="1" dirty="0" smtClean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4246101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124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81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4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92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6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60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Three</a:t>
            </a:r>
            <a:r>
              <a:rPr lang="fr-FR" sz="2900" dirty="0" smtClean="0"/>
              <a:t> </a:t>
            </a:r>
            <a:r>
              <a:rPr lang="fr-FR" sz="2900" dirty="0" err="1" smtClean="0"/>
              <a:t>facts</a:t>
            </a:r>
            <a:r>
              <a:rPr lang="fr-FR" sz="2900" dirty="0" smtClean="0"/>
              <a:t> about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long-</a:t>
            </a:r>
            <a:r>
              <a:rPr lang="fr-FR" sz="2900" dirty="0" err="1" smtClean="0"/>
              <a:t>run</a:t>
            </a:r>
            <a:r>
              <a:rPr lang="fr-FR" sz="2900" dirty="0" smtClean="0"/>
              <a:t>: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wealth-income</a:t>
            </a:r>
            <a:r>
              <a:rPr lang="fr-FR" sz="2900" dirty="0" smtClean="0"/>
              <a:t> ratios</a:t>
            </a:r>
          </a:p>
          <a:p>
            <a:pPr marL="0" indent="0">
              <a:buNone/>
            </a:pPr>
            <a:r>
              <a:rPr lang="fr-FR" sz="2900" dirty="0" smtClean="0"/>
              <a:t>(Piketty-</a:t>
            </a:r>
            <a:r>
              <a:rPr lang="fr-FR" sz="2900" dirty="0" err="1" smtClean="0"/>
              <a:t>Saez</a:t>
            </a:r>
            <a:r>
              <a:rPr lang="fr-FR" sz="2900" dirty="0" smtClean="0"/>
              <a:t>, « 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 </a:t>
            </a:r>
            <a:r>
              <a:rPr lang="fr-FR" sz="2900" dirty="0" err="1" smtClean="0"/>
              <a:t>run</a:t>
            </a:r>
            <a:r>
              <a:rPr lang="fr-FR" sz="2900" dirty="0" smtClean="0"/>
              <a:t> », Science 2014)</a:t>
            </a:r>
            <a:endParaRPr lang="fr-FR" sz="2900" dirty="0"/>
          </a:p>
          <a:p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err="1"/>
              <a:t>F</a:t>
            </a:r>
            <a:r>
              <a:rPr lang="fr-FR" sz="2900" dirty="0" err="1" smtClean="0"/>
              <a:t>act</a:t>
            </a:r>
            <a:r>
              <a:rPr lang="fr-FR" sz="2900" dirty="0" smtClean="0"/>
              <a:t> n°1: in 1900-1910,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was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Europe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the United States; in 2000-2010,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United States </a:t>
            </a:r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964311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52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6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4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61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4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6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8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249879" name="Worksheet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597082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9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91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3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715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63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merit-based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(« </a:t>
            </a:r>
            <a:r>
              <a:rPr lang="fr-FR" sz="2600" dirty="0" err="1" smtClean="0"/>
              <a:t>meritocratic</a:t>
            </a:r>
            <a:r>
              <a:rPr lang="fr-FR" sz="2600" dirty="0" smtClean="0"/>
              <a:t> </a:t>
            </a:r>
            <a:r>
              <a:rPr lang="fr-FR" sz="2600" dirty="0" err="1" smtClean="0"/>
              <a:t>extremism</a:t>
            </a:r>
            <a:r>
              <a:rPr lang="fr-FR" sz="2600" dirty="0" smtClean="0"/>
              <a:t> »)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62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20875007"/>
              </p:ext>
            </p:extLst>
          </p:nvPr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11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3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56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6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8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70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80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5"/>
        </p:xfrm>
        <a:graphic>
          <a:graphicData uri="http://schemas.openxmlformats.org/presentationml/2006/ole">
            <p:oleObj spid="_x0000_s260102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700212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83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5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178211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8322216"/>
              </p:ext>
            </p:extLst>
          </p:nvPr>
        </p:nvGraphicFramePr>
        <p:xfrm>
          <a:off x="77752" y="404664"/>
          <a:ext cx="90364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077010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2499</Words>
  <Application>Microsoft Office PowerPoint</Application>
  <PresentationFormat>Affichage à l'écran (4:3)</PresentationFormat>
  <Paragraphs>158</Paragraphs>
  <Slides>78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78</vt:i4>
      </vt:variant>
    </vt:vector>
  </HeadingPairs>
  <TitlesOfParts>
    <vt:vector size="81" baseType="lpstr">
      <vt:lpstr>Thème Office</vt:lpstr>
      <vt:lpstr>Acrobat Document</vt:lpstr>
      <vt:lpstr>Worksheet</vt:lpstr>
      <vt:lpstr>   Capital in the 21st century </vt:lpstr>
      <vt:lpstr>Diapositive 2</vt:lpstr>
      <vt:lpstr>This presentation: three points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This presentation: three points</vt:lpstr>
      <vt:lpstr>Diapositive 14</vt:lpstr>
      <vt:lpstr>Diapositive 15</vt:lpstr>
      <vt:lpstr>Diapositive 16</vt:lpstr>
      <vt:lpstr>Diapositive 17</vt:lpstr>
      <vt:lpstr>The metamorphosis of capital</vt:lpstr>
      <vt:lpstr>Diapositive 19</vt:lpstr>
      <vt:lpstr>Diapositive 20</vt:lpstr>
      <vt:lpstr>Diapositive 21</vt:lpstr>
      <vt:lpstr>Diapositive 22</vt:lpstr>
      <vt:lpstr>Diapositive 23</vt:lpstr>
      <vt:lpstr>Capital &amp; inequality in America</vt:lpstr>
      <vt:lpstr>Diapositive 25</vt:lpstr>
      <vt:lpstr>Diapositive 26</vt:lpstr>
      <vt:lpstr>Diapositive 27</vt:lpstr>
      <vt:lpstr>Diapositive 28</vt:lpstr>
      <vt:lpstr>Capital &amp; inequality in Germany</vt:lpstr>
      <vt:lpstr>Diapositive 30</vt:lpstr>
      <vt:lpstr>This presentation: three points</vt:lpstr>
      <vt:lpstr>Diapositive 32</vt:lpstr>
      <vt:lpstr>Diapositive 33</vt:lpstr>
      <vt:lpstr>Diapositive 34</vt:lpstr>
      <vt:lpstr>Diapositive 35</vt:lpstr>
      <vt:lpstr>Diapositive 36</vt:lpstr>
      <vt:lpstr>Conclusions</vt:lpstr>
      <vt:lpstr>Diapositive 38</vt:lpstr>
      <vt:lpstr>The return of a wealth-based society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The future of wealth concentration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Capital &amp; inequality in America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328</cp:revision>
  <cp:lastPrinted>2015-03-04T14:43:22Z</cp:lastPrinted>
  <dcterms:created xsi:type="dcterms:W3CDTF">2013-09-25T21:11:06Z</dcterms:created>
  <dcterms:modified xsi:type="dcterms:W3CDTF">2015-05-26T14:28:02Z</dcterms:modified>
</cp:coreProperties>
</file>