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299" r:id="rId4"/>
    <p:sldId id="309" r:id="rId5"/>
    <p:sldId id="300" r:id="rId6"/>
    <p:sldId id="310" r:id="rId7"/>
    <p:sldId id="301" r:id="rId8"/>
    <p:sldId id="302" r:id="rId9"/>
    <p:sldId id="311" r:id="rId10"/>
    <p:sldId id="315" r:id="rId11"/>
    <p:sldId id="303" r:id="rId12"/>
    <p:sldId id="304" r:id="rId13"/>
    <p:sldId id="313" r:id="rId14"/>
    <p:sldId id="305" r:id="rId15"/>
    <p:sldId id="306" r:id="rId16"/>
    <p:sldId id="314" r:id="rId17"/>
    <p:sldId id="312" r:id="rId18"/>
    <p:sldId id="30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80" d="100"/>
          <a:sy n="80" d="100"/>
        </p:scale>
        <p:origin x="-10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ikettyConf20102015\Capital21c2013\PikettyCapital21c2014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</a:t>
            </a:r>
            <a:r>
              <a:rPr lang="fr-FR" baseline="0"/>
              <a:t> 6</a:t>
            </a:r>
            <a:r>
              <a:rPr lang="fr-FR"/>
              <a:t>. Top</a:t>
            </a:r>
            <a:r>
              <a:rPr lang="fr-FR" baseline="0"/>
              <a:t> income tax rates, </a:t>
            </a:r>
            <a:r>
              <a:rPr lang="fr-FR"/>
              <a:t>1900-2013 </a:t>
            </a:r>
          </a:p>
        </c:rich>
      </c:tx>
      <c:layout>
        <c:manualLayout>
          <c:xMode val="edge"/>
          <c:yMode val="edge"/>
          <c:x val="0.25344455380577402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833333333333428E-2"/>
          <c:y val="6.9199457259158895E-2"/>
          <c:w val="0.89166666666666672"/>
          <c:h val="0.78561736770691815"/>
        </c:manualLayout>
      </c:layout>
      <c:lineChart>
        <c:grouping val="standard"/>
        <c:ser>
          <c:idx val="0"/>
          <c:order val="0"/>
          <c:tx>
            <c:v>U.S.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DataF_A1!$A$5:$A$118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cat>
          <c:val>
            <c:numRef>
              <c:f>DataF_A1!$B$5:$B$118</c:f>
              <c:numCache>
                <c:formatCode>0%</c:formatCode>
                <c:ptCount val="1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7.0000000000000034E-2</c:v>
                </c:pt>
                <c:pt idx="14">
                  <c:v>7.0000000000000034E-2</c:v>
                </c:pt>
                <c:pt idx="15">
                  <c:v>7.0000000000000034E-2</c:v>
                </c:pt>
                <c:pt idx="16">
                  <c:v>0.15000000000000008</c:v>
                </c:pt>
                <c:pt idx="17">
                  <c:v>0.67000000000000048</c:v>
                </c:pt>
                <c:pt idx="18">
                  <c:v>0.77000000000000013</c:v>
                </c:pt>
                <c:pt idx="19">
                  <c:v>0.73000000000000032</c:v>
                </c:pt>
                <c:pt idx="20">
                  <c:v>0.73000000000000032</c:v>
                </c:pt>
                <c:pt idx="21">
                  <c:v>0.73000000000000032</c:v>
                </c:pt>
                <c:pt idx="22">
                  <c:v>0.58000000000000018</c:v>
                </c:pt>
                <c:pt idx="23">
                  <c:v>0.43500000000000016</c:v>
                </c:pt>
                <c:pt idx="24">
                  <c:v>0.46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0.24000000000000007</c:v>
                </c:pt>
                <c:pt idx="30">
                  <c:v>0.25</c:v>
                </c:pt>
                <c:pt idx="31">
                  <c:v>0.25</c:v>
                </c:pt>
                <c:pt idx="32">
                  <c:v>0.63000000000000034</c:v>
                </c:pt>
                <c:pt idx="33">
                  <c:v>0.63000000000000034</c:v>
                </c:pt>
                <c:pt idx="34">
                  <c:v>0.63000000000000034</c:v>
                </c:pt>
                <c:pt idx="35">
                  <c:v>0.63000000000000034</c:v>
                </c:pt>
                <c:pt idx="36">
                  <c:v>0.79</c:v>
                </c:pt>
                <c:pt idx="37">
                  <c:v>0.79</c:v>
                </c:pt>
                <c:pt idx="38">
                  <c:v>0.79</c:v>
                </c:pt>
                <c:pt idx="39">
                  <c:v>0.79</c:v>
                </c:pt>
                <c:pt idx="40">
                  <c:v>0.81100000000000005</c:v>
                </c:pt>
                <c:pt idx="41">
                  <c:v>0.81</c:v>
                </c:pt>
                <c:pt idx="42">
                  <c:v>0.88000000000000023</c:v>
                </c:pt>
                <c:pt idx="43">
                  <c:v>0.88000000000000023</c:v>
                </c:pt>
                <c:pt idx="44">
                  <c:v>0.94000000000000028</c:v>
                </c:pt>
                <c:pt idx="45">
                  <c:v>0.94000000000000028</c:v>
                </c:pt>
                <c:pt idx="46">
                  <c:v>0.86450000000000005</c:v>
                </c:pt>
                <c:pt idx="47">
                  <c:v>0.86450000000000005</c:v>
                </c:pt>
                <c:pt idx="48">
                  <c:v>0.82130000000000003</c:v>
                </c:pt>
                <c:pt idx="49">
                  <c:v>0.82130000000000003</c:v>
                </c:pt>
                <c:pt idx="50">
                  <c:v>0.84360000000000035</c:v>
                </c:pt>
                <c:pt idx="51">
                  <c:v>0.91</c:v>
                </c:pt>
                <c:pt idx="52">
                  <c:v>0.92</c:v>
                </c:pt>
                <c:pt idx="53">
                  <c:v>0.92</c:v>
                </c:pt>
                <c:pt idx="54">
                  <c:v>0.91</c:v>
                </c:pt>
                <c:pt idx="55">
                  <c:v>0.91</c:v>
                </c:pt>
                <c:pt idx="56">
                  <c:v>0.91</c:v>
                </c:pt>
                <c:pt idx="57">
                  <c:v>0.91</c:v>
                </c:pt>
                <c:pt idx="58">
                  <c:v>0.91</c:v>
                </c:pt>
                <c:pt idx="59">
                  <c:v>0.91</c:v>
                </c:pt>
                <c:pt idx="60">
                  <c:v>0.91</c:v>
                </c:pt>
                <c:pt idx="61">
                  <c:v>0.91</c:v>
                </c:pt>
                <c:pt idx="62">
                  <c:v>0.91</c:v>
                </c:pt>
                <c:pt idx="63">
                  <c:v>0.91</c:v>
                </c:pt>
                <c:pt idx="64">
                  <c:v>0.77000000000000013</c:v>
                </c:pt>
                <c:pt idx="65">
                  <c:v>0.70000000000000029</c:v>
                </c:pt>
                <c:pt idx="66">
                  <c:v>0.70000000000000029</c:v>
                </c:pt>
                <c:pt idx="67">
                  <c:v>0.70000000000000029</c:v>
                </c:pt>
                <c:pt idx="68">
                  <c:v>0.75249999999999995</c:v>
                </c:pt>
                <c:pt idx="69">
                  <c:v>0.77000000000000013</c:v>
                </c:pt>
                <c:pt idx="70">
                  <c:v>0.71750000000000003</c:v>
                </c:pt>
                <c:pt idx="71">
                  <c:v>0.70000000000000029</c:v>
                </c:pt>
                <c:pt idx="72">
                  <c:v>0.70000000000000029</c:v>
                </c:pt>
                <c:pt idx="73">
                  <c:v>0.70000000000000029</c:v>
                </c:pt>
                <c:pt idx="74">
                  <c:v>0.70000000000000029</c:v>
                </c:pt>
                <c:pt idx="75">
                  <c:v>0.70000000000000029</c:v>
                </c:pt>
                <c:pt idx="76">
                  <c:v>0.70000000000000029</c:v>
                </c:pt>
                <c:pt idx="77">
                  <c:v>0.70000000000000029</c:v>
                </c:pt>
                <c:pt idx="78">
                  <c:v>0.70000000000000029</c:v>
                </c:pt>
                <c:pt idx="79">
                  <c:v>0.70000000000000029</c:v>
                </c:pt>
                <c:pt idx="80">
                  <c:v>0.70000000000000029</c:v>
                </c:pt>
                <c:pt idx="81">
                  <c:v>0.69130000000000025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0.38500000000000018</c:v>
                </c:pt>
                <c:pt idx="88">
                  <c:v>0.28000000000000008</c:v>
                </c:pt>
                <c:pt idx="89">
                  <c:v>0.28000000000000008</c:v>
                </c:pt>
                <c:pt idx="90">
                  <c:v>0.28000000000000008</c:v>
                </c:pt>
                <c:pt idx="91">
                  <c:v>0.31000000000000016</c:v>
                </c:pt>
                <c:pt idx="92">
                  <c:v>0.31000000000000016</c:v>
                </c:pt>
                <c:pt idx="93">
                  <c:v>0.39600000000000024</c:v>
                </c:pt>
                <c:pt idx="94">
                  <c:v>0.39600000000000024</c:v>
                </c:pt>
                <c:pt idx="95">
                  <c:v>0.39600000000000024</c:v>
                </c:pt>
                <c:pt idx="96">
                  <c:v>0.39600000000000024</c:v>
                </c:pt>
                <c:pt idx="97">
                  <c:v>0.39600000000000024</c:v>
                </c:pt>
                <c:pt idx="98">
                  <c:v>0.39600000000000024</c:v>
                </c:pt>
                <c:pt idx="99">
                  <c:v>0.39600000000000024</c:v>
                </c:pt>
                <c:pt idx="100">
                  <c:v>0.39600000000000024</c:v>
                </c:pt>
                <c:pt idx="101">
                  <c:v>0.38600000000000018</c:v>
                </c:pt>
                <c:pt idx="102">
                  <c:v>0.38600000000000018</c:v>
                </c:pt>
                <c:pt idx="103">
                  <c:v>0.35000000000000014</c:v>
                </c:pt>
                <c:pt idx="104">
                  <c:v>0.35000000000000014</c:v>
                </c:pt>
                <c:pt idx="105">
                  <c:v>0.35000000000000014</c:v>
                </c:pt>
                <c:pt idx="106">
                  <c:v>0.35000000000000014</c:v>
                </c:pt>
                <c:pt idx="107">
                  <c:v>0.35000000000000014</c:v>
                </c:pt>
                <c:pt idx="108">
                  <c:v>0.35000000000000014</c:v>
                </c:pt>
                <c:pt idx="109">
                  <c:v>0.35000000000000014</c:v>
                </c:pt>
                <c:pt idx="110">
                  <c:v>0.35000000000000014</c:v>
                </c:pt>
                <c:pt idx="111">
                  <c:v>0.35000000000000014</c:v>
                </c:pt>
                <c:pt idx="112">
                  <c:v>0.35000000000000014</c:v>
                </c:pt>
                <c:pt idx="113">
                  <c:v>0.39600000000000024</c:v>
                </c:pt>
              </c:numCache>
            </c:numRef>
          </c:val>
        </c:ser>
        <c:ser>
          <c:idx val="3"/>
          <c:order val="1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DataF_A1!$A$5:$A$118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cat>
          <c:val>
            <c:numRef>
              <c:f>DataF_A1!$C$5:$C$118</c:f>
              <c:numCache>
                <c:formatCode>0%</c:formatCode>
                <c:ptCount val="1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8.3333333333333384E-2</c:v>
                </c:pt>
                <c:pt idx="10">
                  <c:v>8.3333333333333384E-2</c:v>
                </c:pt>
                <c:pt idx="11">
                  <c:v>8.3333333333333384E-2</c:v>
                </c:pt>
                <c:pt idx="12">
                  <c:v>8.3333333333333384E-2</c:v>
                </c:pt>
                <c:pt idx="13">
                  <c:v>8.3333333333333384E-2</c:v>
                </c:pt>
                <c:pt idx="14">
                  <c:v>0.1722222083333334</c:v>
                </c:pt>
                <c:pt idx="15">
                  <c:v>0.32500000000000018</c:v>
                </c:pt>
                <c:pt idx="16">
                  <c:v>0.42500000000000021</c:v>
                </c:pt>
                <c:pt idx="17">
                  <c:v>0.42500000000000021</c:v>
                </c:pt>
                <c:pt idx="18">
                  <c:v>0.52500000000000002</c:v>
                </c:pt>
                <c:pt idx="19">
                  <c:v>0.52500000000000002</c:v>
                </c:pt>
                <c:pt idx="20">
                  <c:v>0.60000000000000031</c:v>
                </c:pt>
                <c:pt idx="21">
                  <c:v>0.60000000000000031</c:v>
                </c:pt>
                <c:pt idx="22">
                  <c:v>0.55000000000000004</c:v>
                </c:pt>
                <c:pt idx="23">
                  <c:v>0.52500000000000002</c:v>
                </c:pt>
                <c:pt idx="24">
                  <c:v>0.52500000000000002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0.57500000000000029</c:v>
                </c:pt>
                <c:pt idx="30">
                  <c:v>0.63750000000000029</c:v>
                </c:pt>
                <c:pt idx="31">
                  <c:v>0.66250000000000031</c:v>
                </c:pt>
                <c:pt idx="32">
                  <c:v>0.66250000000000031</c:v>
                </c:pt>
                <c:pt idx="33">
                  <c:v>0.66250000000000031</c:v>
                </c:pt>
                <c:pt idx="34">
                  <c:v>0.63750000000000029</c:v>
                </c:pt>
                <c:pt idx="35">
                  <c:v>0.63750000000000029</c:v>
                </c:pt>
                <c:pt idx="36">
                  <c:v>0.65000000000000036</c:v>
                </c:pt>
                <c:pt idx="37">
                  <c:v>0.66250000000000031</c:v>
                </c:pt>
                <c:pt idx="38">
                  <c:v>0.75000000000000033</c:v>
                </c:pt>
                <c:pt idx="39">
                  <c:v>0.82500000000000029</c:v>
                </c:pt>
                <c:pt idx="40">
                  <c:v>0.9</c:v>
                </c:pt>
                <c:pt idx="41">
                  <c:v>0.97500000000000009</c:v>
                </c:pt>
                <c:pt idx="42">
                  <c:v>0.97500000000000009</c:v>
                </c:pt>
                <c:pt idx="43">
                  <c:v>0.97500000000000009</c:v>
                </c:pt>
                <c:pt idx="44">
                  <c:v>0.97500000000000009</c:v>
                </c:pt>
                <c:pt idx="45">
                  <c:v>0.97500000000000009</c:v>
                </c:pt>
                <c:pt idx="46">
                  <c:v>0.97500000000000009</c:v>
                </c:pt>
                <c:pt idx="47">
                  <c:v>0.97500000000000009</c:v>
                </c:pt>
                <c:pt idx="48">
                  <c:v>0.97500000000000009</c:v>
                </c:pt>
                <c:pt idx="49">
                  <c:v>0.97500000000000009</c:v>
                </c:pt>
                <c:pt idx="50">
                  <c:v>0.97500000000000009</c:v>
                </c:pt>
                <c:pt idx="51">
                  <c:v>0.97500000000000009</c:v>
                </c:pt>
                <c:pt idx="52">
                  <c:v>0.97500000000000009</c:v>
                </c:pt>
                <c:pt idx="53">
                  <c:v>0.95000000000000029</c:v>
                </c:pt>
                <c:pt idx="54">
                  <c:v>0.95000000000000029</c:v>
                </c:pt>
                <c:pt idx="55">
                  <c:v>0.92500000000000004</c:v>
                </c:pt>
                <c:pt idx="56">
                  <c:v>0.92500000000000004</c:v>
                </c:pt>
                <c:pt idx="57">
                  <c:v>0.92500000000000004</c:v>
                </c:pt>
                <c:pt idx="58">
                  <c:v>0.92500000000000004</c:v>
                </c:pt>
                <c:pt idx="59">
                  <c:v>0.88750000000000018</c:v>
                </c:pt>
                <c:pt idx="60">
                  <c:v>0.88750000000000018</c:v>
                </c:pt>
                <c:pt idx="61">
                  <c:v>0.88750000000000018</c:v>
                </c:pt>
                <c:pt idx="62">
                  <c:v>0.88750000000000018</c:v>
                </c:pt>
                <c:pt idx="63">
                  <c:v>0.88750000000000018</c:v>
                </c:pt>
                <c:pt idx="64">
                  <c:v>0.88750000000000018</c:v>
                </c:pt>
                <c:pt idx="65">
                  <c:v>0.91249999999999998</c:v>
                </c:pt>
                <c:pt idx="66">
                  <c:v>0.91249999999999998</c:v>
                </c:pt>
                <c:pt idx="67">
                  <c:v>0.91249999999999998</c:v>
                </c:pt>
                <c:pt idx="68">
                  <c:v>0.91249999999999998</c:v>
                </c:pt>
                <c:pt idx="69">
                  <c:v>0.91249999999999998</c:v>
                </c:pt>
                <c:pt idx="70">
                  <c:v>0.91249999999999998</c:v>
                </c:pt>
                <c:pt idx="71">
                  <c:v>0.88750000000000018</c:v>
                </c:pt>
                <c:pt idx="72">
                  <c:v>0.88750000000000018</c:v>
                </c:pt>
                <c:pt idx="73">
                  <c:v>0.9</c:v>
                </c:pt>
                <c:pt idx="74">
                  <c:v>0.98</c:v>
                </c:pt>
                <c:pt idx="75">
                  <c:v>0.98</c:v>
                </c:pt>
                <c:pt idx="76">
                  <c:v>0.98</c:v>
                </c:pt>
                <c:pt idx="77">
                  <c:v>0.98</c:v>
                </c:pt>
                <c:pt idx="78">
                  <c:v>0.98</c:v>
                </c:pt>
                <c:pt idx="79">
                  <c:v>0.75000000000000033</c:v>
                </c:pt>
                <c:pt idx="80">
                  <c:v>0.75000000000000033</c:v>
                </c:pt>
                <c:pt idx="81">
                  <c:v>0.75000000000000033</c:v>
                </c:pt>
                <c:pt idx="82">
                  <c:v>0.75000000000000033</c:v>
                </c:pt>
                <c:pt idx="83">
                  <c:v>0.75000000000000033</c:v>
                </c:pt>
                <c:pt idx="84">
                  <c:v>0.60000000000000031</c:v>
                </c:pt>
                <c:pt idx="85">
                  <c:v>0.60000000000000031</c:v>
                </c:pt>
                <c:pt idx="86">
                  <c:v>0.60000000000000031</c:v>
                </c:pt>
                <c:pt idx="87">
                  <c:v>0.60000000000000031</c:v>
                </c:pt>
                <c:pt idx="88">
                  <c:v>0.4</c:v>
                </c:pt>
                <c:pt idx="89">
                  <c:v>0.4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0.4</c:v>
                </c:pt>
                <c:pt idx="94">
                  <c:v>0.4</c:v>
                </c:pt>
                <c:pt idx="95">
                  <c:v>0.4</c:v>
                </c:pt>
                <c:pt idx="96">
                  <c:v>0.4</c:v>
                </c:pt>
                <c:pt idx="97">
                  <c:v>0.4</c:v>
                </c:pt>
                <c:pt idx="98">
                  <c:v>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0.4</c:v>
                </c:pt>
                <c:pt idx="103">
                  <c:v>0.4</c:v>
                </c:pt>
                <c:pt idx="104">
                  <c:v>0.4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0.5</c:v>
                </c:pt>
                <c:pt idx="111">
                  <c:v>0.5</c:v>
                </c:pt>
                <c:pt idx="112">
                  <c:v>0.5</c:v>
                </c:pt>
                <c:pt idx="113">
                  <c:v>0.45</c:v>
                </c:pt>
              </c:numCache>
            </c:numRef>
          </c: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DataF_A1!$A$5:$A$118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cat>
          <c:val>
            <c:numRef>
              <c:f>DataF_A1!$D$5:$D$118</c:f>
              <c:numCache>
                <c:formatCode>0%</c:formatCode>
                <c:ptCount val="114"/>
                <c:pt idx="0">
                  <c:v>3.0000000000000016E-2</c:v>
                </c:pt>
                <c:pt idx="1">
                  <c:v>3.0000000000000016E-2</c:v>
                </c:pt>
                <c:pt idx="2">
                  <c:v>3.0000000000000016E-2</c:v>
                </c:pt>
                <c:pt idx="3">
                  <c:v>3.0000000000000016E-2</c:v>
                </c:pt>
                <c:pt idx="4">
                  <c:v>3.0000000000000016E-2</c:v>
                </c:pt>
                <c:pt idx="5">
                  <c:v>3.0000000000000016E-2</c:v>
                </c:pt>
                <c:pt idx="6">
                  <c:v>3.0000000000000016E-2</c:v>
                </c:pt>
                <c:pt idx="7">
                  <c:v>3.0000000000000016E-2</c:v>
                </c:pt>
                <c:pt idx="8">
                  <c:v>3.0000000000000016E-2</c:v>
                </c:pt>
                <c:pt idx="9">
                  <c:v>3.0000000000000016E-2</c:v>
                </c:pt>
                <c:pt idx="10">
                  <c:v>3.0000000000000016E-2</c:v>
                </c:pt>
                <c:pt idx="11">
                  <c:v>3.0000000000000016E-2</c:v>
                </c:pt>
                <c:pt idx="12">
                  <c:v>3.0000000000000016E-2</c:v>
                </c:pt>
                <c:pt idx="13">
                  <c:v>3.0000000000000016E-2</c:v>
                </c:pt>
                <c:pt idx="14">
                  <c:v>4.0000000000000029E-2</c:v>
                </c:pt>
                <c:pt idx="15">
                  <c:v>4.0000000000000029E-2</c:v>
                </c:pt>
                <c:pt idx="16">
                  <c:v>4.0000000000000029E-2</c:v>
                </c:pt>
                <c:pt idx="17">
                  <c:v>4.0000000000000029E-2</c:v>
                </c:pt>
                <c:pt idx="18">
                  <c:v>0.2</c:v>
                </c:pt>
                <c:pt idx="19">
                  <c:v>0.30000000000000016</c:v>
                </c:pt>
                <c:pt idx="20">
                  <c:v>0.4</c:v>
                </c:pt>
                <c:pt idx="21">
                  <c:v>0.4</c:v>
                </c:pt>
                <c:pt idx="22">
                  <c:v>0.4</c:v>
                </c:pt>
                <c:pt idx="23">
                  <c:v>0.4</c:v>
                </c:pt>
                <c:pt idx="24">
                  <c:v>0.4</c:v>
                </c:pt>
                <c:pt idx="25">
                  <c:v>0.4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0.60000000000000031</c:v>
                </c:pt>
                <c:pt idx="40">
                  <c:v>0.60000000000000031</c:v>
                </c:pt>
                <c:pt idx="41">
                  <c:v>0.60000000000000031</c:v>
                </c:pt>
                <c:pt idx="42">
                  <c:v>0.60000000000000031</c:v>
                </c:pt>
                <c:pt idx="43">
                  <c:v>0.60000000000000031</c:v>
                </c:pt>
                <c:pt idx="44">
                  <c:v>0.60000000000000031</c:v>
                </c:pt>
                <c:pt idx="45">
                  <c:v>0.60000000000000031</c:v>
                </c:pt>
                <c:pt idx="46">
                  <c:v>0.9</c:v>
                </c:pt>
                <c:pt idx="47">
                  <c:v>0.9</c:v>
                </c:pt>
                <c:pt idx="48">
                  <c:v>0.9</c:v>
                </c:pt>
                <c:pt idx="49">
                  <c:v>0.75000000000000033</c:v>
                </c:pt>
                <c:pt idx="50">
                  <c:v>0.75000000000000033</c:v>
                </c:pt>
                <c:pt idx="51">
                  <c:v>0.75000000000000033</c:v>
                </c:pt>
                <c:pt idx="52">
                  <c:v>0.75000000000000033</c:v>
                </c:pt>
                <c:pt idx="53">
                  <c:v>0.66000000000000036</c:v>
                </c:pt>
                <c:pt idx="54">
                  <c:v>0.60000000000000031</c:v>
                </c:pt>
                <c:pt idx="55">
                  <c:v>0.53</c:v>
                </c:pt>
                <c:pt idx="56">
                  <c:v>0.53</c:v>
                </c:pt>
                <c:pt idx="57">
                  <c:v>0.53</c:v>
                </c:pt>
                <c:pt idx="58">
                  <c:v>0.53</c:v>
                </c:pt>
                <c:pt idx="59">
                  <c:v>0.53</c:v>
                </c:pt>
                <c:pt idx="60">
                  <c:v>0.53</c:v>
                </c:pt>
                <c:pt idx="61">
                  <c:v>0.53</c:v>
                </c:pt>
                <c:pt idx="62">
                  <c:v>0.53</c:v>
                </c:pt>
                <c:pt idx="63">
                  <c:v>0.53</c:v>
                </c:pt>
                <c:pt idx="64">
                  <c:v>0.53</c:v>
                </c:pt>
                <c:pt idx="65">
                  <c:v>0.53</c:v>
                </c:pt>
                <c:pt idx="66">
                  <c:v>0.53</c:v>
                </c:pt>
                <c:pt idx="67">
                  <c:v>0.53</c:v>
                </c:pt>
                <c:pt idx="68">
                  <c:v>0.53</c:v>
                </c:pt>
                <c:pt idx="69">
                  <c:v>0.53</c:v>
                </c:pt>
                <c:pt idx="70">
                  <c:v>0.53</c:v>
                </c:pt>
                <c:pt idx="71">
                  <c:v>0.53</c:v>
                </c:pt>
                <c:pt idx="72">
                  <c:v>0.53</c:v>
                </c:pt>
                <c:pt idx="73">
                  <c:v>0.53</c:v>
                </c:pt>
                <c:pt idx="74">
                  <c:v>0.53</c:v>
                </c:pt>
                <c:pt idx="75">
                  <c:v>0.56000000000000005</c:v>
                </c:pt>
                <c:pt idx="76">
                  <c:v>0.56000000000000005</c:v>
                </c:pt>
                <c:pt idx="77">
                  <c:v>0.56000000000000005</c:v>
                </c:pt>
                <c:pt idx="78">
                  <c:v>0.56000000000000005</c:v>
                </c:pt>
                <c:pt idx="79">
                  <c:v>0.56000000000000005</c:v>
                </c:pt>
                <c:pt idx="80">
                  <c:v>0.56000000000000005</c:v>
                </c:pt>
                <c:pt idx="81">
                  <c:v>0.56000000000000005</c:v>
                </c:pt>
                <c:pt idx="82">
                  <c:v>0.56000000000000005</c:v>
                </c:pt>
                <c:pt idx="83">
                  <c:v>0.56000000000000005</c:v>
                </c:pt>
                <c:pt idx="84">
                  <c:v>0.56000000000000005</c:v>
                </c:pt>
                <c:pt idx="85">
                  <c:v>0.56000000000000005</c:v>
                </c:pt>
                <c:pt idx="86">
                  <c:v>0.56000000000000005</c:v>
                </c:pt>
                <c:pt idx="87">
                  <c:v>0.56000000000000005</c:v>
                </c:pt>
                <c:pt idx="88">
                  <c:v>0.56000000000000005</c:v>
                </c:pt>
                <c:pt idx="89">
                  <c:v>0.56000000000000005</c:v>
                </c:pt>
                <c:pt idx="90">
                  <c:v>0.53</c:v>
                </c:pt>
                <c:pt idx="91">
                  <c:v>0.53</c:v>
                </c:pt>
                <c:pt idx="92">
                  <c:v>0.53</c:v>
                </c:pt>
                <c:pt idx="93">
                  <c:v>0.53</c:v>
                </c:pt>
                <c:pt idx="94">
                  <c:v>0.53</c:v>
                </c:pt>
                <c:pt idx="95">
                  <c:v>0.53</c:v>
                </c:pt>
                <c:pt idx="96">
                  <c:v>0.53</c:v>
                </c:pt>
                <c:pt idx="97">
                  <c:v>0.53</c:v>
                </c:pt>
                <c:pt idx="98">
                  <c:v>0.53</c:v>
                </c:pt>
                <c:pt idx="99">
                  <c:v>0.53</c:v>
                </c:pt>
                <c:pt idx="100">
                  <c:v>0.51</c:v>
                </c:pt>
                <c:pt idx="101">
                  <c:v>0.48500000000000021</c:v>
                </c:pt>
                <c:pt idx="102">
                  <c:v>0.48500000000000021</c:v>
                </c:pt>
                <c:pt idx="103">
                  <c:v>0.48500000000000021</c:v>
                </c:pt>
                <c:pt idx="104">
                  <c:v>0.45</c:v>
                </c:pt>
                <c:pt idx="105">
                  <c:v>0.42000000000000015</c:v>
                </c:pt>
                <c:pt idx="106">
                  <c:v>0.42000000000000015</c:v>
                </c:pt>
                <c:pt idx="107">
                  <c:v>0.45</c:v>
                </c:pt>
                <c:pt idx="108">
                  <c:v>0.45</c:v>
                </c:pt>
                <c:pt idx="109">
                  <c:v>0.45</c:v>
                </c:pt>
                <c:pt idx="110">
                  <c:v>0.45</c:v>
                </c:pt>
                <c:pt idx="111">
                  <c:v>0.45</c:v>
                </c:pt>
                <c:pt idx="112">
                  <c:v>0.45</c:v>
                </c:pt>
                <c:pt idx="113">
                  <c:v>0.45</c:v>
                </c:pt>
              </c:numCache>
            </c:numRef>
          </c:val>
        </c:ser>
        <c:ser>
          <c:idx val="1"/>
          <c:order val="3"/>
          <c:tx>
            <c:v>France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DataF_A1!$A$5:$A$118</c:f>
              <c:numCache>
                <c:formatCode>General</c:formatCode>
                <c:ptCount val="11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</c:numCache>
            </c:numRef>
          </c:cat>
          <c:val>
            <c:numRef>
              <c:f>DataF_A1!$E$5:$E$118</c:f>
              <c:numCache>
                <c:formatCode>0%</c:formatCode>
                <c:ptCount val="1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2.0000000000000014E-2</c:v>
                </c:pt>
                <c:pt idx="16">
                  <c:v>0.1</c:v>
                </c:pt>
                <c:pt idx="17">
                  <c:v>0.2</c:v>
                </c:pt>
                <c:pt idx="18">
                  <c:v>0.2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0.60000000000000031</c:v>
                </c:pt>
                <c:pt idx="24">
                  <c:v>0.72000000000000031</c:v>
                </c:pt>
                <c:pt idx="25">
                  <c:v>0.60000000000000031</c:v>
                </c:pt>
                <c:pt idx="26">
                  <c:v>0.30000000000000016</c:v>
                </c:pt>
                <c:pt idx="27">
                  <c:v>0.30000000000000016</c:v>
                </c:pt>
                <c:pt idx="28">
                  <c:v>0.33330000000000032</c:v>
                </c:pt>
                <c:pt idx="29">
                  <c:v>0.33330000000000032</c:v>
                </c:pt>
                <c:pt idx="30">
                  <c:v>0.33330000000000032</c:v>
                </c:pt>
                <c:pt idx="31">
                  <c:v>0.33330000000000032</c:v>
                </c:pt>
                <c:pt idx="32">
                  <c:v>0.36670000000000008</c:v>
                </c:pt>
                <c:pt idx="33">
                  <c:v>0.36670000000000008</c:v>
                </c:pt>
                <c:pt idx="34">
                  <c:v>0.30000000000000016</c:v>
                </c:pt>
                <c:pt idx="35">
                  <c:v>0.36000000000000015</c:v>
                </c:pt>
                <c:pt idx="36">
                  <c:v>0.48000000000000015</c:v>
                </c:pt>
                <c:pt idx="37">
                  <c:v>0.51839999999999997</c:v>
                </c:pt>
                <c:pt idx="38">
                  <c:v>0.53332000000000002</c:v>
                </c:pt>
                <c:pt idx="39">
                  <c:v>0.53332000000000002</c:v>
                </c:pt>
                <c:pt idx="40">
                  <c:v>0.53332000000000002</c:v>
                </c:pt>
                <c:pt idx="41">
                  <c:v>0.60000000000000042</c:v>
                </c:pt>
                <c:pt idx="42">
                  <c:v>0.70000000000000029</c:v>
                </c:pt>
                <c:pt idx="43">
                  <c:v>0.70000000000000029</c:v>
                </c:pt>
                <c:pt idx="44">
                  <c:v>0.70000000000000029</c:v>
                </c:pt>
                <c:pt idx="45">
                  <c:v>0.60000000000000031</c:v>
                </c:pt>
                <c:pt idx="46">
                  <c:v>0.60000000000000031</c:v>
                </c:pt>
                <c:pt idx="47">
                  <c:v>0.72000000000000031</c:v>
                </c:pt>
                <c:pt idx="48">
                  <c:v>0.60000000000000031</c:v>
                </c:pt>
                <c:pt idx="49">
                  <c:v>0.60000000000000031</c:v>
                </c:pt>
                <c:pt idx="50">
                  <c:v>0.60000000000000031</c:v>
                </c:pt>
                <c:pt idx="51">
                  <c:v>0.60000000000000031</c:v>
                </c:pt>
                <c:pt idx="52">
                  <c:v>0.60000000000000031</c:v>
                </c:pt>
                <c:pt idx="53">
                  <c:v>0.60000000000000031</c:v>
                </c:pt>
                <c:pt idx="54">
                  <c:v>0.60000000000000031</c:v>
                </c:pt>
                <c:pt idx="55">
                  <c:v>0.66000000000000036</c:v>
                </c:pt>
                <c:pt idx="56">
                  <c:v>0.66000000000000036</c:v>
                </c:pt>
                <c:pt idx="57">
                  <c:v>0.66000000000000036</c:v>
                </c:pt>
                <c:pt idx="58">
                  <c:v>0.66000000000000036</c:v>
                </c:pt>
                <c:pt idx="59">
                  <c:v>0.66000000000000036</c:v>
                </c:pt>
                <c:pt idx="60">
                  <c:v>0.66000000000000036</c:v>
                </c:pt>
                <c:pt idx="61">
                  <c:v>0.63000000000000034</c:v>
                </c:pt>
                <c:pt idx="62">
                  <c:v>0.63000000000000034</c:v>
                </c:pt>
                <c:pt idx="63">
                  <c:v>0.6457500000000006</c:v>
                </c:pt>
                <c:pt idx="64">
                  <c:v>0.63000000000000034</c:v>
                </c:pt>
                <c:pt idx="65">
                  <c:v>0.63000000000000034</c:v>
                </c:pt>
                <c:pt idx="66">
                  <c:v>0.65000000000000036</c:v>
                </c:pt>
                <c:pt idx="67">
                  <c:v>0.66000000000000036</c:v>
                </c:pt>
                <c:pt idx="68">
                  <c:v>0.66000000000000036</c:v>
                </c:pt>
                <c:pt idx="69">
                  <c:v>0.64500000000000024</c:v>
                </c:pt>
                <c:pt idx="70">
                  <c:v>0.61800000000000033</c:v>
                </c:pt>
                <c:pt idx="71">
                  <c:v>0.61200000000000032</c:v>
                </c:pt>
                <c:pt idx="72">
                  <c:v>0.60000000000000031</c:v>
                </c:pt>
                <c:pt idx="73">
                  <c:v>0.60000000000000031</c:v>
                </c:pt>
                <c:pt idx="74">
                  <c:v>0.60000000000000031</c:v>
                </c:pt>
                <c:pt idx="75">
                  <c:v>0.60000000000000031</c:v>
                </c:pt>
                <c:pt idx="76">
                  <c:v>0.60000000000000031</c:v>
                </c:pt>
                <c:pt idx="77">
                  <c:v>0.60000000000000031</c:v>
                </c:pt>
                <c:pt idx="78">
                  <c:v>0.60000000000000031</c:v>
                </c:pt>
                <c:pt idx="79">
                  <c:v>0.60000000000000031</c:v>
                </c:pt>
                <c:pt idx="80">
                  <c:v>0.66000000000000036</c:v>
                </c:pt>
                <c:pt idx="81">
                  <c:v>0.66000000000000036</c:v>
                </c:pt>
                <c:pt idx="82">
                  <c:v>0.69550000000000034</c:v>
                </c:pt>
                <c:pt idx="83">
                  <c:v>0.7020000000000004</c:v>
                </c:pt>
                <c:pt idx="84">
                  <c:v>0.66950000000000043</c:v>
                </c:pt>
                <c:pt idx="85">
                  <c:v>0.65000000000000036</c:v>
                </c:pt>
                <c:pt idx="86">
                  <c:v>0.58000000000000018</c:v>
                </c:pt>
                <c:pt idx="87">
                  <c:v>0.56799999999999995</c:v>
                </c:pt>
                <c:pt idx="88">
                  <c:v>0.56799999999999995</c:v>
                </c:pt>
                <c:pt idx="89">
                  <c:v>0.56799999999999995</c:v>
                </c:pt>
                <c:pt idx="90">
                  <c:v>0.56799999999999995</c:v>
                </c:pt>
                <c:pt idx="91">
                  <c:v>0.57900000000000029</c:v>
                </c:pt>
                <c:pt idx="92">
                  <c:v>0.57900000000000029</c:v>
                </c:pt>
                <c:pt idx="93">
                  <c:v>0.59200000000000019</c:v>
                </c:pt>
                <c:pt idx="94">
                  <c:v>0.59200000000000019</c:v>
                </c:pt>
                <c:pt idx="95">
                  <c:v>0.59200000000000019</c:v>
                </c:pt>
                <c:pt idx="96">
                  <c:v>0.5790000000000004</c:v>
                </c:pt>
                <c:pt idx="97">
                  <c:v>0.5790000000000004</c:v>
                </c:pt>
                <c:pt idx="98">
                  <c:v>0.62000000000000033</c:v>
                </c:pt>
                <c:pt idx="99">
                  <c:v>0.62000000000000033</c:v>
                </c:pt>
                <c:pt idx="100">
                  <c:v>0.61249999999999993</c:v>
                </c:pt>
                <c:pt idx="101">
                  <c:v>0.60749999999999993</c:v>
                </c:pt>
                <c:pt idx="102">
                  <c:v>0.57580000000000031</c:v>
                </c:pt>
                <c:pt idx="103">
                  <c:v>0.56089999999999995</c:v>
                </c:pt>
                <c:pt idx="104">
                  <c:v>0.56089999999999995</c:v>
                </c:pt>
                <c:pt idx="105">
                  <c:v>0.56089999999999995</c:v>
                </c:pt>
                <c:pt idx="106">
                  <c:v>0.4800000000000002</c:v>
                </c:pt>
                <c:pt idx="107">
                  <c:v>0.4800000000000002</c:v>
                </c:pt>
                <c:pt idx="108">
                  <c:v>0.4800000000000002</c:v>
                </c:pt>
                <c:pt idx="109">
                  <c:v>0.4800000000000002</c:v>
                </c:pt>
                <c:pt idx="110">
                  <c:v>0.49000000000000016</c:v>
                </c:pt>
                <c:pt idx="111">
                  <c:v>0.49000000000000016</c:v>
                </c:pt>
                <c:pt idx="112">
                  <c:v>0.53</c:v>
                </c:pt>
                <c:pt idx="113">
                  <c:v>0.53</c:v>
                </c:pt>
              </c:numCache>
            </c:numRef>
          </c:val>
        </c:ser>
        <c:marker val="1"/>
        <c:axId val="73467776"/>
        <c:axId val="34300288"/>
      </c:lineChart>
      <c:catAx>
        <c:axId val="73467776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The top marginal tax rate of the income tax (applying to the highest incomes) has been higher historically in Anflo-saxon countries than in Continental Europ. In the U.S. it dropped from 70% in 1980 to 28% in 1988. </a:t>
                </a:r>
              </a:p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Sources and series: see piketty.pse.ens.</a:t>
                </a:r>
                <a:endParaRPr lang="en-US" sz="900" b="0" i="0" u="none" strike="noStrike" baseline="0">
                  <a:solidFill>
                    <a:srgbClr val="000000"/>
                  </a:solidFill>
                  <a:latin typeface="Arial"/>
                  <a:ea typeface="Calibri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13916666666666697"/>
              <c:y val="0.92672997800950696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34300288"/>
        <c:crossesAt val="0"/>
        <c:auto val="1"/>
        <c:lblAlgn val="ctr"/>
        <c:lblOffset val="100"/>
        <c:tickLblSkip val="10"/>
        <c:tickMarkSkip val="10"/>
      </c:catAx>
      <c:valAx>
        <c:axId val="34300288"/>
        <c:scaling>
          <c:orientation val="minMax"/>
          <c:max val="1"/>
          <c:min val="0"/>
        </c:scaling>
        <c:axPos val="l"/>
        <c:majorGridlines>
          <c:spPr>
            <a:ln w="12700">
              <a:solidFill>
                <a:srgbClr val="000000"/>
              </a:solidFill>
              <a:prstDash val="lgDash"/>
            </a:ln>
          </c:spPr>
        </c:majorGridlines>
        <c:title>
          <c:tx>
            <c:rich>
              <a:bodyPr/>
              <a:lstStyle/>
              <a:p>
                <a:pPr>
                  <a:defRPr sz="10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Marginal</a:t>
                </a:r>
                <a:r>
                  <a:rPr lang="fr-FR" baseline="0"/>
                  <a:t> tax rate applying to the highest incomes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8.333333333333361E-4"/>
              <c:y val="0.16824962758033632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3467776"/>
        <c:crosses val="autoZero"/>
        <c:crossBetween val="between"/>
        <c:majorUnit val="0.1"/>
        <c:minorUnit val="0.1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750000000000032"/>
          <c:y val="0.48306997942824847"/>
          <c:w val="0.18888888888888916"/>
          <c:h val="0.3137697737107194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24/06/2014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666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777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888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999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8900" dirty="0" smtClean="0"/>
              <a:t> r &gt; 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from the history of wealth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232248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z="3500" b="1" dirty="0" smtClean="0"/>
              <a:t>Author of “Capital in the 21</a:t>
            </a:r>
            <a:r>
              <a:rPr lang="en-US" sz="3500" b="1" baseline="30000" dirty="0" smtClean="0"/>
              <a:t>st</a:t>
            </a:r>
            <a:r>
              <a:rPr lang="en-US" sz="3500" b="1" dirty="0" smtClean="0"/>
              <a:t> century”</a:t>
            </a:r>
          </a:p>
          <a:p>
            <a:r>
              <a:rPr lang="en-US" dirty="0" smtClean="0"/>
              <a:t>TED talk, Berlin, June 23 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600" dirty="0" err="1" smtClean="0"/>
              <a:t>During</a:t>
            </a:r>
            <a:r>
              <a:rPr lang="fr-FR" sz="2600" dirty="0" smtClean="0"/>
              <a:t> </a:t>
            </a:r>
            <a:r>
              <a:rPr lang="fr-FR" sz="2600" dirty="0" err="1" smtClean="0"/>
              <a:t>most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</a:t>
            </a:r>
            <a:r>
              <a:rPr lang="fr-FR" sz="2600" dirty="0" err="1" smtClean="0"/>
              <a:t>mankind</a:t>
            </a:r>
            <a:r>
              <a:rPr lang="fr-FR" sz="2600" dirty="0" smtClean="0"/>
              <a:t>, r &gt; g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obvious</a:t>
            </a:r>
            <a:r>
              <a:rPr lang="fr-FR" sz="2600" dirty="0" smtClean="0"/>
              <a:t>:                g </a:t>
            </a:r>
            <a:r>
              <a:rPr lang="fr-FR" sz="2600" dirty="0" err="1" smtClean="0"/>
              <a:t>was</a:t>
            </a:r>
            <a:r>
              <a:rPr lang="fr-FR" sz="2600" dirty="0" smtClean="0"/>
              <a:t> close to 0%, and r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generally</a:t>
            </a:r>
            <a:r>
              <a:rPr lang="fr-FR" sz="2600" dirty="0" smtClean="0"/>
              <a:t> </a:t>
            </a:r>
            <a:r>
              <a:rPr lang="fr-FR" sz="2600" dirty="0" err="1" smtClean="0"/>
              <a:t>around</a:t>
            </a:r>
            <a:r>
              <a:rPr lang="fr-FR" sz="2600" dirty="0" smtClean="0"/>
              <a:t> 5%</a:t>
            </a:r>
          </a:p>
          <a:p>
            <a:r>
              <a:rPr lang="fr-FR" sz="2600" dirty="0" err="1" smtClean="0"/>
              <a:t>Typically</a:t>
            </a:r>
            <a:r>
              <a:rPr lang="fr-FR" sz="2600" dirty="0" smtClean="0"/>
              <a:t>, </a:t>
            </a:r>
            <a:r>
              <a:rPr lang="fr-FR" sz="2600" dirty="0" err="1" smtClean="0"/>
              <a:t>annual</a:t>
            </a:r>
            <a:r>
              <a:rPr lang="fr-FR" sz="2600" dirty="0" smtClean="0"/>
              <a:t> </a:t>
            </a:r>
            <a:r>
              <a:rPr lang="fr-FR" sz="2600" dirty="0" err="1" smtClean="0"/>
              <a:t>rental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= 5% of land values in </a:t>
            </a:r>
            <a:r>
              <a:rPr lang="fr-FR" sz="2600" dirty="0" err="1" smtClean="0"/>
              <a:t>traditional</a:t>
            </a:r>
            <a:r>
              <a:rPr lang="fr-FR" sz="2600" dirty="0" smtClean="0"/>
              <a:t> </a:t>
            </a:r>
            <a:r>
              <a:rPr lang="fr-FR" sz="2600" dirty="0" err="1" smtClean="0"/>
              <a:t>agrarian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(to </a:t>
            </a:r>
            <a:r>
              <a:rPr lang="fr-FR" sz="2600" dirty="0" err="1" smtClean="0"/>
              <a:t>get</a:t>
            </a:r>
            <a:r>
              <a:rPr lang="fr-FR" sz="2600" dirty="0" smtClean="0"/>
              <a:t> an </a:t>
            </a:r>
            <a:r>
              <a:rPr lang="fr-FR" sz="2600" dirty="0" err="1" smtClean="0"/>
              <a:t>annual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smtClean="0"/>
              <a:t>of 1 000£, one </a:t>
            </a:r>
            <a:r>
              <a:rPr lang="fr-FR" sz="2600" dirty="0" err="1" smtClean="0"/>
              <a:t>needs</a:t>
            </a:r>
            <a:r>
              <a:rPr lang="fr-FR" sz="2600" dirty="0" smtClean="0"/>
              <a:t> a capital of 20 000£: </a:t>
            </a:r>
            <a:r>
              <a:rPr lang="fr-FR" sz="2600" dirty="0" err="1" smtClean="0"/>
              <a:t>obvious</a:t>
            </a:r>
            <a:r>
              <a:rPr lang="fr-FR" sz="2600" dirty="0" smtClean="0"/>
              <a:t> to </a:t>
            </a:r>
            <a:r>
              <a:rPr lang="fr-FR" sz="2600" dirty="0" err="1" smtClean="0"/>
              <a:t>any</a:t>
            </a:r>
            <a:r>
              <a:rPr lang="fr-FR" sz="2600" dirty="0" smtClean="0"/>
              <a:t> Jane Austen </a:t>
            </a:r>
            <a:r>
              <a:rPr lang="fr-FR" sz="2600" dirty="0" err="1" smtClean="0"/>
              <a:t>reader</a:t>
            </a:r>
            <a:r>
              <a:rPr lang="fr-FR" sz="2600" dirty="0" smtClean="0"/>
              <a:t>!)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Modern </a:t>
            </a:r>
            <a:r>
              <a:rPr lang="fr-FR" sz="2600" dirty="0" err="1" smtClean="0"/>
              <a:t>industrial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did</a:t>
            </a:r>
            <a:r>
              <a:rPr lang="fr-FR" sz="2600" dirty="0" smtClean="0"/>
              <a:t> not change </a:t>
            </a:r>
            <a:r>
              <a:rPr lang="fr-FR" sz="2600" dirty="0" err="1" smtClean="0"/>
              <a:t>this</a:t>
            </a:r>
            <a:r>
              <a:rPr lang="fr-FR" sz="2600" dirty="0" smtClean="0"/>
              <a:t> basic </a:t>
            </a:r>
            <a:r>
              <a:rPr lang="fr-FR" sz="2600" dirty="0" err="1" smtClean="0"/>
              <a:t>fact</a:t>
            </a:r>
            <a:r>
              <a:rPr lang="fr-FR" sz="2600" dirty="0" smtClean="0"/>
              <a:t> as </a:t>
            </a:r>
            <a:r>
              <a:rPr lang="fr-FR" sz="2600" dirty="0" err="1" smtClean="0"/>
              <a:t>much</a:t>
            </a:r>
            <a:r>
              <a:rPr lang="fr-FR" sz="2600" dirty="0" smtClean="0"/>
              <a:t> as one </a:t>
            </a:r>
            <a:r>
              <a:rPr lang="fr-FR" sz="2600" dirty="0" err="1" smtClean="0"/>
              <a:t>might</a:t>
            </a:r>
            <a:r>
              <a:rPr lang="fr-FR" sz="2600" dirty="0" smtClean="0"/>
              <a:t> have </a:t>
            </a:r>
            <a:r>
              <a:rPr lang="fr-FR" sz="2600" dirty="0" err="1" smtClean="0"/>
              <a:t>expected</a:t>
            </a:r>
            <a:r>
              <a:rPr lang="fr-FR" sz="2600" dirty="0" smtClean="0"/>
              <a:t>: g rose </a:t>
            </a:r>
            <a:r>
              <a:rPr lang="fr-FR" sz="2600" dirty="0" err="1" smtClean="0"/>
              <a:t>from</a:t>
            </a:r>
            <a:r>
              <a:rPr lang="fr-FR" sz="2600" dirty="0" smtClean="0"/>
              <a:t> 0% to 1-2%; r rose </a:t>
            </a:r>
            <a:r>
              <a:rPr lang="fr-FR" sz="2600" dirty="0" err="1" smtClean="0"/>
              <a:t>also</a:t>
            </a: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During</a:t>
            </a:r>
            <a:r>
              <a:rPr lang="fr-FR" sz="2600" dirty="0" smtClean="0"/>
              <a:t>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,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unusual</a:t>
            </a:r>
            <a:r>
              <a:rPr lang="fr-FR" sz="2600" dirty="0" smtClean="0"/>
              <a:t>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events</a:t>
            </a:r>
            <a:r>
              <a:rPr lang="fr-FR" sz="2600" dirty="0" smtClean="0"/>
              <a:t>:  </a:t>
            </a:r>
            <a:r>
              <a:rPr lang="fr-FR" sz="2600" dirty="0" err="1" smtClean="0"/>
              <a:t>low</a:t>
            </a:r>
            <a:r>
              <a:rPr lang="fr-FR" sz="2600" dirty="0" smtClean="0"/>
              <a:t> r due to 1914-1945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 + </a:t>
            </a:r>
            <a:r>
              <a:rPr lang="fr-FR" sz="2600" dirty="0" err="1" smtClean="0"/>
              <a:t>unusually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g </a:t>
            </a:r>
            <a:r>
              <a:rPr lang="fr-FR" sz="2600" dirty="0" err="1" smtClean="0"/>
              <a:t>during</a:t>
            </a:r>
            <a:r>
              <a:rPr lang="fr-FR" sz="2600" dirty="0" smtClean="0"/>
              <a:t> </a:t>
            </a:r>
            <a:r>
              <a:rPr lang="fr-FR" sz="2600" dirty="0" err="1" smtClean="0"/>
              <a:t>postwar</a:t>
            </a:r>
            <a:r>
              <a:rPr lang="fr-FR" sz="2600" dirty="0" smtClean="0"/>
              <a:t> </a:t>
            </a:r>
            <a:r>
              <a:rPr lang="fr-FR" sz="2600" dirty="0" err="1" smtClean="0"/>
              <a:t>period</a:t>
            </a:r>
            <a:r>
              <a:rPr lang="fr-FR" sz="2600" dirty="0" smtClean="0"/>
              <a:t> (reconstruction +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transition: g = 3-4%)</a:t>
            </a:r>
          </a:p>
          <a:p>
            <a:r>
              <a:rPr lang="fr-FR" sz="2600" dirty="0" smtClean="0"/>
              <a:t>But the long </a:t>
            </a:r>
            <a:r>
              <a:rPr lang="fr-FR" sz="2600" dirty="0" err="1" smtClean="0"/>
              <a:t>run</a:t>
            </a:r>
            <a:r>
              <a:rPr lang="fr-FR" sz="2600" dirty="0" smtClean="0"/>
              <a:t> g </a:t>
            </a:r>
            <a:r>
              <a:rPr lang="fr-FR" sz="2600" dirty="0" err="1" smtClean="0"/>
              <a:t>seems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closer</a:t>
            </a:r>
            <a:r>
              <a:rPr lang="fr-FR" sz="2600" dirty="0" smtClean="0"/>
              <a:t> to 1-2%, </a:t>
            </a:r>
            <a:r>
              <a:rPr lang="fr-FR" sz="2600" dirty="0" err="1" smtClean="0"/>
              <a:t>especially</a:t>
            </a:r>
            <a:r>
              <a:rPr lang="fr-FR" sz="2600" dirty="0" smtClean="0"/>
              <a:t> </a:t>
            </a:r>
            <a:r>
              <a:rPr lang="fr-FR" sz="2600" dirty="0" err="1" smtClean="0"/>
              <a:t>given</a:t>
            </a:r>
            <a:r>
              <a:rPr lang="fr-FR" sz="2600" dirty="0" smtClean="0"/>
              <a:t> </a:t>
            </a:r>
            <a:r>
              <a:rPr lang="fr-FR" sz="2600" dirty="0" err="1" smtClean="0"/>
              <a:t>projected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; and r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due to global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</a:t>
            </a:r>
            <a:endParaRPr lang="fr-FR" sz="2600" dirty="0" smtClean="0"/>
          </a:p>
          <a:p>
            <a:endParaRPr lang="fr-FR" sz="2600" dirty="0" smtClean="0"/>
          </a:p>
          <a:p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5"/>
        </p:xfrm>
        <a:graphic>
          <a:graphicData uri="http://schemas.openxmlformats.org/presentationml/2006/ole">
            <p:oleObj spid="_x0000_s159746" name="Worksheet" r:id="rId3" imgW="8587650" imgH="5958799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160770" name="Worksheet" r:id="rId3" imgW="8587650" imgH="5958799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The balance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r and g </a:t>
            </a:r>
            <a:r>
              <a:rPr lang="fr-FR" sz="2900" dirty="0" err="1" smtClean="0"/>
              <a:t>depends</a:t>
            </a:r>
            <a:r>
              <a:rPr lang="fr-FR" sz="2900" dirty="0" smtClean="0"/>
              <a:t> on </a:t>
            </a:r>
            <a:r>
              <a:rPr lang="fr-FR" sz="2900" dirty="0" err="1" smtClean="0"/>
              <a:t>many</a:t>
            </a:r>
            <a:r>
              <a:rPr lang="fr-FR" sz="2900" dirty="0" smtClean="0"/>
              <a:t> </a:t>
            </a:r>
            <a:r>
              <a:rPr lang="fr-FR" sz="2900" dirty="0" err="1" smtClean="0"/>
              <a:t>factors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are </a:t>
            </a:r>
            <a:r>
              <a:rPr lang="fr-FR" sz="2900" dirty="0" err="1" smtClean="0"/>
              <a:t>difficult</a:t>
            </a:r>
            <a:r>
              <a:rPr lang="fr-FR" sz="2900" dirty="0" smtClean="0"/>
              <a:t> to </a:t>
            </a:r>
            <a:r>
              <a:rPr lang="fr-FR" sz="2900" dirty="0" err="1" smtClean="0"/>
              <a:t>predict</a:t>
            </a:r>
            <a:r>
              <a:rPr lang="fr-FR" sz="2900" dirty="0" smtClean="0"/>
              <a:t>: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 (capital intensive </a:t>
            </a:r>
            <a:r>
              <a:rPr lang="fr-FR" sz="2900" dirty="0" err="1" smtClean="0"/>
              <a:t>sectors</a:t>
            </a:r>
            <a:r>
              <a:rPr lang="fr-FR" sz="2900" dirty="0" smtClean="0"/>
              <a:t>: real </a:t>
            </a:r>
            <a:r>
              <a:rPr lang="fr-FR" sz="2900" dirty="0" err="1" smtClean="0"/>
              <a:t>estate</a:t>
            </a:r>
            <a:r>
              <a:rPr lang="fr-FR" sz="2900" dirty="0" smtClean="0"/>
              <a:t>, </a:t>
            </a:r>
            <a:r>
              <a:rPr lang="fr-FR" sz="2900" dirty="0" err="1" smtClean="0"/>
              <a:t>energy</a:t>
            </a:r>
            <a:r>
              <a:rPr lang="fr-FR" sz="2900" dirty="0" smtClean="0"/>
              <a:t>, robots,..), </a:t>
            </a:r>
            <a:r>
              <a:rPr lang="fr-FR" sz="2900" dirty="0" err="1" smtClean="0"/>
              <a:t>saving</a:t>
            </a:r>
            <a:r>
              <a:rPr lang="fr-FR" sz="2900" dirty="0" smtClean="0"/>
              <a:t> </a:t>
            </a:r>
            <a:r>
              <a:rPr lang="fr-FR" sz="2900" dirty="0" err="1" smtClean="0"/>
              <a:t>behavior</a:t>
            </a:r>
            <a:r>
              <a:rPr lang="fr-FR" sz="2900" dirty="0" smtClean="0"/>
              <a:t>, etc. 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err="1" smtClean="0"/>
              <a:t>Scale</a:t>
            </a:r>
            <a:r>
              <a:rPr lang="fr-FR" sz="2900" dirty="0" smtClean="0"/>
              <a:t> </a:t>
            </a:r>
            <a:r>
              <a:rPr lang="fr-FR" sz="2900" dirty="0" err="1" smtClean="0"/>
              <a:t>effects</a:t>
            </a:r>
            <a:r>
              <a:rPr lang="fr-FR" sz="2900" dirty="0" smtClean="0"/>
              <a:t> in portfolio management,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</a:t>
            </a:r>
            <a:r>
              <a:rPr lang="fr-FR" sz="2900" dirty="0" err="1" smtClean="0"/>
              <a:t>complexity</a:t>
            </a:r>
            <a:r>
              <a:rPr lang="fr-FR" sz="2900" dirty="0" smtClean="0"/>
              <a:t>: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rates of return for large portfolios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r &gt; g </a:t>
            </a:r>
            <a:r>
              <a:rPr lang="fr-FR" sz="2900" dirty="0" err="1" smtClean="0"/>
              <a:t>seems</a:t>
            </a:r>
            <a:r>
              <a:rPr lang="fr-FR" sz="2900" dirty="0" smtClean="0"/>
              <a:t> to </a:t>
            </a:r>
            <a:r>
              <a:rPr lang="fr-FR" sz="2900" dirty="0" err="1" smtClean="0"/>
              <a:t>particularly</a:t>
            </a:r>
            <a:r>
              <a:rPr lang="fr-FR" sz="2900" dirty="0" smtClean="0"/>
              <a:t>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for </a:t>
            </a:r>
            <a:r>
              <a:rPr lang="fr-FR" sz="2900" dirty="0" err="1" smtClean="0"/>
              <a:t>billionaires</a:t>
            </a:r>
            <a:r>
              <a:rPr lang="fr-FR" sz="2900" dirty="0" smtClean="0"/>
              <a:t> and large capital </a:t>
            </a:r>
            <a:r>
              <a:rPr lang="fr-FR" sz="2900" dirty="0" err="1" smtClean="0"/>
              <a:t>endowments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 smtClean="0"/>
              <a:t>Maybe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true</a:t>
            </a:r>
            <a:r>
              <a:rPr lang="fr-FR" sz="2900" dirty="0" smtClean="0"/>
              <a:t> </a:t>
            </a:r>
            <a:r>
              <a:rPr lang="fr-FR" sz="2900" dirty="0" err="1" smtClean="0"/>
              <a:t>at</a:t>
            </a:r>
            <a:r>
              <a:rPr lang="fr-FR" sz="2900" dirty="0" smtClean="0"/>
              <a:t> 10m €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at</a:t>
            </a:r>
            <a:r>
              <a:rPr lang="fr-FR" sz="2900" dirty="0" smtClean="0"/>
              <a:t> 1b €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We</a:t>
            </a:r>
            <a:r>
              <a:rPr lang="fr-FR" sz="2900" dirty="0" smtClean="0"/>
              <a:t> know </a:t>
            </a:r>
            <a:r>
              <a:rPr lang="fr-FR" sz="2900" dirty="0" err="1" smtClean="0"/>
              <a:t>little</a:t>
            </a:r>
            <a:r>
              <a:rPr lang="fr-FR" sz="2900" dirty="0" smtClean="0"/>
              <a:t> about </a:t>
            </a:r>
            <a:r>
              <a:rPr lang="fr-FR" sz="2900" dirty="0" err="1" smtClean="0"/>
              <a:t>current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dynamics</a:t>
            </a:r>
            <a:r>
              <a:rPr lang="fr-FR" sz="2900" dirty="0" smtClean="0"/>
              <a:t>: cross border </a:t>
            </a:r>
            <a:r>
              <a:rPr lang="fr-FR" sz="2900" dirty="0" err="1" smtClean="0"/>
              <a:t>assets</a:t>
            </a:r>
            <a:r>
              <a:rPr lang="fr-FR" sz="2900" dirty="0" smtClean="0"/>
              <a:t>, </a:t>
            </a:r>
            <a:r>
              <a:rPr lang="fr-FR" sz="2900" dirty="0" err="1" smtClean="0"/>
              <a:t>tax</a:t>
            </a:r>
            <a:r>
              <a:rPr lang="fr-FR" sz="2900" dirty="0" smtClean="0"/>
              <a:t> </a:t>
            </a:r>
            <a:r>
              <a:rPr lang="fr-FR" sz="2900" dirty="0" err="1" smtClean="0"/>
              <a:t>havens</a:t>
            </a:r>
            <a:r>
              <a:rPr lang="fr-FR" sz="2900" dirty="0" smtClean="0"/>
              <a:t>, </a:t>
            </a:r>
            <a:r>
              <a:rPr lang="fr-FR" sz="2900" dirty="0" err="1" smtClean="0"/>
              <a:t>lack</a:t>
            </a:r>
            <a:r>
              <a:rPr lang="fr-FR" sz="2900" dirty="0" smtClean="0"/>
              <a:t> of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</a:t>
            </a:r>
            <a:r>
              <a:rPr lang="fr-FR" sz="2900" dirty="0" err="1" smtClean="0"/>
              <a:t>transparency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547813" y="455613"/>
          <a:ext cx="5616575" cy="5986462"/>
        </p:xfrm>
        <a:graphic>
          <a:graphicData uri="http://schemas.openxmlformats.org/presentationml/2006/ole">
            <p:oleObj spid="_x0000_s161795" name="Worksheet" r:id="rId3" imgW="5067318" imgH="30868723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259632" y="332656"/>
          <a:ext cx="5976664" cy="6192688"/>
        </p:xfrm>
        <a:graphic>
          <a:graphicData uri="http://schemas.openxmlformats.org/presentationml/2006/ole">
            <p:oleObj spid="_x0000_s167937" name="Worksheet" r:id="rId3" imgW="5067318" imgH="30617232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208912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Ideal</a:t>
            </a:r>
            <a:r>
              <a:rPr lang="fr-FR" sz="2900" dirty="0" smtClean="0"/>
              <a:t> solution: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</a:t>
            </a:r>
            <a:r>
              <a:rPr lang="fr-FR" sz="2900" dirty="0" err="1" smtClean="0"/>
              <a:t>transparency</a:t>
            </a:r>
            <a:r>
              <a:rPr lang="fr-FR" sz="2900" dirty="0" smtClean="0"/>
              <a:t>, international transmission of </a:t>
            </a:r>
            <a:r>
              <a:rPr lang="fr-FR" sz="2900" dirty="0" err="1" smtClean="0"/>
              <a:t>bank</a:t>
            </a:r>
            <a:r>
              <a:rPr lang="fr-FR" sz="2900" dirty="0" smtClean="0"/>
              <a:t> information, global </a:t>
            </a:r>
            <a:r>
              <a:rPr lang="fr-FR" sz="2900" dirty="0" err="1" smtClean="0"/>
              <a:t>registry</a:t>
            </a:r>
            <a:r>
              <a:rPr lang="fr-FR" sz="2900" dirty="0" smtClean="0"/>
              <a:t> of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</a:t>
            </a:r>
            <a:r>
              <a:rPr lang="fr-FR" sz="2900" dirty="0" err="1" smtClean="0"/>
              <a:t>assets</a:t>
            </a:r>
            <a:r>
              <a:rPr lang="fr-FR" sz="2900" dirty="0" smtClean="0"/>
              <a:t>, global coordination on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taxation, </a:t>
            </a:r>
            <a:r>
              <a:rPr lang="fr-FR" sz="2900" dirty="0" err="1" smtClean="0"/>
              <a:t>so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can</a:t>
            </a:r>
            <a:r>
              <a:rPr lang="fr-FR" sz="2900" dirty="0" smtClean="0"/>
              <a:t> </a:t>
            </a:r>
            <a:r>
              <a:rPr lang="fr-FR" sz="2900" dirty="0" err="1" smtClean="0"/>
              <a:t>adapt</a:t>
            </a:r>
            <a:r>
              <a:rPr lang="fr-FR" sz="2900" dirty="0" smtClean="0"/>
              <a:t> progressive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 on the basis of </a:t>
            </a:r>
            <a:r>
              <a:rPr lang="fr-FR" sz="2900" dirty="0" err="1" smtClean="0"/>
              <a:t>reliable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statistics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err="1" smtClean="0"/>
              <a:t>Other</a:t>
            </a:r>
            <a:r>
              <a:rPr lang="fr-FR" sz="2900" dirty="0" smtClean="0"/>
              <a:t> </a:t>
            </a:r>
            <a:r>
              <a:rPr lang="fr-FR" sz="2900" dirty="0" err="1" smtClean="0"/>
              <a:t>ways</a:t>
            </a:r>
            <a:r>
              <a:rPr lang="fr-FR" sz="2900" dirty="0" smtClean="0"/>
              <a:t> to redistribution </a:t>
            </a:r>
            <a:r>
              <a:rPr lang="fr-FR" sz="2900" dirty="0" err="1" smtClean="0"/>
              <a:t>wealth</a:t>
            </a:r>
            <a:r>
              <a:rPr lang="fr-FR" sz="2900" dirty="0" smtClean="0"/>
              <a:t>: inflation, expropriation (China, </a:t>
            </a:r>
            <a:r>
              <a:rPr lang="fr-FR" sz="2900" dirty="0" err="1" smtClean="0"/>
              <a:t>Russia</a:t>
            </a:r>
            <a:r>
              <a:rPr lang="fr-FR" sz="2900" dirty="0" smtClean="0"/>
              <a:t>), </a:t>
            </a:r>
            <a:r>
              <a:rPr lang="fr-FR" sz="2900" dirty="0" err="1" smtClean="0"/>
              <a:t>wars</a:t>
            </a:r>
            <a:r>
              <a:rPr lang="fr-FR" sz="2900" dirty="0" smtClean="0"/>
              <a:t>, etc.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Will the progressive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</a:t>
            </a:r>
            <a:r>
              <a:rPr lang="fr-FR" sz="2900" dirty="0" err="1" smtClean="0"/>
              <a:t>happen</a:t>
            </a:r>
            <a:r>
              <a:rPr lang="fr-FR" sz="2900" dirty="0" smtClean="0"/>
              <a:t>? The </a:t>
            </a:r>
            <a:r>
              <a:rPr lang="fr-FR" sz="2900" dirty="0" err="1" smtClean="0"/>
              <a:t>history</a:t>
            </a:r>
            <a:r>
              <a:rPr lang="fr-FR" sz="2900" dirty="0" smtClean="0"/>
              <a:t> of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and taxation </a:t>
            </a:r>
            <a:r>
              <a:rPr lang="fr-FR" sz="2900" dirty="0" err="1" smtClean="0"/>
              <a:t>is</a:t>
            </a:r>
            <a:r>
              <a:rPr lang="fr-FR" sz="2900" dirty="0" smtClean="0"/>
              <a:t> full of surprises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717550" y="1041400"/>
          <a:ext cx="7708900" cy="4775200"/>
        </p:xfrm>
        <a:graphic>
          <a:graphicData uri="http://schemas.openxmlformats.org/presentationml/2006/ole">
            <p:oleObj spid="_x0000_s168963" name="Worksheet" r:id="rId3" imgW="9250613" imgH="5722661" progId="">
              <p:embed/>
            </p:oleObj>
          </a:graphicData>
        </a:graphic>
      </p:graphicFrame>
      <p:graphicFrame>
        <p:nvGraphicFramePr>
          <p:cNvPr id="6" name="Graphique 5"/>
          <p:cNvGraphicFramePr>
            <a:graphicFrameLocks noGrp="1"/>
          </p:cNvGraphicFramePr>
          <p:nvPr/>
        </p:nvGraphicFramePr>
        <p:xfrm>
          <a:off x="179512" y="260648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2" y="188640"/>
          <a:ext cx="8784976" cy="6480720"/>
        </p:xfrm>
        <a:graphic>
          <a:graphicData uri="http://schemas.openxmlformats.org/presentationml/2006/ole">
            <p:oleObj spid="_x0000_s165889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One important </a:t>
            </a:r>
            <a:r>
              <a:rPr lang="fr-FR" sz="3400" dirty="0" err="1" smtClean="0"/>
              <a:t>lesson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the </a:t>
            </a:r>
            <a:r>
              <a:rPr lang="fr-FR" sz="3400" dirty="0" err="1" smtClean="0"/>
              <a:t>history</a:t>
            </a:r>
            <a:r>
              <a:rPr lang="fr-FR" sz="3400" dirty="0" smtClean="0"/>
              <a:t> of </a:t>
            </a:r>
            <a:r>
              <a:rPr lang="fr-FR" sz="3400" dirty="0" err="1" smtClean="0"/>
              <a:t>wealth</a:t>
            </a:r>
            <a:r>
              <a:rPr lang="fr-FR" sz="3400" dirty="0" smtClean="0"/>
              <a:t>:    in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, </a:t>
            </a:r>
            <a:r>
              <a:rPr lang="fr-FR" sz="3400" dirty="0" err="1" smtClean="0"/>
              <a:t>there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a </a:t>
            </a:r>
            <a:r>
              <a:rPr lang="fr-FR" sz="3400" dirty="0" err="1" smtClean="0"/>
              <a:t>tendancy</a:t>
            </a:r>
            <a:r>
              <a:rPr lang="fr-FR" sz="3400" dirty="0" smtClean="0"/>
              <a:t> for the </a:t>
            </a:r>
            <a:r>
              <a:rPr lang="fr-FR" sz="3400" b="1" dirty="0" smtClean="0"/>
              <a:t>rate of return</a:t>
            </a:r>
            <a:r>
              <a:rPr lang="fr-FR" sz="3400" dirty="0" smtClean="0"/>
              <a:t> to capital to </a:t>
            </a:r>
            <a:r>
              <a:rPr lang="fr-FR" sz="3400" dirty="0" err="1" smtClean="0"/>
              <a:t>exceed</a:t>
            </a:r>
            <a:r>
              <a:rPr lang="fr-FR" sz="3400" dirty="0" smtClean="0"/>
              <a:t> the </a:t>
            </a:r>
            <a:r>
              <a:rPr lang="fr-FR" sz="3400" dirty="0" err="1" smtClean="0"/>
              <a:t>economy’s</a:t>
            </a:r>
            <a:r>
              <a:rPr lang="fr-FR" sz="3400" dirty="0" smtClean="0"/>
              <a:t> </a:t>
            </a:r>
            <a:r>
              <a:rPr lang="fr-FR" sz="3400" b="1" dirty="0" err="1" smtClean="0"/>
              <a:t>growth</a:t>
            </a:r>
            <a:r>
              <a:rPr lang="fr-FR" sz="3400" b="1" dirty="0" smtClean="0"/>
              <a:t> rate</a:t>
            </a:r>
            <a:r>
              <a:rPr lang="fr-FR" sz="3400" dirty="0" smtClean="0"/>
              <a:t> ( </a:t>
            </a:r>
            <a:r>
              <a:rPr lang="fr-FR" sz="3400" b="1" dirty="0" smtClean="0"/>
              <a:t>r &gt; g </a:t>
            </a:r>
            <a:r>
              <a:rPr lang="fr-FR" sz="3400" dirty="0" smtClean="0"/>
              <a:t>), and </a:t>
            </a:r>
            <a:r>
              <a:rPr lang="fr-FR" sz="3400" dirty="0" err="1" smtClean="0"/>
              <a:t>this</a:t>
            </a:r>
            <a:r>
              <a:rPr lang="fr-FR" sz="3400" dirty="0" smtClean="0"/>
              <a:t> tends to </a:t>
            </a:r>
            <a:r>
              <a:rPr lang="fr-FR" sz="3400" dirty="0" err="1" smtClean="0"/>
              <a:t>lead</a:t>
            </a:r>
            <a:r>
              <a:rPr lang="fr-FR" sz="3400" dirty="0" smtClean="0"/>
              <a:t> to </a:t>
            </a:r>
            <a:r>
              <a:rPr lang="fr-FR" sz="3400" dirty="0" err="1" smtClean="0"/>
              <a:t>high</a:t>
            </a:r>
            <a:r>
              <a:rPr lang="fr-FR" sz="3400" dirty="0" smtClean="0"/>
              <a:t> concentration of </a:t>
            </a:r>
            <a:r>
              <a:rPr lang="fr-FR" sz="3400" dirty="0" err="1" smtClean="0"/>
              <a:t>wealth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 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, I focus on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key</a:t>
            </a:r>
            <a:r>
              <a:rPr lang="fr-FR" sz="3400" dirty="0" smtClean="0"/>
              <a:t> force: </a:t>
            </a:r>
            <a:r>
              <a:rPr lang="fr-FR" sz="3400" b="1" dirty="0" smtClean="0"/>
              <a:t>r &gt; g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Warning: </a:t>
            </a:r>
            <a:r>
              <a:rPr lang="fr-FR" sz="3400" dirty="0" err="1" smtClean="0"/>
              <a:t>there</a:t>
            </a:r>
            <a:r>
              <a:rPr lang="fr-FR" sz="3400" dirty="0" smtClean="0"/>
              <a:t> are </a:t>
            </a:r>
            <a:r>
              <a:rPr lang="fr-FR" sz="3400" dirty="0" err="1" smtClean="0"/>
              <a:t>many</a:t>
            </a:r>
            <a:r>
              <a:rPr lang="fr-FR" sz="3400" dirty="0" smtClean="0"/>
              <a:t> </a:t>
            </a:r>
            <a:r>
              <a:rPr lang="fr-FR" sz="3400" dirty="0" err="1" smtClean="0"/>
              <a:t>other</a:t>
            </a:r>
            <a:r>
              <a:rPr lang="fr-FR" sz="3400" dirty="0" smtClean="0"/>
              <a:t> forces </a:t>
            </a:r>
            <a:r>
              <a:rPr lang="fr-FR" sz="3400" dirty="0" err="1" smtClean="0"/>
              <a:t>that</a:t>
            </a:r>
            <a:r>
              <a:rPr lang="fr-FR" sz="3400" dirty="0" smtClean="0"/>
              <a:t> </a:t>
            </a:r>
            <a:r>
              <a:rPr lang="fr-FR" sz="3400" dirty="0" err="1" smtClean="0"/>
              <a:t>play</a:t>
            </a:r>
            <a:r>
              <a:rPr lang="fr-FR" sz="3400" dirty="0" smtClean="0"/>
              <a:t> an important </a:t>
            </a:r>
            <a:r>
              <a:rPr lang="fr-FR" sz="3400" dirty="0" err="1" smtClean="0"/>
              <a:t>role</a:t>
            </a:r>
            <a:r>
              <a:rPr lang="fr-FR" sz="3400" dirty="0" smtClean="0"/>
              <a:t> in the long 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distribution; and </a:t>
            </a:r>
            <a:r>
              <a:rPr lang="fr-FR" sz="3400" dirty="0" err="1" smtClean="0"/>
              <a:t>there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still</a:t>
            </a:r>
            <a:r>
              <a:rPr lang="fr-FR" sz="3400" dirty="0" smtClean="0"/>
              <a:t> a lot of data </a:t>
            </a:r>
            <a:r>
              <a:rPr lang="fr-FR" sz="3400" dirty="0" err="1" smtClean="0"/>
              <a:t>that</a:t>
            </a:r>
            <a:r>
              <a:rPr lang="fr-FR" sz="3400" dirty="0" smtClean="0"/>
              <a:t> </a:t>
            </a:r>
            <a:r>
              <a:rPr lang="fr-FR" sz="3400" dirty="0" err="1" smtClean="0"/>
              <a:t>needs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; </a:t>
            </a:r>
            <a:r>
              <a:rPr lang="fr-FR" sz="3400" dirty="0" err="1" smtClean="0"/>
              <a:t>we</a:t>
            </a:r>
            <a:r>
              <a:rPr lang="fr-FR" sz="3400" dirty="0" smtClean="0"/>
              <a:t> know more </a:t>
            </a:r>
            <a:r>
              <a:rPr lang="fr-FR" sz="3400" dirty="0" err="1" smtClean="0"/>
              <a:t>than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</a:t>
            </a:r>
            <a:r>
              <a:rPr lang="fr-FR" sz="3400" dirty="0" err="1" smtClean="0"/>
              <a:t>used</a:t>
            </a:r>
            <a:r>
              <a:rPr lang="fr-FR" sz="3400" dirty="0" smtClean="0"/>
              <a:t> to,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</a:t>
            </a:r>
            <a:r>
              <a:rPr lang="fr-FR" sz="3400" dirty="0" err="1" smtClean="0"/>
              <a:t>still</a:t>
            </a:r>
            <a:r>
              <a:rPr lang="fr-FR" sz="3400" dirty="0" smtClean="0"/>
              <a:t> know </a:t>
            </a:r>
            <a:r>
              <a:rPr lang="fr-FR" sz="3400" dirty="0" err="1" smtClean="0"/>
              <a:t>too</a:t>
            </a:r>
            <a:r>
              <a:rPr lang="fr-FR" sz="3400" dirty="0" smtClean="0"/>
              <a:t> </a:t>
            </a:r>
            <a:r>
              <a:rPr lang="fr-FR" sz="3400" dirty="0" err="1" smtClean="0"/>
              <a:t>little</a:t>
            </a:r>
            <a:endParaRPr lang="fr-FR" sz="3400" dirty="0" smtClean="0"/>
          </a:p>
          <a:p>
            <a:endParaRPr lang="fr-FR" sz="34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424936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smtClean="0"/>
              <a:t>in </a:t>
            </a:r>
            <a:r>
              <a:rPr lang="fr-FR" sz="2900" dirty="0" smtClean="0"/>
              <a:t>the United States 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This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07504" y="188640"/>
          <a:ext cx="8928992" cy="6552728"/>
        </p:xfrm>
        <a:graphic>
          <a:graphicData uri="http://schemas.openxmlformats.org/presentationml/2006/ole">
            <p:oleObj spid="_x0000_s156674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040560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quantity</a:t>
            </a:r>
            <a:r>
              <a:rPr lang="fr-FR" sz="2900" dirty="0" smtClean="0"/>
              <a:t> of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116632"/>
          <a:ext cx="8928992" cy="6624736"/>
        </p:xfrm>
        <a:graphic>
          <a:graphicData uri="http://schemas.openxmlformats.org/presentationml/2006/ole">
            <p:oleObj spid="_x0000_s157698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188640"/>
          <a:ext cx="8784975" cy="6480720"/>
        </p:xfrm>
        <a:graphic>
          <a:graphicData uri="http://schemas.openxmlformats.org/presentationml/2006/ole">
            <p:oleObj spid="_x0000_s158722" name="Worksheet" r:id="rId3" imgW="9311707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Best model to </a:t>
            </a:r>
            <a:r>
              <a:rPr lang="fr-FR" sz="2900" dirty="0" err="1" smtClean="0"/>
              <a:t>explain</a:t>
            </a:r>
            <a:r>
              <a:rPr lang="fr-FR" sz="2900" dirty="0" smtClean="0"/>
              <a:t> </a:t>
            </a:r>
            <a:r>
              <a:rPr lang="fr-FR" sz="2900" dirty="0" err="1" smtClean="0"/>
              <a:t>why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so</a:t>
            </a:r>
            <a:r>
              <a:rPr lang="fr-FR" sz="2900" dirty="0" smtClean="0"/>
              <a:t> </a:t>
            </a:r>
            <a:r>
              <a:rPr lang="fr-FR" sz="2900" dirty="0" err="1" smtClean="0"/>
              <a:t>much</a:t>
            </a:r>
            <a:r>
              <a:rPr lang="fr-FR" sz="2900" dirty="0" smtClean="0"/>
              <a:t> more </a:t>
            </a:r>
            <a:r>
              <a:rPr lang="fr-FR" sz="2900" dirty="0" err="1" smtClean="0"/>
              <a:t>concentrated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: </a:t>
            </a:r>
            <a:r>
              <a:rPr lang="fr-FR" sz="2900" dirty="0" err="1" smtClean="0"/>
              <a:t>dynamic</a:t>
            </a:r>
            <a:r>
              <a:rPr lang="fr-FR" sz="2900" dirty="0" smtClean="0"/>
              <a:t> model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random</a:t>
            </a:r>
            <a:r>
              <a:rPr lang="fr-FR" sz="2900" dirty="0" smtClean="0"/>
              <a:t> multiplicative </a:t>
            </a:r>
            <a:r>
              <a:rPr lang="fr-FR" sz="2900" dirty="0" err="1" smtClean="0"/>
              <a:t>shocks</a:t>
            </a:r>
            <a:r>
              <a:rPr lang="fr-FR" sz="2900" dirty="0" smtClean="0"/>
              <a:t> (n. </a:t>
            </a:r>
            <a:r>
              <a:rPr lang="fr-FR" sz="2900" dirty="0" err="1" smtClean="0"/>
              <a:t>children</a:t>
            </a:r>
            <a:r>
              <a:rPr lang="fr-FR" sz="2900" dirty="0" smtClean="0"/>
              <a:t>, rates of return, etc.)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In </a:t>
            </a:r>
            <a:r>
              <a:rPr lang="fr-FR" sz="2900" dirty="0" err="1" smtClean="0"/>
              <a:t>any</a:t>
            </a:r>
            <a:r>
              <a:rPr lang="fr-FR" sz="2900" dirty="0" smtClean="0"/>
              <a:t> </a:t>
            </a:r>
            <a:r>
              <a:rPr lang="fr-FR" sz="2900" dirty="0" err="1" smtClean="0"/>
              <a:t>such</a:t>
            </a:r>
            <a:r>
              <a:rPr lang="fr-FR" sz="2900" dirty="0" smtClean="0"/>
              <a:t> model, for a </a:t>
            </a:r>
            <a:r>
              <a:rPr lang="fr-FR" sz="2900" dirty="0" err="1" smtClean="0"/>
              <a:t>given</a:t>
            </a:r>
            <a:r>
              <a:rPr lang="fr-FR" sz="2900" dirty="0" smtClean="0"/>
              <a:t> variance of </a:t>
            </a:r>
            <a:r>
              <a:rPr lang="fr-FR" sz="2900" dirty="0" err="1" smtClean="0"/>
              <a:t>shocks</a:t>
            </a:r>
            <a:r>
              <a:rPr lang="fr-FR" sz="2900" dirty="0" smtClean="0"/>
              <a:t>, the </a:t>
            </a:r>
            <a:r>
              <a:rPr lang="fr-FR" sz="2900" dirty="0" err="1" smtClean="0"/>
              <a:t>equilibrium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 of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</a:t>
            </a:r>
            <a:r>
              <a:rPr lang="fr-FR" sz="2900" dirty="0" err="1" smtClean="0"/>
              <a:t>steeply</a:t>
            </a:r>
            <a:r>
              <a:rPr lang="fr-FR" sz="2900" dirty="0" smtClean="0"/>
              <a:t> </a:t>
            </a:r>
            <a:r>
              <a:rPr lang="fr-FR" sz="2900" dirty="0" err="1" smtClean="0"/>
              <a:t>increasing</a:t>
            </a:r>
            <a:r>
              <a:rPr lang="fr-FR" sz="2900" dirty="0" smtClean="0"/>
              <a:t> </a:t>
            </a:r>
            <a:r>
              <a:rPr lang="fr-FR" sz="2900" dirty="0" err="1" smtClean="0"/>
              <a:t>function</a:t>
            </a:r>
            <a:r>
              <a:rPr lang="fr-FR" sz="2900" dirty="0" smtClean="0"/>
              <a:t> of r - g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Intuition: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high</a:t>
            </a:r>
            <a:r>
              <a:rPr lang="fr-FR" sz="2900" dirty="0" smtClean="0"/>
              <a:t> r – g, initial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inequalities</a:t>
            </a:r>
            <a:r>
              <a:rPr lang="fr-FR" sz="2900" dirty="0" smtClean="0"/>
              <a:t> </a:t>
            </a:r>
            <a:r>
              <a:rPr lang="fr-FR" sz="2900" dirty="0" err="1" smtClean="0"/>
              <a:t>get</a:t>
            </a:r>
            <a:r>
              <a:rPr lang="fr-FR" sz="2900" dirty="0" smtClean="0"/>
              <a:t> </a:t>
            </a:r>
            <a:r>
              <a:rPr lang="fr-FR" sz="2900" dirty="0" err="1" smtClean="0"/>
              <a:t>amplified</a:t>
            </a:r>
            <a:r>
              <a:rPr lang="fr-FR" sz="2900" dirty="0" smtClean="0"/>
              <a:t> </a:t>
            </a:r>
            <a:r>
              <a:rPr lang="fr-FR" sz="2900" dirty="0" err="1" smtClean="0"/>
              <a:t>at</a:t>
            </a:r>
            <a:r>
              <a:rPr lang="fr-FR" sz="2900" dirty="0" smtClean="0"/>
              <a:t> a </a:t>
            </a:r>
            <a:r>
              <a:rPr lang="fr-FR" sz="2900" dirty="0" err="1" smtClean="0"/>
              <a:t>faster</a:t>
            </a:r>
            <a:r>
              <a:rPr lang="fr-FR" sz="2900" dirty="0" smtClean="0"/>
              <a:t> pace</a:t>
            </a:r>
          </a:p>
          <a:p>
            <a:r>
              <a:rPr lang="fr-FR" sz="2900" dirty="0" err="1" smtClean="0"/>
              <a:t>E.g</a:t>
            </a:r>
            <a:r>
              <a:rPr lang="fr-FR" sz="2900" dirty="0" smtClean="0"/>
              <a:t>. </a:t>
            </a:r>
            <a:r>
              <a:rPr lang="fr-FR" sz="2900" dirty="0" err="1" smtClean="0"/>
              <a:t>with</a:t>
            </a:r>
            <a:r>
              <a:rPr lang="fr-FR" sz="2900" dirty="0" smtClean="0"/>
              <a:t> r = 5%, g = 1%,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holders</a:t>
            </a:r>
            <a:r>
              <a:rPr lang="fr-FR" sz="2900" dirty="0" smtClean="0"/>
              <a:t> </a:t>
            </a:r>
            <a:r>
              <a:rPr lang="fr-FR" sz="2900" dirty="0" err="1" smtClean="0"/>
              <a:t>only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to </a:t>
            </a:r>
            <a:r>
              <a:rPr lang="fr-FR" sz="2900" dirty="0" err="1" smtClean="0"/>
              <a:t>reinvest</a:t>
            </a:r>
            <a:r>
              <a:rPr lang="fr-FR" sz="2900" dirty="0" smtClean="0"/>
              <a:t> 1/5</a:t>
            </a:r>
            <a:r>
              <a:rPr lang="fr-FR" sz="2900" baseline="30000" dirty="0" smtClean="0"/>
              <a:t>th</a:t>
            </a:r>
            <a:r>
              <a:rPr lang="fr-FR" sz="2900" dirty="0" smtClean="0"/>
              <a:t> of </a:t>
            </a:r>
            <a:r>
              <a:rPr lang="fr-FR" sz="2900" dirty="0" err="1" smtClean="0"/>
              <a:t>their</a:t>
            </a:r>
            <a:r>
              <a:rPr lang="fr-FR" sz="2900" dirty="0" smtClean="0"/>
              <a:t> capital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so</a:t>
            </a:r>
            <a:r>
              <a:rPr lang="fr-FR" sz="2900" dirty="0" smtClean="0"/>
              <a:t> as to </a:t>
            </a:r>
            <a:r>
              <a:rPr lang="fr-FR" sz="2900" dirty="0" err="1" smtClean="0"/>
              <a:t>ensure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</a:t>
            </a:r>
            <a:r>
              <a:rPr lang="fr-FR" sz="2900" dirty="0" err="1" smtClean="0"/>
              <a:t>their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rises</a:t>
            </a:r>
            <a:r>
              <a:rPr lang="fr-FR" sz="2900" dirty="0" smtClean="0"/>
              <a:t> as </a:t>
            </a:r>
            <a:r>
              <a:rPr lang="fr-FR" sz="2900" dirty="0" err="1" smtClean="0"/>
              <a:t>fast</a:t>
            </a:r>
            <a:r>
              <a:rPr lang="fr-FR" sz="2900" dirty="0" smtClean="0"/>
              <a:t> as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; 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makes</a:t>
            </a:r>
            <a:r>
              <a:rPr lang="fr-FR" sz="2900" dirty="0" smtClean="0"/>
              <a:t>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easier</a:t>
            </a:r>
            <a:r>
              <a:rPr lang="fr-FR" sz="2900" dirty="0" smtClean="0"/>
              <a:t> to </a:t>
            </a:r>
            <a:r>
              <a:rPr lang="fr-FR" sz="2900" dirty="0" err="1" smtClean="0"/>
              <a:t>build</a:t>
            </a:r>
            <a:r>
              <a:rPr lang="fr-FR" sz="2900" dirty="0" smtClean="0"/>
              <a:t> and </a:t>
            </a:r>
            <a:r>
              <a:rPr lang="fr-FR" sz="2900" dirty="0" err="1" smtClean="0"/>
              <a:t>perpetuate</a:t>
            </a:r>
            <a:r>
              <a:rPr lang="fr-FR" sz="2900" dirty="0" smtClean="0"/>
              <a:t> large fortunes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767</Words>
  <Application>Microsoft Office PowerPoint</Application>
  <PresentationFormat>Affichage à l'écran (4:3)</PresentationFormat>
  <Paragraphs>56</Paragraphs>
  <Slides>18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Thème Office</vt:lpstr>
      <vt:lpstr>Worksheet</vt:lpstr>
      <vt:lpstr>Acrobat Document</vt:lpstr>
      <vt:lpstr>   r &gt; g Lessons from the history of wealth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257</cp:revision>
  <dcterms:created xsi:type="dcterms:W3CDTF">2013-09-25T21:11:06Z</dcterms:created>
  <dcterms:modified xsi:type="dcterms:W3CDTF">2014-06-24T07:24:31Z</dcterms:modified>
</cp:coreProperties>
</file>