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7" r:id="rId2"/>
    <p:sldId id="262" r:id="rId3"/>
    <p:sldId id="299" r:id="rId4"/>
    <p:sldId id="326" r:id="rId5"/>
    <p:sldId id="301" r:id="rId6"/>
    <p:sldId id="281" r:id="rId7"/>
    <p:sldId id="325" r:id="rId8"/>
    <p:sldId id="327" r:id="rId9"/>
    <p:sldId id="328" r:id="rId10"/>
    <p:sldId id="331" r:id="rId11"/>
    <p:sldId id="329" r:id="rId12"/>
    <p:sldId id="330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282" r:id="rId23"/>
    <p:sldId id="304" r:id="rId24"/>
    <p:sldId id="302" r:id="rId25"/>
    <p:sldId id="303" r:id="rId26"/>
    <p:sldId id="280" r:id="rId27"/>
    <p:sldId id="260" r:id="rId28"/>
    <p:sldId id="287" r:id="rId29"/>
    <p:sldId id="307" r:id="rId30"/>
    <p:sldId id="305" r:id="rId31"/>
    <p:sldId id="296" r:id="rId32"/>
    <p:sldId id="308" r:id="rId33"/>
    <p:sldId id="283" r:id="rId34"/>
    <p:sldId id="265" r:id="rId35"/>
    <p:sldId id="267" r:id="rId36"/>
    <p:sldId id="266" r:id="rId37"/>
    <p:sldId id="268" r:id="rId38"/>
    <p:sldId id="293" r:id="rId39"/>
    <p:sldId id="269" r:id="rId40"/>
    <p:sldId id="270" r:id="rId41"/>
    <p:sldId id="271" r:id="rId42"/>
    <p:sldId id="272" r:id="rId43"/>
    <p:sldId id="309" r:id="rId44"/>
    <p:sldId id="310" r:id="rId45"/>
    <p:sldId id="311" r:id="rId46"/>
    <p:sldId id="273" r:id="rId47"/>
    <p:sldId id="312" r:id="rId48"/>
    <p:sldId id="284" r:id="rId49"/>
    <p:sldId id="297" r:id="rId50"/>
    <p:sldId id="261" r:id="rId51"/>
    <p:sldId id="313" r:id="rId52"/>
    <p:sldId id="274" r:id="rId53"/>
    <p:sldId id="275" r:id="rId54"/>
    <p:sldId id="294" r:id="rId55"/>
    <p:sldId id="276" r:id="rId56"/>
    <p:sldId id="315" r:id="rId57"/>
    <p:sldId id="277" r:id="rId58"/>
    <p:sldId id="314" r:id="rId59"/>
    <p:sldId id="278" r:id="rId60"/>
    <p:sldId id="279" r:id="rId61"/>
    <p:sldId id="286" r:id="rId6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4444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111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2222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333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136904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Mexico City, </a:t>
            </a:r>
            <a:r>
              <a:rPr lang="en-US" smtClean="0"/>
              <a:t>December </a:t>
            </a:r>
            <a:r>
              <a:rPr lang="en-US" smtClean="0"/>
              <a:t>6 </a:t>
            </a:r>
            <a:r>
              <a:rPr lang="en-US" dirty="0" smtClean="0"/>
              <a:t>2014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467544" y="980728"/>
          <a:ext cx="8399462" cy="5373687"/>
        </p:xfrm>
        <a:graphic>
          <a:graphicData uri="http://schemas.openxmlformats.org/presentationml/2006/ole">
            <p:oleObj spid="_x0000_s162820" name="Worksheet" r:id="rId3" imgW="8542100" imgH="6347388" progId="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61794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27185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4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4233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395536" y="548680"/>
          <a:ext cx="8496944" cy="5688632"/>
        </p:xfrm>
        <a:graphic>
          <a:graphicData uri="http://schemas.openxmlformats.org/presentationml/2006/ole">
            <p:oleObj spid="_x0000_s158723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dirty="0" smtClean="0"/>
              <a:t>(« </a:t>
            </a:r>
            <a:r>
              <a:rPr lang="fr-FR" sz="3600" dirty="0" err="1" smtClean="0"/>
              <a:t>meritocratic</a:t>
            </a:r>
            <a:r>
              <a:rPr lang="fr-FR" sz="3600" dirty="0" smtClean="0"/>
              <a:t> </a:t>
            </a:r>
            <a:r>
              <a:rPr lang="fr-FR" sz="3600" dirty="0" err="1" smtClean="0"/>
              <a:t>extremism</a:t>
            </a:r>
            <a:r>
              <a:rPr lang="fr-FR" sz="3600" dirty="0" smtClean="0"/>
              <a:t> »)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271857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Mexico vs Europe-US-</a:t>
            </a:r>
            <a:r>
              <a:rPr lang="fr-FR" dirty="0" err="1" smtClean="0"/>
              <a:t>Japan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32648"/>
          </a:xfrm>
        </p:spPr>
        <p:txBody>
          <a:bodyPr>
            <a:normAutofit fontScale="77500" lnSpcReduction="20000"/>
          </a:bodyPr>
          <a:lstStyle/>
          <a:p>
            <a:r>
              <a:rPr lang="fr-FR" sz="3400" b="1" dirty="0" smtClean="0"/>
              <a:t>Top 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shares</a:t>
            </a:r>
            <a:r>
              <a:rPr lang="fr-FR" sz="3400" b="1" dirty="0" smtClean="0"/>
              <a:t> </a:t>
            </a:r>
            <a:r>
              <a:rPr lang="fr-FR" sz="3400" dirty="0" smtClean="0"/>
              <a:t>: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known</a:t>
            </a:r>
            <a:r>
              <a:rPr lang="fr-FR" sz="3400" dirty="0" smtClean="0"/>
              <a:t> to </a:t>
            </a:r>
            <a:r>
              <a:rPr lang="fr-FR" sz="3400" dirty="0" err="1" smtClean="0"/>
              <a:t>be</a:t>
            </a:r>
            <a:r>
              <a:rPr lang="fr-FR" sz="3400" dirty="0" smtClean="0"/>
              <a:t> </a:t>
            </a:r>
            <a:r>
              <a:rPr lang="fr-FR" sz="3400" dirty="0" err="1" smtClean="0"/>
              <a:t>high</a:t>
            </a:r>
            <a:r>
              <a:rPr lang="fr-FR" sz="3400" dirty="0" smtClean="0"/>
              <a:t> in Mexico, and </a:t>
            </a:r>
            <a:r>
              <a:rPr lang="fr-FR" sz="3400" dirty="0" err="1" smtClean="0"/>
              <a:t>across</a:t>
            </a:r>
            <a:r>
              <a:rPr lang="fr-FR" sz="3400" dirty="0" smtClean="0"/>
              <a:t> Latin </a:t>
            </a:r>
            <a:r>
              <a:rPr lang="fr-FR" sz="3400" dirty="0" err="1" smtClean="0"/>
              <a:t>America</a:t>
            </a:r>
            <a:r>
              <a:rPr lang="fr-FR" sz="3400" dirty="0" smtClean="0"/>
              <a:t>; but </a:t>
            </a:r>
            <a:r>
              <a:rPr lang="fr-FR" sz="3400" dirty="0" err="1" smtClean="0"/>
              <a:t>it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</a:t>
            </a:r>
            <a:r>
              <a:rPr lang="fr-FR" sz="3400" dirty="0" err="1" smtClean="0"/>
              <a:t>underestimated</a:t>
            </a:r>
            <a:r>
              <a:rPr lang="fr-FR" sz="3400" dirty="0" smtClean="0"/>
              <a:t> (</a:t>
            </a:r>
            <a:r>
              <a:rPr lang="fr-FR" sz="3400" dirty="0" err="1" smtClean="0"/>
              <a:t>problem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</a:t>
            </a:r>
            <a:r>
              <a:rPr lang="fr-FR" sz="3400" dirty="0" err="1" smtClean="0"/>
              <a:t>household</a:t>
            </a:r>
            <a:r>
              <a:rPr lang="fr-FR" sz="3400" dirty="0" smtClean="0"/>
              <a:t> </a:t>
            </a:r>
            <a:r>
              <a:rPr lang="fr-FR" sz="3400" dirty="0" err="1" smtClean="0"/>
              <a:t>surveys</a:t>
            </a:r>
            <a:r>
              <a:rPr lang="fr-FR" sz="3400" dirty="0" smtClean="0"/>
              <a:t>); </a:t>
            </a:r>
            <a:r>
              <a:rPr lang="fr-FR" sz="3400" dirty="0" err="1" smtClean="0"/>
              <a:t>little</a:t>
            </a:r>
            <a:r>
              <a:rPr lang="fr-FR" sz="3400" dirty="0" smtClean="0"/>
              <a:t> </a:t>
            </a:r>
            <a:r>
              <a:rPr lang="fr-FR" sz="3400" dirty="0" err="1" smtClean="0"/>
              <a:t>access</a:t>
            </a:r>
            <a:r>
              <a:rPr lang="fr-FR" sz="3400" dirty="0" smtClean="0"/>
              <a:t> to fiscal data in Mexico; </a:t>
            </a:r>
            <a:r>
              <a:rPr lang="fr-FR" sz="3400" dirty="0" err="1" smtClean="0"/>
              <a:t>same</a:t>
            </a:r>
            <a:r>
              <a:rPr lang="fr-FR" sz="3400" dirty="0" smtClean="0"/>
              <a:t> </a:t>
            </a:r>
            <a:r>
              <a:rPr lang="fr-FR" sz="3400" dirty="0" err="1" smtClean="0"/>
              <a:t>pb</a:t>
            </a:r>
            <a:r>
              <a:rPr lang="fr-FR" sz="3400" dirty="0" smtClean="0"/>
              <a:t> as in </a:t>
            </a:r>
            <a:r>
              <a:rPr lang="fr-FR" sz="3400" dirty="0" err="1" smtClean="0"/>
              <a:t>Brasil</a:t>
            </a:r>
            <a:r>
              <a:rPr lang="fr-FR" sz="3400" dirty="0" smtClean="0"/>
              <a:t> (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err="1" smtClean="0"/>
              <a:t>next</a:t>
            </a:r>
            <a:r>
              <a:rPr lang="fr-FR" sz="3400" dirty="0" smtClean="0"/>
              <a:t> </a:t>
            </a:r>
            <a:r>
              <a:rPr lang="fr-FR" sz="3400" dirty="0" err="1" smtClean="0"/>
              <a:t>slides</a:t>
            </a:r>
            <a:r>
              <a:rPr lang="fr-FR" sz="3400" dirty="0" smtClean="0"/>
              <a:t>) </a:t>
            </a:r>
          </a:p>
          <a:p>
            <a:pPr marL="0" indent="0">
              <a:buNone/>
            </a:pPr>
            <a:endParaRPr lang="fr-FR" sz="3400" dirty="0" smtClean="0"/>
          </a:p>
          <a:p>
            <a:r>
              <a:rPr lang="fr-FR" sz="3400" b="1" dirty="0" err="1" smtClean="0"/>
              <a:t>Wealth</a:t>
            </a:r>
            <a:r>
              <a:rPr lang="fr-FR" sz="3400" b="1" dirty="0" smtClean="0"/>
              <a:t>-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ratios</a:t>
            </a:r>
            <a:r>
              <a:rPr lang="fr-FR" sz="3400" dirty="0" smtClean="0"/>
              <a:t> :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a </a:t>
            </a:r>
            <a:r>
              <a:rPr lang="fr-FR" sz="3400" dirty="0" err="1" smtClean="0"/>
              <a:t>strong</a:t>
            </a:r>
            <a:r>
              <a:rPr lang="fr-FR" sz="3400" dirty="0" smtClean="0"/>
              <a:t> </a:t>
            </a:r>
            <a:r>
              <a:rPr lang="fr-FR" sz="3400" dirty="0" err="1" smtClean="0"/>
              <a:t>rise</a:t>
            </a:r>
            <a:r>
              <a:rPr lang="fr-FR" sz="3400" dirty="0" smtClean="0"/>
              <a:t> (real </a:t>
            </a:r>
            <a:r>
              <a:rPr lang="fr-FR" sz="3400" dirty="0" err="1" smtClean="0"/>
              <a:t>estate</a:t>
            </a:r>
            <a:r>
              <a:rPr lang="fr-FR" sz="3400" dirty="0" smtClean="0"/>
              <a:t> </a:t>
            </a:r>
            <a:r>
              <a:rPr lang="fr-FR" sz="3400" dirty="0" err="1" smtClean="0"/>
              <a:t>prices</a:t>
            </a:r>
            <a:r>
              <a:rPr lang="fr-FR" sz="3400" dirty="0" smtClean="0"/>
              <a:t>), but </a:t>
            </a:r>
            <a:r>
              <a:rPr lang="fr-FR" sz="3400" dirty="0" err="1" smtClean="0"/>
              <a:t>we</a:t>
            </a:r>
            <a:r>
              <a:rPr lang="fr-FR" sz="3400" dirty="0" smtClean="0"/>
              <a:t> do not </a:t>
            </a:r>
            <a:r>
              <a:rPr lang="fr-FR" sz="3400" dirty="0" err="1" smtClean="0"/>
              <a:t>really</a:t>
            </a:r>
            <a:r>
              <a:rPr lang="fr-FR" sz="3400" dirty="0" smtClean="0"/>
              <a:t> know </a:t>
            </a:r>
          </a:p>
          <a:p>
            <a:pPr marL="0" indent="0">
              <a:buNone/>
            </a:pPr>
            <a:endParaRPr lang="fr-FR" sz="3400" dirty="0" smtClean="0"/>
          </a:p>
          <a:p>
            <a:r>
              <a:rPr lang="fr-FR" sz="3400" b="1" dirty="0" err="1" smtClean="0"/>
              <a:t>Wealth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inequality</a:t>
            </a:r>
            <a:r>
              <a:rPr lang="fr-FR" sz="3400" b="1" dirty="0" smtClean="0"/>
              <a:t> </a:t>
            </a:r>
            <a:r>
              <a:rPr lang="fr-FR" sz="3400" dirty="0" smtClean="0"/>
              <a:t>: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</a:t>
            </a:r>
            <a:r>
              <a:rPr lang="fr-FR" sz="3400" dirty="0" err="1" smtClean="0"/>
              <a:t>very</a:t>
            </a:r>
            <a:r>
              <a:rPr lang="fr-FR" sz="3400" dirty="0" smtClean="0"/>
              <a:t> </a:t>
            </a:r>
            <a:r>
              <a:rPr lang="fr-FR" sz="3400" dirty="0" err="1" smtClean="0"/>
              <a:t>high</a:t>
            </a:r>
            <a:r>
              <a:rPr lang="fr-FR" sz="3400" dirty="0" smtClean="0"/>
              <a:t>, but </a:t>
            </a:r>
            <a:r>
              <a:rPr lang="fr-FR" sz="3400" dirty="0" err="1" smtClean="0"/>
              <a:t>we</a:t>
            </a:r>
            <a:r>
              <a:rPr lang="fr-FR" sz="3400" dirty="0" smtClean="0"/>
              <a:t> do not </a:t>
            </a:r>
            <a:r>
              <a:rPr lang="fr-FR" sz="3400" dirty="0" err="1" smtClean="0"/>
              <a:t>really</a:t>
            </a:r>
            <a:r>
              <a:rPr lang="fr-FR" sz="3400" dirty="0" smtClean="0"/>
              <a:t> know; no </a:t>
            </a:r>
            <a:r>
              <a:rPr lang="fr-FR" sz="3400" dirty="0" err="1" smtClean="0"/>
              <a:t>access</a:t>
            </a:r>
            <a:r>
              <a:rPr lang="fr-FR" sz="3400" dirty="0" smtClean="0"/>
              <a:t> to </a:t>
            </a:r>
            <a:r>
              <a:rPr lang="fr-FR" sz="3400" dirty="0" err="1" smtClean="0"/>
              <a:t>property</a:t>
            </a:r>
            <a:r>
              <a:rPr lang="fr-FR" sz="3400" dirty="0" smtClean="0"/>
              <a:t> </a:t>
            </a:r>
            <a:r>
              <a:rPr lang="fr-FR" sz="3400" dirty="0" err="1" smtClean="0"/>
              <a:t>tax</a:t>
            </a:r>
            <a:r>
              <a:rPr lang="fr-FR" sz="3400" dirty="0" smtClean="0"/>
              <a:t> and </a:t>
            </a:r>
            <a:r>
              <a:rPr lang="fr-FR" sz="3400" dirty="0" err="1" smtClean="0"/>
              <a:t>inheritance</a:t>
            </a:r>
            <a:r>
              <a:rPr lang="fr-FR" sz="3400" dirty="0" smtClean="0"/>
              <a:t> </a:t>
            </a:r>
            <a:r>
              <a:rPr lang="fr-FR" sz="3400" dirty="0" err="1" smtClean="0"/>
              <a:t>tax</a:t>
            </a:r>
            <a:r>
              <a:rPr lang="fr-FR" sz="3400" dirty="0" smtClean="0"/>
              <a:t> </a:t>
            </a:r>
            <a:r>
              <a:rPr lang="fr-FR" sz="3400" dirty="0" err="1" smtClean="0"/>
              <a:t>statistics</a:t>
            </a:r>
            <a:r>
              <a:rPr lang="fr-FR" sz="3400" dirty="0" smtClean="0"/>
              <a:t> </a:t>
            </a:r>
          </a:p>
          <a:p>
            <a:pPr>
              <a:buNone/>
            </a:pPr>
            <a:endParaRPr lang="fr-FR" sz="3400" dirty="0" smtClean="0"/>
          </a:p>
          <a:p>
            <a:r>
              <a:rPr lang="fr-FR" sz="3400" b="1" dirty="0" err="1" smtClean="0"/>
              <a:t>Like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other</a:t>
            </a:r>
            <a:r>
              <a:rPr lang="fr-FR" sz="3400" b="1" dirty="0" smtClean="0"/>
              <a:t> countries, Mexico </a:t>
            </a:r>
            <a:r>
              <a:rPr lang="fr-FR" sz="3400" b="1" dirty="0" err="1" smtClean="0"/>
              <a:t>needs</a:t>
            </a:r>
            <a:r>
              <a:rPr lang="fr-FR" sz="3400" b="1" dirty="0" smtClean="0"/>
              <a:t> more </a:t>
            </a:r>
            <a:r>
              <a:rPr lang="fr-FR" sz="3400" b="1" dirty="0" err="1" smtClean="0"/>
              <a:t>transparency</a:t>
            </a:r>
            <a:r>
              <a:rPr lang="fr-FR" sz="3400" b="1" dirty="0" smtClean="0"/>
              <a:t> about 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and </a:t>
            </a:r>
            <a:r>
              <a:rPr lang="fr-FR" sz="3400" b="1" dirty="0" err="1" smtClean="0"/>
              <a:t>wealth</a:t>
            </a:r>
            <a:r>
              <a:rPr lang="fr-FR" sz="3400" dirty="0" smtClean="0"/>
              <a:t>; </a:t>
            </a:r>
            <a:r>
              <a:rPr lang="fr-FR" sz="3400" dirty="0" err="1" smtClean="0"/>
              <a:t>publishing</a:t>
            </a:r>
            <a:r>
              <a:rPr lang="fr-FR" sz="3400" dirty="0" smtClean="0"/>
              <a:t> data </a:t>
            </a:r>
            <a:r>
              <a:rPr lang="fr-FR" sz="3400" dirty="0" err="1" smtClean="0"/>
              <a:t>from</a:t>
            </a:r>
            <a:r>
              <a:rPr lang="fr-FR" sz="3400" dirty="0" smtClean="0"/>
              <a:t> progressive </a:t>
            </a:r>
            <a:r>
              <a:rPr lang="fr-FR" sz="3400" dirty="0" err="1" smtClean="0"/>
              <a:t>tax</a:t>
            </a:r>
            <a:r>
              <a:rPr lang="fr-FR" sz="3400" dirty="0" smtClean="0"/>
              <a:t> on </a:t>
            </a:r>
            <a:r>
              <a:rPr lang="fr-FR" sz="3400" dirty="0" err="1" smtClean="0"/>
              <a:t>income</a:t>
            </a:r>
            <a:r>
              <a:rPr lang="fr-FR" sz="3400" dirty="0" smtClean="0"/>
              <a:t>, </a:t>
            </a:r>
            <a:r>
              <a:rPr lang="fr-FR" sz="3400" dirty="0" err="1" smtClean="0"/>
              <a:t>inheritance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would</a:t>
            </a:r>
            <a:r>
              <a:rPr lang="fr-FR" sz="3400" dirty="0" smtClean="0"/>
              <a:t> </a:t>
            </a:r>
            <a:r>
              <a:rPr lang="fr-FR" sz="3400" dirty="0" err="1" smtClean="0"/>
              <a:t>be</a:t>
            </a:r>
            <a:r>
              <a:rPr lang="fr-FR" sz="3400" dirty="0" smtClean="0"/>
              <a:t> a </a:t>
            </a:r>
            <a:r>
              <a:rPr lang="fr-FR" sz="3400" dirty="0" err="1" smtClean="0"/>
              <a:t>powerful</a:t>
            </a:r>
            <a:r>
              <a:rPr lang="fr-FR" sz="3400" dirty="0" smtClean="0"/>
              <a:t> </a:t>
            </a:r>
            <a:r>
              <a:rPr lang="fr-FR" sz="3400" dirty="0" err="1" smtClean="0"/>
              <a:t>way</a:t>
            </a:r>
            <a:r>
              <a:rPr lang="fr-FR" sz="3400" dirty="0" smtClean="0"/>
              <a:t> to </a:t>
            </a:r>
            <a:r>
              <a:rPr lang="fr-FR" sz="3400" dirty="0" err="1" smtClean="0"/>
              <a:t>produce</a:t>
            </a:r>
            <a:r>
              <a:rPr lang="fr-FR" sz="3400" dirty="0" smtClean="0"/>
              <a:t> information about how the </a:t>
            </a:r>
            <a:r>
              <a:rPr lang="fr-FR" sz="3400" dirty="0" err="1" smtClean="0"/>
              <a:t>different</a:t>
            </a:r>
            <a:r>
              <a:rPr lang="fr-FR" sz="3400" dirty="0" smtClean="0"/>
              <a:t> social groups are </a:t>
            </a:r>
            <a:r>
              <a:rPr lang="fr-FR" sz="3400" dirty="0" err="1" smtClean="0"/>
              <a:t>benefiting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growth</a:t>
            </a:r>
            <a:r>
              <a:rPr lang="fr-FR" sz="3400" dirty="0" smtClean="0"/>
              <a:t>, and to </a:t>
            </a:r>
            <a:r>
              <a:rPr lang="fr-FR" sz="3400" dirty="0" err="1" smtClean="0"/>
              <a:t>fight</a:t>
            </a:r>
            <a:r>
              <a:rPr lang="fr-FR" sz="3400" dirty="0" smtClean="0"/>
              <a:t> corruption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467544" y="476672"/>
          <a:ext cx="8255000" cy="5718175"/>
        </p:xfrm>
        <a:graphic>
          <a:graphicData uri="http://schemas.openxmlformats.org/presentationml/2006/ole">
            <p:oleObj spid="_x0000_s159747" name="Worksheet" r:id="rId3" imgW="8542100" imgH="6438859" progId="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683568" y="908720"/>
          <a:ext cx="7967662" cy="5184775"/>
        </p:xfrm>
        <a:graphic>
          <a:graphicData uri="http://schemas.openxmlformats.org/presentationml/2006/ole">
            <p:oleObj spid="_x0000_s160770" name="Worksheet" r:id="rId3" imgW="8542100" imgH="6408369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2664</TotalTime>
  <Words>2135</Words>
  <Application>Microsoft Office PowerPoint</Application>
  <PresentationFormat>Affichage à l'écran (4:3)</PresentationFormat>
  <Paragraphs>130</Paragraphs>
  <Slides>61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61</vt:i4>
      </vt:variant>
    </vt:vector>
  </HeadingPairs>
  <TitlesOfParts>
    <vt:vector size="64" baseType="lpstr">
      <vt:lpstr>Thème Office</vt:lpstr>
      <vt:lpstr>Acrobat Document</vt:lpstr>
      <vt:lpstr>Worksheet</vt:lpstr>
      <vt:lpstr>   Capital in the 21st century </vt:lpstr>
      <vt:lpstr>Diapositive 2</vt:lpstr>
      <vt:lpstr>Diapositive 3</vt:lpstr>
      <vt:lpstr>Diapositive 4</vt:lpstr>
      <vt:lpstr>Diapositive 5</vt:lpstr>
      <vt:lpstr>This presentation: three points</vt:lpstr>
      <vt:lpstr>Mexico vs Europe-US-Japan</vt:lpstr>
      <vt:lpstr>Diapositive 8</vt:lpstr>
      <vt:lpstr>Diapositive 9</vt:lpstr>
      <vt:lpstr>Diapositive 10</vt:lpstr>
      <vt:lpstr>This presentation: three points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Conclusions</vt:lpstr>
      <vt:lpstr>Diapositive 21</vt:lpstr>
      <vt:lpstr>1. The return of a wealth-based society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2. The future of wealth concentration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3. Inequality in America (« meritocratic extremism »)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261</cp:revision>
  <dcterms:created xsi:type="dcterms:W3CDTF">2013-09-25T21:11:06Z</dcterms:created>
  <dcterms:modified xsi:type="dcterms:W3CDTF">2014-12-02T12:55:26Z</dcterms:modified>
</cp:coreProperties>
</file>